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474" r:id="rId5"/>
    <p:sldId id="396" r:id="rId6"/>
    <p:sldId id="475" r:id="rId7"/>
    <p:sldId id="427" r:id="rId8"/>
    <p:sldId id="488" r:id="rId9"/>
    <p:sldId id="450" r:id="rId10"/>
    <p:sldId id="477" r:id="rId11"/>
    <p:sldId id="478" r:id="rId12"/>
    <p:sldId id="480" r:id="rId13"/>
    <p:sldId id="451" r:id="rId14"/>
    <p:sldId id="453" r:id="rId15"/>
    <p:sldId id="454" r:id="rId16"/>
    <p:sldId id="455" r:id="rId17"/>
    <p:sldId id="452" r:id="rId18"/>
    <p:sldId id="501" r:id="rId19"/>
    <p:sldId id="481" r:id="rId20"/>
    <p:sldId id="504" r:id="rId21"/>
    <p:sldId id="482" r:id="rId22"/>
    <p:sldId id="505" r:id="rId23"/>
    <p:sldId id="506" r:id="rId24"/>
    <p:sldId id="525" r:id="rId25"/>
    <p:sldId id="526" r:id="rId26"/>
    <p:sldId id="507" r:id="rId27"/>
    <p:sldId id="484" r:id="rId28"/>
    <p:sldId id="502" r:id="rId29"/>
    <p:sldId id="503" r:id="rId30"/>
    <p:sldId id="511" r:id="rId31"/>
    <p:sldId id="509" r:id="rId32"/>
    <p:sldId id="512" r:id="rId33"/>
    <p:sldId id="516" r:id="rId34"/>
    <p:sldId id="515" r:id="rId35"/>
    <p:sldId id="513" r:id="rId36"/>
    <p:sldId id="524" r:id="rId37"/>
    <p:sldId id="519" r:id="rId38"/>
    <p:sldId id="520" r:id="rId39"/>
    <p:sldId id="522" r:id="rId40"/>
    <p:sldId id="523" r:id="rId41"/>
    <p:sldId id="359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8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2659">
          <p15:clr>
            <a:srgbClr val="A4A3A4"/>
          </p15:clr>
        </p15:guide>
        <p15:guide id="4" pos="5477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BC"/>
    <a:srgbClr val="FFFFFF"/>
    <a:srgbClr val="006600"/>
    <a:srgbClr val="008000"/>
    <a:srgbClr val="95C13D"/>
    <a:srgbClr val="85C555"/>
    <a:srgbClr val="414143"/>
    <a:srgbClr val="1E2E3E"/>
    <a:srgbClr val="4B5884"/>
    <a:srgbClr val="103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888" autoAdjust="0"/>
  </p:normalViewPr>
  <p:slideViewPr>
    <p:cSldViewPr>
      <p:cViewPr varScale="1">
        <p:scale>
          <a:sx n="94" d="100"/>
          <a:sy n="94" d="100"/>
        </p:scale>
        <p:origin x="1440" y="84"/>
      </p:cViewPr>
      <p:guideLst>
        <p:guide orient="horz" pos="3938"/>
        <p:guide orient="horz" pos="164"/>
        <p:guide orient="horz" pos="2659"/>
        <p:guide pos="5477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F8019-CB3E-455B-B2EB-8E30D17B988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527BDD7-3983-434E-982A-12C2E8DF6E61}">
      <dgm:prSet phldrT="[Texto]"/>
      <dgm:spPr/>
      <dgm:t>
        <a:bodyPr/>
        <a:lstStyle/>
        <a:p>
          <a:r>
            <a:rPr lang="es-ES" dirty="0" smtClean="0"/>
            <a:t>Inicialización – Crea una instancia</a:t>
          </a:r>
          <a:endParaRPr lang="es-ES" dirty="0"/>
        </a:p>
      </dgm:t>
    </dgm:pt>
    <dgm:pt modelId="{C1647825-B1D2-4453-99CA-D6AC650E7204}" type="parTrans" cxnId="{84ECB76B-FE59-4A7A-AFF9-203FC17FE5D3}">
      <dgm:prSet/>
      <dgm:spPr/>
      <dgm:t>
        <a:bodyPr/>
        <a:lstStyle/>
        <a:p>
          <a:endParaRPr lang="es-ES"/>
        </a:p>
      </dgm:t>
    </dgm:pt>
    <dgm:pt modelId="{9955A421-8AF8-47C7-87A6-4DE61A17B1F6}" type="sibTrans" cxnId="{84ECB76B-FE59-4A7A-AFF9-203FC17FE5D3}">
      <dgm:prSet/>
      <dgm:spPr/>
      <dgm:t>
        <a:bodyPr/>
        <a:lstStyle/>
        <a:p>
          <a:endParaRPr lang="es-ES"/>
        </a:p>
      </dgm:t>
    </dgm:pt>
    <dgm:pt modelId="{D0E8E41D-B284-41F7-AEBE-9E429C8E96B4}">
      <dgm:prSet phldrT="[Texto]"/>
      <dgm:spPr/>
      <dgm:t>
        <a:bodyPr/>
        <a:lstStyle/>
        <a:p>
          <a:r>
            <a:rPr lang="es-ES" dirty="0" smtClean="0"/>
            <a:t>Uso – Reutilización de una misma instancia</a:t>
          </a:r>
          <a:endParaRPr lang="es-ES" dirty="0"/>
        </a:p>
      </dgm:t>
    </dgm:pt>
    <dgm:pt modelId="{91D5C1E6-8DEC-48A2-89C3-2C11D0CB1D0D}" type="parTrans" cxnId="{3A9A282D-4B9A-4BE2-A810-9D1BBED9CFED}">
      <dgm:prSet/>
      <dgm:spPr/>
      <dgm:t>
        <a:bodyPr/>
        <a:lstStyle/>
        <a:p>
          <a:endParaRPr lang="es-ES"/>
        </a:p>
      </dgm:t>
    </dgm:pt>
    <dgm:pt modelId="{A6147AA0-13DE-46AE-9ABC-3E33765617E1}" type="sibTrans" cxnId="{3A9A282D-4B9A-4BE2-A810-9D1BBED9CFED}">
      <dgm:prSet/>
      <dgm:spPr/>
      <dgm:t>
        <a:bodyPr/>
        <a:lstStyle/>
        <a:p>
          <a:endParaRPr lang="es-ES"/>
        </a:p>
      </dgm:t>
    </dgm:pt>
    <dgm:pt modelId="{87B055F6-14F3-4C5C-846F-FC375FC2ACAF}">
      <dgm:prSet phldrT="[Texto]"/>
      <dgm:spPr/>
      <dgm:t>
        <a:bodyPr/>
        <a:lstStyle/>
        <a:p>
          <a:r>
            <a:rPr lang="es-ES" dirty="0" smtClean="0"/>
            <a:t>Destrucción – Borra la instancia</a:t>
          </a:r>
          <a:endParaRPr lang="es-ES" dirty="0"/>
        </a:p>
      </dgm:t>
    </dgm:pt>
    <dgm:pt modelId="{3650A184-9361-42DD-B342-A1DB058CA0D9}" type="parTrans" cxnId="{4DEAA134-CCC0-4C4B-BB94-D7C1671324C8}">
      <dgm:prSet/>
      <dgm:spPr/>
      <dgm:t>
        <a:bodyPr/>
        <a:lstStyle/>
        <a:p>
          <a:endParaRPr lang="es-ES"/>
        </a:p>
      </dgm:t>
    </dgm:pt>
    <dgm:pt modelId="{66B23626-2504-47CF-A3BD-395163DDB442}" type="sibTrans" cxnId="{4DEAA134-CCC0-4C4B-BB94-D7C1671324C8}">
      <dgm:prSet/>
      <dgm:spPr/>
      <dgm:t>
        <a:bodyPr/>
        <a:lstStyle/>
        <a:p>
          <a:endParaRPr lang="es-ES"/>
        </a:p>
      </dgm:t>
    </dgm:pt>
    <dgm:pt modelId="{CB46A138-6464-4D04-A3F5-F08553BB25AC}" type="pres">
      <dgm:prSet presAssocID="{9FEF8019-CB3E-455B-B2EB-8E30D17B988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16A20F6-659E-4B54-9FB9-99BF808A4A7D}" type="pres">
      <dgm:prSet presAssocID="{9FEF8019-CB3E-455B-B2EB-8E30D17B9885}" presName="dummyMaxCanvas" presStyleCnt="0">
        <dgm:presLayoutVars/>
      </dgm:prSet>
      <dgm:spPr/>
    </dgm:pt>
    <dgm:pt modelId="{B1296B0F-CBE6-47F7-AD80-7C703D95D810}" type="pres">
      <dgm:prSet presAssocID="{9FEF8019-CB3E-455B-B2EB-8E30D17B9885}" presName="ThreeNodes_1" presStyleLbl="node1" presStyleIdx="0" presStyleCnt="3" custLinFactNeighborX="424" custLinFactNeighborY="-14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4C1832-E28E-4D5F-B18A-7A33F22A8290}" type="pres">
      <dgm:prSet presAssocID="{9FEF8019-CB3E-455B-B2EB-8E30D17B988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8B791AD-32FF-411E-9BC4-DAFE5A4725E4}" type="pres">
      <dgm:prSet presAssocID="{9FEF8019-CB3E-455B-B2EB-8E30D17B988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63CB03-B795-40B4-A600-F5179F955E28}" type="pres">
      <dgm:prSet presAssocID="{9FEF8019-CB3E-455B-B2EB-8E30D17B988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BA0189-D3E8-4913-88B7-70B1ABA81E1A}" type="pres">
      <dgm:prSet presAssocID="{9FEF8019-CB3E-455B-B2EB-8E30D17B988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BEFED5-85C0-4913-9338-4A77BD1A8F5F}" type="pres">
      <dgm:prSet presAssocID="{9FEF8019-CB3E-455B-B2EB-8E30D17B988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92E550-1938-4E30-9F2A-ACAF489E067C}" type="pres">
      <dgm:prSet presAssocID="{9FEF8019-CB3E-455B-B2EB-8E30D17B988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49000D-32B7-4E68-A9D7-9CA653D756BF}" type="pres">
      <dgm:prSet presAssocID="{9FEF8019-CB3E-455B-B2EB-8E30D17B988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BCB4D67-CF42-46D4-ADDC-BF601BBE7713}" type="presOf" srcId="{D0E8E41D-B284-41F7-AEBE-9E429C8E96B4}" destId="{5C92E550-1938-4E30-9F2A-ACAF489E067C}" srcOrd="1" destOrd="0" presId="urn:microsoft.com/office/officeart/2005/8/layout/vProcess5"/>
    <dgm:cxn modelId="{C5985F2E-0F76-4FFD-8A59-4DBA7B8B1987}" type="presOf" srcId="{9955A421-8AF8-47C7-87A6-4DE61A17B1F6}" destId="{F363CB03-B795-40B4-A600-F5179F955E28}" srcOrd="0" destOrd="0" presId="urn:microsoft.com/office/officeart/2005/8/layout/vProcess5"/>
    <dgm:cxn modelId="{C4F6932C-7964-4AD7-B8AA-51CE9C51B19C}" type="presOf" srcId="{D0E8E41D-B284-41F7-AEBE-9E429C8E96B4}" destId="{9B4C1832-E28E-4D5F-B18A-7A33F22A8290}" srcOrd="0" destOrd="0" presId="urn:microsoft.com/office/officeart/2005/8/layout/vProcess5"/>
    <dgm:cxn modelId="{3A9A282D-4B9A-4BE2-A810-9D1BBED9CFED}" srcId="{9FEF8019-CB3E-455B-B2EB-8E30D17B9885}" destId="{D0E8E41D-B284-41F7-AEBE-9E429C8E96B4}" srcOrd="1" destOrd="0" parTransId="{91D5C1E6-8DEC-48A2-89C3-2C11D0CB1D0D}" sibTransId="{A6147AA0-13DE-46AE-9ABC-3E33765617E1}"/>
    <dgm:cxn modelId="{9C6BE456-BC8C-4EA3-939A-82587BC753FE}" type="presOf" srcId="{9FEF8019-CB3E-455B-B2EB-8E30D17B9885}" destId="{CB46A138-6464-4D04-A3F5-F08553BB25AC}" srcOrd="0" destOrd="0" presId="urn:microsoft.com/office/officeart/2005/8/layout/vProcess5"/>
    <dgm:cxn modelId="{0DD75D42-118E-4349-A789-EB311BB20BEE}" type="presOf" srcId="{2527BDD7-3983-434E-982A-12C2E8DF6E61}" destId="{02BEFED5-85C0-4913-9338-4A77BD1A8F5F}" srcOrd="1" destOrd="0" presId="urn:microsoft.com/office/officeart/2005/8/layout/vProcess5"/>
    <dgm:cxn modelId="{84ECB76B-FE59-4A7A-AFF9-203FC17FE5D3}" srcId="{9FEF8019-CB3E-455B-B2EB-8E30D17B9885}" destId="{2527BDD7-3983-434E-982A-12C2E8DF6E61}" srcOrd="0" destOrd="0" parTransId="{C1647825-B1D2-4453-99CA-D6AC650E7204}" sibTransId="{9955A421-8AF8-47C7-87A6-4DE61A17B1F6}"/>
    <dgm:cxn modelId="{26E68210-70E4-4C27-80D8-A03AE3AFF64F}" type="presOf" srcId="{87B055F6-14F3-4C5C-846F-FC375FC2ACAF}" destId="{D8B791AD-32FF-411E-9BC4-DAFE5A4725E4}" srcOrd="0" destOrd="0" presId="urn:microsoft.com/office/officeart/2005/8/layout/vProcess5"/>
    <dgm:cxn modelId="{B8B694BB-2845-4E7A-A311-3960D4151BFC}" type="presOf" srcId="{A6147AA0-13DE-46AE-9ABC-3E33765617E1}" destId="{26BA0189-D3E8-4913-88B7-70B1ABA81E1A}" srcOrd="0" destOrd="0" presId="urn:microsoft.com/office/officeart/2005/8/layout/vProcess5"/>
    <dgm:cxn modelId="{33BD54EB-617E-44EB-804E-536160C83135}" type="presOf" srcId="{87B055F6-14F3-4C5C-846F-FC375FC2ACAF}" destId="{0E49000D-32B7-4E68-A9D7-9CA653D756BF}" srcOrd="1" destOrd="0" presId="urn:microsoft.com/office/officeart/2005/8/layout/vProcess5"/>
    <dgm:cxn modelId="{4DEAA134-CCC0-4C4B-BB94-D7C1671324C8}" srcId="{9FEF8019-CB3E-455B-B2EB-8E30D17B9885}" destId="{87B055F6-14F3-4C5C-846F-FC375FC2ACAF}" srcOrd="2" destOrd="0" parTransId="{3650A184-9361-42DD-B342-A1DB058CA0D9}" sibTransId="{66B23626-2504-47CF-A3BD-395163DDB442}"/>
    <dgm:cxn modelId="{78B0C116-B53A-4F9B-ADCE-F3DAEE28942E}" type="presOf" srcId="{2527BDD7-3983-434E-982A-12C2E8DF6E61}" destId="{B1296B0F-CBE6-47F7-AD80-7C703D95D810}" srcOrd="0" destOrd="0" presId="urn:microsoft.com/office/officeart/2005/8/layout/vProcess5"/>
    <dgm:cxn modelId="{3F00EB1C-1A22-4333-981A-E288EA8BBDBB}" type="presParOf" srcId="{CB46A138-6464-4D04-A3F5-F08553BB25AC}" destId="{716A20F6-659E-4B54-9FB9-99BF808A4A7D}" srcOrd="0" destOrd="0" presId="urn:microsoft.com/office/officeart/2005/8/layout/vProcess5"/>
    <dgm:cxn modelId="{C2C464EA-0D6D-48C1-A776-5EEB0BCE59B6}" type="presParOf" srcId="{CB46A138-6464-4D04-A3F5-F08553BB25AC}" destId="{B1296B0F-CBE6-47F7-AD80-7C703D95D810}" srcOrd="1" destOrd="0" presId="urn:microsoft.com/office/officeart/2005/8/layout/vProcess5"/>
    <dgm:cxn modelId="{1E24474A-95F4-4E95-A31C-E9B979B12D32}" type="presParOf" srcId="{CB46A138-6464-4D04-A3F5-F08553BB25AC}" destId="{9B4C1832-E28E-4D5F-B18A-7A33F22A8290}" srcOrd="2" destOrd="0" presId="urn:microsoft.com/office/officeart/2005/8/layout/vProcess5"/>
    <dgm:cxn modelId="{DCB086B0-6A54-4BB0-A333-2378E5C56353}" type="presParOf" srcId="{CB46A138-6464-4D04-A3F5-F08553BB25AC}" destId="{D8B791AD-32FF-411E-9BC4-DAFE5A4725E4}" srcOrd="3" destOrd="0" presId="urn:microsoft.com/office/officeart/2005/8/layout/vProcess5"/>
    <dgm:cxn modelId="{C1B9EEF4-DA8B-4051-8741-9EECF2CA075F}" type="presParOf" srcId="{CB46A138-6464-4D04-A3F5-F08553BB25AC}" destId="{F363CB03-B795-40B4-A600-F5179F955E28}" srcOrd="4" destOrd="0" presId="urn:microsoft.com/office/officeart/2005/8/layout/vProcess5"/>
    <dgm:cxn modelId="{51739EA7-61AF-4136-97BA-FCF65C229593}" type="presParOf" srcId="{CB46A138-6464-4D04-A3F5-F08553BB25AC}" destId="{26BA0189-D3E8-4913-88B7-70B1ABA81E1A}" srcOrd="5" destOrd="0" presId="urn:microsoft.com/office/officeart/2005/8/layout/vProcess5"/>
    <dgm:cxn modelId="{2DB64A77-F331-4191-A4C1-A087E5019AAD}" type="presParOf" srcId="{CB46A138-6464-4D04-A3F5-F08553BB25AC}" destId="{02BEFED5-85C0-4913-9338-4A77BD1A8F5F}" srcOrd="6" destOrd="0" presId="urn:microsoft.com/office/officeart/2005/8/layout/vProcess5"/>
    <dgm:cxn modelId="{F78364D9-FC44-4C48-A036-EF8B76018AC6}" type="presParOf" srcId="{CB46A138-6464-4D04-A3F5-F08553BB25AC}" destId="{5C92E550-1938-4E30-9F2A-ACAF489E067C}" srcOrd="7" destOrd="0" presId="urn:microsoft.com/office/officeart/2005/8/layout/vProcess5"/>
    <dgm:cxn modelId="{9F494DA5-2BF0-4ED1-B65A-4A5C4DE51C77}" type="presParOf" srcId="{CB46A138-6464-4D04-A3F5-F08553BB25AC}" destId="{0E49000D-32B7-4E68-A9D7-9CA653D756B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47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866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432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93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53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645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363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725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322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241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57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025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406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458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953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443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498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162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507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</a:t>
            </a:r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CommandLineRunner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demoVetRepository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VetRepository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vetRepository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SpecialityRepository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specialityRepository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-&gt; {</a:t>
            </a: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log.info("*****************************************************");</a:t>
            </a: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log.info("BOOTCAMP - Spring y Spring Data - </a:t>
            </a:r>
            <a:r>
              <a:rPr lang="es-E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vetRepository</a:t>
            </a:r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log.info("*****************************************************");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log.info("Creamos un objeto </a:t>
            </a:r>
            <a:r>
              <a:rPr lang="es-E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vet.setFirstName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("Sergio");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vet.setLastName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("Raposo Vargas");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log.info("Persistimos en BBDD");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vetRepository.save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log.info("Comprobamos que se ha creado correctamente");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vetAux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vetRepository.findOne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vet.getId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</a:t>
            </a:r>
            <a:r>
              <a:rPr lang="es-E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vetAux.toString</a:t>
            </a:r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log.info("Editamos el objeto y añadimos una </a:t>
            </a:r>
            <a:r>
              <a:rPr lang="es-E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</a:t>
            </a:r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Specialty s =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specialityRepository.findOne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vet.addSpecialty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(s);</a:t>
            </a:r>
          </a:p>
          <a:p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vetRepository.save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</a:t>
            </a:r>
            <a:r>
              <a:rPr lang="es-E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vet.toString</a:t>
            </a:r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log.info("Listamos todos los veterinarios");</a:t>
            </a:r>
          </a:p>
          <a:p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v: </a:t>
            </a:r>
            <a:r>
              <a:rPr lang="es-E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vetRepository.findAll</a:t>
            </a:r>
            <a:r>
              <a:rPr lang="es-E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()){</a:t>
            </a:r>
          </a:p>
          <a:p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log.info("</a:t>
            </a:r>
            <a:r>
              <a:rPr lang="es-E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</a:t>
            </a:r>
            <a:r>
              <a:rPr lang="es-E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"+v);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E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127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434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51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232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38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763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7226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894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5904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629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0894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483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24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0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33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3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7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27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-20886" y="0"/>
            <a:ext cx="9164885" cy="6858000"/>
          </a:xfrm>
          <a:prstGeom prst="rect">
            <a:avLst/>
          </a:prstGeom>
          <a:solidFill>
            <a:srgbClr val="1E2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 userDrawn="1"/>
        </p:nvSpPr>
        <p:spPr>
          <a:xfrm>
            <a:off x="-36512" y="0"/>
            <a:ext cx="9164885" cy="685800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8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6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92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static.springsource.org/spring-data/data-commons/docs/1.1.0.RELEASE/api/org/springframework/data/repository/CrudRepository.html#delete(T)" TargetMode="External"/><Relationship Id="rId13" Type="http://schemas.openxmlformats.org/officeDocument/2006/relationships/hyperlink" Target="http://static.springsource.org/spring-data/data-jpa/docs/1.0.0.RELEASE/api/org/springframework/data/jpa/repository/Query.html" TargetMode="External"/><Relationship Id="rId18" Type="http://schemas.openxmlformats.org/officeDocument/2006/relationships/hyperlink" Target="http://static.springsource.org/spring-data/data-commons/docs/1.1.0.RELEASE/api/org/springframework/data/repository/PagingAndSortingRepository.html#findAll(org.springframework.data.domain.Pageable)" TargetMode="External"/><Relationship Id="rId26" Type="http://schemas.openxmlformats.org/officeDocument/2006/relationships/hyperlink" Target="http://static.springsource.org/spring-data/data-jpa/docs/1.0.0.RELEASE/api/org/springframework/data/jpa/repository/JpaRepository.html#saveAndFlush(T)" TargetMode="External"/><Relationship Id="rId3" Type="http://schemas.openxmlformats.org/officeDocument/2006/relationships/hyperlink" Target="http://static.springsource.org/spring-data/data-commons/docs/1.1.0.RELEASE/api/org/springframework/data/repository/CrudRepository.html#count()" TargetMode="External"/><Relationship Id="rId21" Type="http://schemas.openxmlformats.org/officeDocument/2006/relationships/hyperlink" Target="http://static.springsource.org/spring-data/data-commons/docs/1.1.0.RELEASE/api/org/springframework/data/domain/Sort.html" TargetMode="External"/><Relationship Id="rId7" Type="http://schemas.openxmlformats.org/officeDocument/2006/relationships/hyperlink" Target="http://download.oracle.com/javase/6/docs/api/java/lang/Iterable.html?is-external=true" TargetMode="External"/><Relationship Id="rId12" Type="http://schemas.openxmlformats.org/officeDocument/2006/relationships/hyperlink" Target="http://static.springsource.org/spring-data/data-jpa/docs/1.0.0.RELEASE/api/org/springframework/data/jpa/repository/JpaRepository.html" TargetMode="External"/><Relationship Id="rId17" Type="http://schemas.openxmlformats.org/officeDocument/2006/relationships/hyperlink" Target="http://static.springsource.org/spring-data/data-commons/docs/1.1.0.RELEASE/api/org/springframework/data/repository/PagingAndSortingRepository.html" TargetMode="External"/><Relationship Id="rId25" Type="http://schemas.openxmlformats.org/officeDocument/2006/relationships/hyperlink" Target="http://static.springsource.org/spring-data/data-commons/docs/1.1.0.RELEASE/api/org/springframework/data/repository/CrudRepository.html#save(T)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static.springsource.org/spring-data/data-commons/docs/1.1.0.RELEASE/api/org/springframework/data/domain/Page.html" TargetMode="External"/><Relationship Id="rId20" Type="http://schemas.openxmlformats.org/officeDocument/2006/relationships/hyperlink" Target="http://static.springsource.org/spring-data/data-commons/docs/1.1.0.RELEASE/api/org/springframework/data/repository/PagingAndSortingRepository.html#findAll(org.springframework.data.domain.Sort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tic.springsource.org/spring-data/data-commons/docs/1.1.0.RELEASE/api/org/springframework/data/repository/CrudRepository.html#delete(java.lang.Iterable)" TargetMode="External"/><Relationship Id="rId11" Type="http://schemas.openxmlformats.org/officeDocument/2006/relationships/hyperlink" Target="http://download.oracle.com/javase/1.5.0/docs/api/java/lang/Iterable.html?is-external=true" TargetMode="External"/><Relationship Id="rId24" Type="http://schemas.openxmlformats.org/officeDocument/2006/relationships/hyperlink" Target="http://static.springsource.org/spring-data/data-commons/docs/1.1.0.RELEASE/api/org/springframework/data/repository/CrudRepository.html#save(java.lang.Iterable)" TargetMode="External"/><Relationship Id="rId5" Type="http://schemas.openxmlformats.org/officeDocument/2006/relationships/hyperlink" Target="http://static.springsource.org/spring-data/data-commons/docs/1.1.0.RELEASE/api/org/springframework/data/repository/CrudRepository.html" TargetMode="External"/><Relationship Id="rId15" Type="http://schemas.openxmlformats.org/officeDocument/2006/relationships/hyperlink" Target="http://static.springsource.org/spring-data/data-commons/docs/1.1.0.RELEASE/api/org/springframework/data/repository/CrudRepository.html#findAll()" TargetMode="External"/><Relationship Id="rId23" Type="http://schemas.openxmlformats.org/officeDocument/2006/relationships/hyperlink" Target="http://static.springsource.org/spring-data/data-jpa/docs/1.0.0.RELEASE/api/org/springframework/data/jpa/repository/JpaRepository.html#flush()" TargetMode="External"/><Relationship Id="rId10" Type="http://schemas.openxmlformats.org/officeDocument/2006/relationships/hyperlink" Target="http://static.springsource.org/spring-data/data-jpa/docs/1.0.0.RELEASE/api/org/springframework/data/jpa/repository/JpaRepository.html#deleteInBatch(java.lang.Iterable)" TargetMode="External"/><Relationship Id="rId19" Type="http://schemas.openxmlformats.org/officeDocument/2006/relationships/hyperlink" Target="http://static.springsource.org/spring-data/data-commons/docs/1.1.0.RELEASE/api/org/springframework/data/domain/Pageable.html" TargetMode="External"/><Relationship Id="rId4" Type="http://schemas.openxmlformats.org/officeDocument/2006/relationships/hyperlink" Target="http://static.springsource.org/spring-data/data-commons/docs/1.1.0.RELEASE/api/org/springframework/data/repository/CrudRepository.html#delete(ID)" TargetMode="External"/><Relationship Id="rId9" Type="http://schemas.openxmlformats.org/officeDocument/2006/relationships/hyperlink" Target="http://static.springsource.org/spring-data/data-commons/docs/1.1.0.RELEASE/api/org/springframework/data/repository/CrudRepository.html#deleteAll()" TargetMode="External"/><Relationship Id="rId14" Type="http://schemas.openxmlformats.org/officeDocument/2006/relationships/hyperlink" Target="http://static.springsource.org/spring-data/data-commons/docs/1.1.0.RELEASE/api/org/springframework/data/repository/CrudRepository.html#exists(ID)" TargetMode="External"/><Relationship Id="rId22" Type="http://schemas.openxmlformats.org/officeDocument/2006/relationships/hyperlink" Target="http://static.springsource.org/spring-data/data-commons/docs/1.1.0.RELEASE/api/org/springframework/data/repository/CrudRepository.html#findOne(ID)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backup\CENTERS\Líneas de trabajo\codeFEST\fotos codefest\p5488-0020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29" t="7929" r="10391"/>
          <a:stretch/>
        </p:blipFill>
        <p:spPr bwMode="auto">
          <a:xfrm>
            <a:off x="-1" y="0"/>
            <a:ext cx="9144001" cy="6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dondear rectángulo de esquina del mismo lado"/>
          <p:cNvSpPr/>
          <p:nvPr/>
        </p:nvSpPr>
        <p:spPr>
          <a:xfrm rot="16200000" flipV="1">
            <a:off x="3947658" y="1220475"/>
            <a:ext cx="1285193" cy="91805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58556" y="5346963"/>
            <a:ext cx="3256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9AAE04"/>
                </a:solidFill>
              </a:rPr>
              <a:t>Spring Framework</a:t>
            </a:r>
          </a:p>
          <a:p>
            <a:r>
              <a:rPr lang="es-ES" sz="16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EVERIS CENTERS</a:t>
            </a:r>
            <a:endParaRPr lang="es-ES" sz="1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6516216" y="5569495"/>
            <a:ext cx="1682213" cy="307777"/>
            <a:chOff x="6833294" y="5826750"/>
            <a:chExt cx="1682213" cy="307777"/>
          </a:xfrm>
        </p:grpSpPr>
        <p:sp>
          <p:nvSpPr>
            <p:cNvPr id="8" name="19 CuadroTexto"/>
            <p:cNvSpPr txBox="1"/>
            <p:nvPr/>
          </p:nvSpPr>
          <p:spPr>
            <a:xfrm>
              <a:off x="7025163" y="5826750"/>
              <a:ext cx="1490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@everisCodeFEST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9" name="Picture 4" descr="http://designshack.co.uk/wp-content/uploads/larrybird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294" y="5911047"/>
              <a:ext cx="258186" cy="18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24" y="158626"/>
            <a:ext cx="2131192" cy="1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dondear rectángulo de esquina del mismo lado"/>
          <p:cNvSpPr/>
          <p:nvPr/>
        </p:nvSpPr>
        <p:spPr>
          <a:xfrm rot="10800000" flipV="1">
            <a:off x="1187615" y="2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C:\backup\CENTERS\Líneas de trabajo\codeFEST\microsite codeFEST\logo-codeFEST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5" b="34349"/>
          <a:stretch/>
        </p:blipFill>
        <p:spPr bwMode="auto">
          <a:xfrm>
            <a:off x="1405405" y="310252"/>
            <a:ext cx="1470390" cy="8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2"/>
          <p:cNvSpPr txBox="1"/>
          <p:nvPr/>
        </p:nvSpPr>
        <p:spPr>
          <a:xfrm>
            <a:off x="7956376" y="6093289"/>
            <a:ext cx="1187624" cy="36004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Versión 1.0</a:t>
            </a:r>
          </a:p>
        </p:txBody>
      </p:sp>
    </p:spTree>
    <p:extLst>
      <p:ext uri="{BB962C8B-B14F-4D97-AF65-F5344CB8AC3E}">
        <p14:creationId xmlns:p14="http://schemas.microsoft.com/office/powerpoint/2010/main" val="3362439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Framework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Ejemplo 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arquitectura web 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multicapa</a:t>
            </a:r>
            <a:endParaRPr lang="es-E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1 Grupo"/>
          <p:cNvGrpSpPr/>
          <p:nvPr/>
        </p:nvGrpSpPr>
        <p:grpSpPr>
          <a:xfrm>
            <a:off x="762419" y="2060848"/>
            <a:ext cx="7924381" cy="3850397"/>
            <a:chOff x="762419" y="2268109"/>
            <a:chExt cx="8446822" cy="3850397"/>
          </a:xfrm>
        </p:grpSpPr>
        <p:sp>
          <p:nvSpPr>
            <p:cNvPr id="7" name="66 Rectángulo redondeado"/>
            <p:cNvSpPr/>
            <p:nvPr/>
          </p:nvSpPr>
          <p:spPr bwMode="auto">
            <a:xfrm>
              <a:off x="773245" y="4428409"/>
              <a:ext cx="5256730" cy="864119"/>
            </a:xfrm>
            <a:prstGeom prst="roundRect">
              <a:avLst>
                <a:gd name="adj" fmla="val 18047"/>
              </a:avLst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4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67 Rectángulo redondeado"/>
            <p:cNvSpPr/>
            <p:nvPr/>
          </p:nvSpPr>
          <p:spPr bwMode="auto">
            <a:xfrm>
              <a:off x="6101985" y="4428409"/>
              <a:ext cx="3096430" cy="864119"/>
            </a:xfrm>
            <a:prstGeom prst="roundRect">
              <a:avLst>
                <a:gd name="adj" fmla="val 18047"/>
              </a:avLst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4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65 Rectángulo redondeado"/>
            <p:cNvSpPr/>
            <p:nvPr/>
          </p:nvSpPr>
          <p:spPr bwMode="auto">
            <a:xfrm>
              <a:off x="773245" y="3420270"/>
              <a:ext cx="8435996" cy="864119"/>
            </a:xfrm>
            <a:prstGeom prst="roundRect">
              <a:avLst>
                <a:gd name="adj" fmla="val 18047"/>
              </a:avLst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4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64 Rectángulo redondeado"/>
            <p:cNvSpPr/>
            <p:nvPr/>
          </p:nvSpPr>
          <p:spPr bwMode="auto">
            <a:xfrm>
              <a:off x="762419" y="2412129"/>
              <a:ext cx="8435996" cy="864119"/>
            </a:xfrm>
            <a:prstGeom prst="roundRect">
              <a:avLst>
                <a:gd name="adj" fmla="val 18047"/>
              </a:avLst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>
                <a:latin typeface="+mn-lt"/>
                <a:cs typeface="Consolas" pitchFamily="49" charset="0"/>
              </a:endParaRPr>
            </a:p>
          </p:txBody>
        </p:sp>
        <p:sp>
          <p:nvSpPr>
            <p:cNvPr id="13" name="6 Rectángulo redondeado"/>
            <p:cNvSpPr/>
            <p:nvPr/>
          </p:nvSpPr>
          <p:spPr bwMode="auto">
            <a:xfrm>
              <a:off x="2357465" y="2628159"/>
              <a:ext cx="1656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4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400" b="0" kern="0" dirty="0" smtClean="0">
                  <a:latin typeface="Consolas" pitchFamily="49" charset="0"/>
                  <a:cs typeface="Consolas" pitchFamily="49" charset="0"/>
                </a:rPr>
                <a:t>@Controller</a:t>
              </a: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8 Rectángulo redondeado"/>
            <p:cNvSpPr/>
            <p:nvPr/>
          </p:nvSpPr>
          <p:spPr bwMode="auto">
            <a:xfrm>
              <a:off x="4445755" y="2640291"/>
              <a:ext cx="1656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4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400" b="0" kern="0" dirty="0" smtClean="0">
                  <a:latin typeface="Consolas" pitchFamily="49" charset="0"/>
                  <a:cs typeface="Consolas" pitchFamily="49" charset="0"/>
                </a:rPr>
                <a:t>@Controller</a:t>
              </a: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10 Rectángulo redondeado"/>
            <p:cNvSpPr/>
            <p:nvPr/>
          </p:nvSpPr>
          <p:spPr bwMode="auto">
            <a:xfrm>
              <a:off x="2033605" y="3636299"/>
              <a:ext cx="1332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400" b="0" kern="0" dirty="0" smtClean="0">
                  <a:latin typeface="Consolas" pitchFamily="49" charset="0"/>
                  <a:cs typeface="Consolas" pitchFamily="49" charset="0"/>
                </a:rPr>
                <a:t>@Service</a:t>
              </a: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11 Rectángulo redondeado"/>
            <p:cNvSpPr/>
            <p:nvPr/>
          </p:nvSpPr>
          <p:spPr bwMode="auto">
            <a:xfrm>
              <a:off x="3473805" y="3636299"/>
              <a:ext cx="1332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400" b="0" kern="0" dirty="0" smtClean="0">
                  <a:latin typeface="Consolas" pitchFamily="49" charset="0"/>
                  <a:cs typeface="Consolas" pitchFamily="49" charset="0"/>
                </a:rPr>
                <a:t>@Service</a:t>
              </a: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12 Rectángulo redondeado"/>
            <p:cNvSpPr/>
            <p:nvPr/>
          </p:nvSpPr>
          <p:spPr bwMode="auto">
            <a:xfrm>
              <a:off x="1853655" y="4644439"/>
              <a:ext cx="1872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400" b="0" kern="0" dirty="0" err="1" smtClean="0">
                  <a:latin typeface="Consolas" pitchFamily="49" charset="0"/>
                  <a:cs typeface="Consolas" pitchFamily="49" charset="0"/>
                </a:rPr>
                <a:t>JpaRepository</a:t>
              </a: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13 Rectángulo redondeado"/>
            <p:cNvSpPr/>
            <p:nvPr/>
          </p:nvSpPr>
          <p:spPr bwMode="auto">
            <a:xfrm>
              <a:off x="4013955" y="4644439"/>
              <a:ext cx="1872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400" b="0" kern="0" dirty="0" err="1" smtClean="0">
                  <a:latin typeface="Consolas" pitchFamily="49" charset="0"/>
                  <a:cs typeface="Consolas" pitchFamily="49" charset="0"/>
                </a:rPr>
                <a:t>JpaRepository</a:t>
              </a: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15 Rectángulo redondeado"/>
            <p:cNvSpPr/>
            <p:nvPr/>
          </p:nvSpPr>
          <p:spPr bwMode="auto">
            <a:xfrm>
              <a:off x="6246004" y="4644439"/>
              <a:ext cx="1584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400" b="0" kern="0" dirty="0" smtClean="0">
                  <a:latin typeface="Consolas" pitchFamily="49" charset="0"/>
                  <a:cs typeface="Consolas" pitchFamily="49" charset="0"/>
                </a:rPr>
                <a:t>@Component</a:t>
              </a: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2 Cilindro"/>
            <p:cNvSpPr/>
            <p:nvPr/>
          </p:nvSpPr>
          <p:spPr bwMode="auto">
            <a:xfrm>
              <a:off x="2789525" y="5542426"/>
              <a:ext cx="2088290" cy="57608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ES" sz="1600" b="0" dirty="0" smtClean="0"/>
                <a:t>BBDD</a:t>
              </a:r>
              <a:endParaRPr lang="es-ES" sz="1600" b="0" dirty="0"/>
            </a:p>
          </p:txBody>
        </p:sp>
        <p:cxnSp>
          <p:nvCxnSpPr>
            <p:cNvPr id="21" name="16 Conector recto de flecha"/>
            <p:cNvCxnSpPr/>
            <p:nvPr/>
          </p:nvCxnSpPr>
          <p:spPr bwMode="auto">
            <a:xfrm>
              <a:off x="2717515" y="3144361"/>
              <a:ext cx="0" cy="4919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17 Conector recto de flecha"/>
            <p:cNvCxnSpPr/>
            <p:nvPr/>
          </p:nvCxnSpPr>
          <p:spPr bwMode="auto">
            <a:xfrm>
              <a:off x="3617640" y="3144361"/>
              <a:ext cx="108015" cy="4919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20 Conector recto de flecha"/>
            <p:cNvCxnSpPr/>
            <p:nvPr/>
          </p:nvCxnSpPr>
          <p:spPr bwMode="auto">
            <a:xfrm flipH="1">
              <a:off x="4589775" y="3144361"/>
              <a:ext cx="72010" cy="4919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23 Conector recto de flecha"/>
            <p:cNvCxnSpPr/>
            <p:nvPr/>
          </p:nvCxnSpPr>
          <p:spPr bwMode="auto">
            <a:xfrm flipH="1">
              <a:off x="5309875" y="3144361"/>
              <a:ext cx="220" cy="15000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26 Conector recto de flecha"/>
            <p:cNvCxnSpPr/>
            <p:nvPr/>
          </p:nvCxnSpPr>
          <p:spPr bwMode="auto">
            <a:xfrm>
              <a:off x="5957965" y="3144361"/>
              <a:ext cx="720100" cy="15000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29 Conector recto de flecha"/>
            <p:cNvCxnSpPr/>
            <p:nvPr/>
          </p:nvCxnSpPr>
          <p:spPr bwMode="auto">
            <a:xfrm>
              <a:off x="2717515" y="4140369"/>
              <a:ext cx="0" cy="5040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32 Conector recto de flecha"/>
            <p:cNvCxnSpPr/>
            <p:nvPr/>
          </p:nvCxnSpPr>
          <p:spPr bwMode="auto">
            <a:xfrm flipH="1">
              <a:off x="3352489" y="4140369"/>
              <a:ext cx="319158" cy="5040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35 Conector recto de flecha"/>
            <p:cNvCxnSpPr/>
            <p:nvPr/>
          </p:nvCxnSpPr>
          <p:spPr bwMode="auto">
            <a:xfrm>
              <a:off x="4229725" y="4140369"/>
              <a:ext cx="0" cy="5040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38 Conector recto de flecha"/>
            <p:cNvCxnSpPr/>
            <p:nvPr/>
          </p:nvCxnSpPr>
          <p:spPr bwMode="auto">
            <a:xfrm>
              <a:off x="3352489" y="5076499"/>
              <a:ext cx="1" cy="57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0" name="40 Conector recto de flecha"/>
            <p:cNvCxnSpPr/>
            <p:nvPr/>
          </p:nvCxnSpPr>
          <p:spPr bwMode="auto">
            <a:xfrm>
              <a:off x="4229724" y="5076499"/>
              <a:ext cx="1" cy="57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1" name="42 Cubo"/>
            <p:cNvSpPr/>
            <p:nvPr/>
          </p:nvSpPr>
          <p:spPr bwMode="auto">
            <a:xfrm>
              <a:off x="6029975" y="5542426"/>
              <a:ext cx="2178302" cy="5760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ES" sz="1600" b="0" dirty="0" smtClean="0"/>
                <a:t>Otros sistemas</a:t>
              </a:r>
              <a:endParaRPr lang="es-ES" sz="1600" b="0" dirty="0"/>
            </a:p>
          </p:txBody>
        </p:sp>
        <p:cxnSp>
          <p:nvCxnSpPr>
            <p:cNvPr id="32" name="43 Conector recto de flecha"/>
            <p:cNvCxnSpPr/>
            <p:nvPr/>
          </p:nvCxnSpPr>
          <p:spPr bwMode="auto">
            <a:xfrm>
              <a:off x="3365604" y="2268109"/>
              <a:ext cx="1" cy="4404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3" name="44 Conector recto de flecha"/>
            <p:cNvCxnSpPr/>
            <p:nvPr/>
          </p:nvCxnSpPr>
          <p:spPr bwMode="auto">
            <a:xfrm>
              <a:off x="5381885" y="2268109"/>
              <a:ext cx="1" cy="4404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4" name="41 Conector recto de flecha"/>
            <p:cNvCxnSpPr/>
            <p:nvPr/>
          </p:nvCxnSpPr>
          <p:spPr bwMode="auto">
            <a:xfrm>
              <a:off x="7110124" y="5076499"/>
              <a:ext cx="1" cy="57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5" name="72 Rectángulo redondeado"/>
            <p:cNvSpPr/>
            <p:nvPr/>
          </p:nvSpPr>
          <p:spPr bwMode="auto">
            <a:xfrm>
              <a:off x="6822085" y="3636299"/>
              <a:ext cx="1584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400" b="0" kern="0" dirty="0" smtClean="0">
                  <a:latin typeface="Consolas" pitchFamily="49" charset="0"/>
                  <a:cs typeface="Consolas" pitchFamily="49" charset="0"/>
                </a:rPr>
                <a:t>@Component</a:t>
              </a: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73 Rectángulo redondeado"/>
            <p:cNvSpPr/>
            <p:nvPr/>
          </p:nvSpPr>
          <p:spPr bwMode="auto">
            <a:xfrm>
              <a:off x="6822085" y="2640291"/>
              <a:ext cx="1584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400" b="0" kern="0" dirty="0" smtClean="0">
                  <a:latin typeface="Consolas" pitchFamily="49" charset="0"/>
                  <a:cs typeface="Consolas" pitchFamily="49" charset="0"/>
                </a:rPr>
                <a:t>@Component</a:t>
              </a:r>
              <a:endParaRPr lang="en-US" sz="1400" b="0" kern="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74 Conector recto de flecha"/>
            <p:cNvCxnSpPr>
              <a:stCxn id="14" idx="3"/>
              <a:endCxn id="36" idx="1"/>
            </p:cNvCxnSpPr>
            <p:nvPr/>
          </p:nvCxnSpPr>
          <p:spPr bwMode="auto">
            <a:xfrm>
              <a:off x="6101755" y="2892326"/>
              <a:ext cx="72033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77 Conector recto de flecha"/>
            <p:cNvCxnSpPr>
              <a:stCxn id="16" idx="3"/>
              <a:endCxn id="35" idx="1"/>
            </p:cNvCxnSpPr>
            <p:nvPr/>
          </p:nvCxnSpPr>
          <p:spPr bwMode="auto">
            <a:xfrm>
              <a:off x="4805805" y="3888334"/>
              <a:ext cx="20162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92 CuadroTexto"/>
            <p:cNvSpPr txBox="1"/>
            <p:nvPr/>
          </p:nvSpPr>
          <p:spPr>
            <a:xfrm>
              <a:off x="874495" y="2613355"/>
              <a:ext cx="11591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CAPA DE PRESENTACIÓN</a:t>
              </a:r>
              <a:endPara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93 CuadroTexto"/>
            <p:cNvSpPr txBox="1"/>
            <p:nvPr/>
          </p:nvSpPr>
          <p:spPr>
            <a:xfrm>
              <a:off x="845255" y="3636299"/>
              <a:ext cx="11591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CAPA DE NEGOCIO</a:t>
              </a:r>
              <a:endPara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94 CuadroTexto"/>
            <p:cNvSpPr txBox="1"/>
            <p:nvPr/>
          </p:nvSpPr>
          <p:spPr>
            <a:xfrm>
              <a:off x="845255" y="4574188"/>
              <a:ext cx="93613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CAPA DE ACCESO A DATOS</a:t>
              </a:r>
              <a:endPara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95 CuadroTexto"/>
            <p:cNvSpPr txBox="1"/>
            <p:nvPr/>
          </p:nvSpPr>
          <p:spPr>
            <a:xfrm>
              <a:off x="7974023" y="4644439"/>
              <a:ext cx="11523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11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CAPA DE INTEGRACIÓN</a:t>
              </a:r>
              <a:endParaRPr lang="es-ES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4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Framework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Ciclo de </a:t>
            </a:r>
            <a:r>
              <a:rPr lang="es-ES" sz="2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vida de un componente: </a:t>
            </a:r>
            <a:r>
              <a:rPr lang="es-ES" sz="2000" i="1" dirty="0">
                <a:solidFill>
                  <a:srgbClr val="FFFFFF"/>
                </a:solidFill>
              </a:rPr>
              <a:t>inicialización, uso, destrucción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Ciclo de vida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2872163"/>
              </p:ext>
            </p:extLst>
          </p:nvPr>
        </p:nvGraphicFramePr>
        <p:xfrm>
          <a:off x="827584" y="2636912"/>
          <a:ext cx="6845932" cy="340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7380312" y="4149080"/>
            <a:ext cx="14401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Singleton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87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Framework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Técnica </a:t>
            </a:r>
            <a:r>
              <a:rPr lang="es-ES" sz="2400" dirty="0">
                <a:solidFill>
                  <a:srgbClr val="FFFFFF"/>
                </a:solidFill>
              </a:rPr>
              <a:t>que se aplica para que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 objeto no tenga que obtener sus dependencias</a:t>
            </a:r>
            <a:r>
              <a:rPr lang="es-ES" sz="2400" dirty="0">
                <a:solidFill>
                  <a:srgbClr val="FFFFFF"/>
                </a:solidFill>
              </a:rPr>
              <a:t>, es decir, las referencias a los objetos que colaboran con él, de forma que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 contenedor las inyecta al crearlo</a:t>
            </a:r>
            <a:r>
              <a:rPr lang="es-ES" sz="2400" dirty="0">
                <a:solidFill>
                  <a:srgbClr val="FFFFFF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FFFF"/>
                </a:solidFill>
              </a:rPr>
              <a:t>Ventajas:</a:t>
            </a:r>
          </a:p>
          <a:p>
            <a:pPr indent="-2540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FFFFFF"/>
                </a:solidFill>
              </a:rPr>
              <a:t>Código más sencillo y fácil de entender.</a:t>
            </a:r>
          </a:p>
          <a:p>
            <a:pPr indent="-2540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FFFFFF"/>
                </a:solidFill>
              </a:rPr>
              <a:t>Facilidad para probar (</a:t>
            </a:r>
            <a:r>
              <a:rPr lang="es-ES" sz="2000" dirty="0" err="1">
                <a:solidFill>
                  <a:srgbClr val="FFFFFF"/>
                </a:solidFill>
              </a:rPr>
              <a:t>mock</a:t>
            </a:r>
            <a:r>
              <a:rPr lang="es-ES" sz="2000" dirty="0">
                <a:solidFill>
                  <a:srgbClr val="FFFFFF"/>
                </a:solidFill>
              </a:rPr>
              <a:t> </a:t>
            </a:r>
            <a:r>
              <a:rPr lang="es-ES" sz="2000" dirty="0" err="1">
                <a:solidFill>
                  <a:srgbClr val="FFFFFF"/>
                </a:solidFill>
              </a:rPr>
              <a:t>objects</a:t>
            </a:r>
            <a:r>
              <a:rPr lang="es-ES" sz="2000" dirty="0">
                <a:solidFill>
                  <a:srgbClr val="FFFFFF"/>
                </a:solidFill>
              </a:rPr>
              <a:t> y pruebas unitarias).</a:t>
            </a:r>
          </a:p>
          <a:p>
            <a:pPr indent="-2540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FFFFFF"/>
                </a:solidFill>
              </a:rPr>
              <a:t>Facilidad para reutilizar.</a:t>
            </a:r>
          </a:p>
          <a:p>
            <a:pPr indent="-2540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FFFFFF"/>
                </a:solidFill>
              </a:rPr>
              <a:t>El código no queda acoplado (dependiente) de una implementación específica.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Inyección de dependencia</a:t>
            </a:r>
          </a:p>
        </p:txBody>
      </p:sp>
    </p:spTree>
    <p:extLst>
      <p:ext uri="{BB962C8B-B14F-4D97-AF65-F5344CB8AC3E}">
        <p14:creationId xmlns:p14="http://schemas.microsoft.com/office/powerpoint/2010/main" val="40384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Framework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Autowired</a:t>
            </a:r>
            <a:r>
              <a:rPr lang="es-E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>
                <a:solidFill>
                  <a:srgbClr val="FFFFFF"/>
                </a:solidFill>
              </a:rPr>
              <a:t>declara un constructor, un campo, un método set() o un método de configuración para que sea 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enlazado automáticamente </a:t>
            </a:r>
            <a:r>
              <a:rPr lang="es-ES" sz="2000" dirty="0">
                <a:solidFill>
                  <a:srgbClr val="FFFFFF"/>
                </a:solidFill>
              </a:rPr>
              <a:t>por Spring con un </a:t>
            </a:r>
            <a:r>
              <a:rPr lang="es-ES" sz="2000" dirty="0" err="1">
                <a:solidFill>
                  <a:srgbClr val="FFFFFF"/>
                </a:solidFill>
              </a:rPr>
              <a:t>bean</a:t>
            </a:r>
            <a:r>
              <a:rPr lang="es-ES" sz="2000" dirty="0">
                <a:solidFill>
                  <a:srgbClr val="FFFFFF"/>
                </a:solidFill>
              </a:rPr>
              <a:t> del tipo correspondiente.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rgbClr val="FFFFFF"/>
                </a:solidFill>
              </a:rPr>
              <a:t>Los elementos marcados con esta anotación no tienen por qué ser públicos.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Inyección de dependencia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4 Rectángulo redondeado"/>
          <p:cNvSpPr/>
          <p:nvPr/>
        </p:nvSpPr>
        <p:spPr bwMode="auto">
          <a:xfrm>
            <a:off x="845253" y="3201932"/>
            <a:ext cx="4464619" cy="2160081"/>
          </a:xfrm>
          <a:prstGeom prst="roundRect">
            <a:avLst>
              <a:gd name="adj" fmla="val 4609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180000" numCol="1" rtlCol="0" anchor="ctr" anchorCtr="0" compatLnSpc="1">
            <a:prstTxWarp prst="textNoShape">
              <a:avLst/>
            </a:prstTxWarp>
          </a:bodyPr>
          <a:lstStyle/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800" b="0" kern="0" dirty="0"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800" b="0" kern="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0" kern="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b="0" kern="0" dirty="0" err="1">
                <a:latin typeface="Consolas" pitchFamily="49" charset="0"/>
                <a:cs typeface="Consolas" pitchFamily="49" charset="0"/>
              </a:rPr>
              <a:t>UserController</a:t>
            </a:r>
            <a:r>
              <a:rPr lang="en-US" sz="1800" b="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kern="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800" kern="0" dirty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	@</a:t>
            </a:r>
            <a:r>
              <a:rPr lang="en-US" sz="1800" kern="0" dirty="0" err="1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Autowired</a:t>
            </a:r>
            <a:endParaRPr lang="en-US" sz="1800" kern="0" dirty="0">
              <a:solidFill>
                <a:srgbClr val="9AAE04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800" b="0" kern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b="0" kern="0" dirty="0" err="1" smtClean="0">
                <a:latin typeface="Consolas" pitchFamily="49" charset="0"/>
                <a:cs typeface="Consolas" pitchFamily="49" charset="0"/>
              </a:rPr>
              <a:t>UserService</a:t>
            </a:r>
            <a:r>
              <a:rPr lang="en-US" sz="1800" b="0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0" kern="0" dirty="0"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1800" b="0" kern="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800" b="0" kern="0" dirty="0" smtClean="0">
                <a:latin typeface="Consolas" pitchFamily="49" charset="0"/>
                <a:cs typeface="Consolas" pitchFamily="49" charset="0"/>
              </a:rPr>
              <a:t>… </a:t>
            </a:r>
            <a:r>
              <a:rPr lang="en-US" sz="1800" b="0" kern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5 Rectángulo"/>
          <p:cNvSpPr/>
          <p:nvPr/>
        </p:nvSpPr>
        <p:spPr bwMode="auto">
          <a:xfrm>
            <a:off x="3581634" y="2985902"/>
            <a:ext cx="1494422" cy="360050"/>
          </a:xfrm>
          <a:prstGeom prst="rect">
            <a:avLst/>
          </a:prstGeom>
          <a:solidFill>
            <a:srgbClr val="C4CD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+mn-lt"/>
                <a:ea typeface="ＭＳ Ｐゴシック" pitchFamily="-12" charset="-128"/>
              </a:rPr>
              <a:t>@</a:t>
            </a:r>
            <a:r>
              <a:rPr lang="es-ES" sz="1600" dirty="0" err="1">
                <a:latin typeface="+mn-lt"/>
                <a:ea typeface="ＭＳ Ｐゴシック" pitchFamily="-12" charset="-128"/>
              </a:rPr>
              <a:t>Autowired</a:t>
            </a:r>
            <a:endParaRPr lang="es-ES" sz="1600" dirty="0">
              <a:latin typeface="+mn-lt"/>
              <a:ea typeface="ＭＳ Ｐゴシック" pitchFamily="-12" charset="-128"/>
            </a:endParaRPr>
          </a:p>
        </p:txBody>
      </p:sp>
      <p:grpSp>
        <p:nvGrpSpPr>
          <p:cNvPr id="8" name="8 Grupo"/>
          <p:cNvGrpSpPr/>
          <p:nvPr/>
        </p:nvGrpSpPr>
        <p:grpSpPr>
          <a:xfrm>
            <a:off x="5795671" y="2768603"/>
            <a:ext cx="2592753" cy="2820637"/>
            <a:chOff x="762419" y="2268109"/>
            <a:chExt cx="3539317" cy="3850397"/>
          </a:xfrm>
        </p:grpSpPr>
        <p:sp>
          <p:nvSpPr>
            <p:cNvPr id="11" name="10 Rectángulo redondeado"/>
            <p:cNvSpPr/>
            <p:nvPr/>
          </p:nvSpPr>
          <p:spPr bwMode="auto">
            <a:xfrm>
              <a:off x="773245" y="4428409"/>
              <a:ext cx="3528490" cy="864119"/>
            </a:xfrm>
            <a:prstGeom prst="roundRect">
              <a:avLst>
                <a:gd name="adj" fmla="val 18047"/>
              </a:avLst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05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05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11 Rectángulo redondeado"/>
            <p:cNvSpPr/>
            <p:nvPr/>
          </p:nvSpPr>
          <p:spPr bwMode="auto">
            <a:xfrm>
              <a:off x="773246" y="3420270"/>
              <a:ext cx="3528490" cy="864119"/>
            </a:xfrm>
            <a:prstGeom prst="roundRect">
              <a:avLst>
                <a:gd name="adj" fmla="val 18047"/>
              </a:avLst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05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05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12 Rectángulo redondeado"/>
            <p:cNvSpPr/>
            <p:nvPr/>
          </p:nvSpPr>
          <p:spPr bwMode="auto">
            <a:xfrm>
              <a:off x="762419" y="2412129"/>
              <a:ext cx="3539317" cy="864119"/>
            </a:xfrm>
            <a:prstGeom prst="roundRect">
              <a:avLst>
                <a:gd name="adj" fmla="val 18047"/>
              </a:avLst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900" b="0" kern="0" dirty="0">
                <a:latin typeface="+mn-lt"/>
                <a:cs typeface="Consolas" pitchFamily="49" charset="0"/>
              </a:endParaRPr>
            </a:p>
          </p:txBody>
        </p:sp>
        <p:sp>
          <p:nvSpPr>
            <p:cNvPr id="14" name="13 Rectángulo redondeado"/>
            <p:cNvSpPr/>
            <p:nvPr/>
          </p:nvSpPr>
          <p:spPr bwMode="auto">
            <a:xfrm>
              <a:off x="2141435" y="2628159"/>
              <a:ext cx="1656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05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050" b="0" kern="0" dirty="0" smtClean="0">
                  <a:latin typeface="Consolas" pitchFamily="49" charset="0"/>
                  <a:cs typeface="Consolas" pitchFamily="49" charset="0"/>
                </a:rPr>
                <a:t>@Controller</a:t>
              </a: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05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14 Rectángulo redondeado"/>
            <p:cNvSpPr/>
            <p:nvPr/>
          </p:nvSpPr>
          <p:spPr bwMode="auto">
            <a:xfrm>
              <a:off x="2141434" y="3636299"/>
              <a:ext cx="1656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050" b="0" kern="0" dirty="0" smtClean="0">
                  <a:latin typeface="Consolas" pitchFamily="49" charset="0"/>
                  <a:cs typeface="Consolas" pitchFamily="49" charset="0"/>
                </a:rPr>
                <a:t>@Service</a:t>
              </a:r>
              <a:endParaRPr lang="en-US" sz="105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15 Rectángulo redondeado"/>
            <p:cNvSpPr/>
            <p:nvPr/>
          </p:nvSpPr>
          <p:spPr bwMode="auto">
            <a:xfrm>
              <a:off x="2069685" y="4644439"/>
              <a:ext cx="1872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050" b="0" kern="0" dirty="0" err="1" smtClean="0">
                  <a:latin typeface="Consolas" pitchFamily="49" charset="0"/>
                  <a:cs typeface="Consolas" pitchFamily="49" charset="0"/>
                </a:rPr>
                <a:t>JpaRepository</a:t>
              </a:r>
              <a:endParaRPr lang="en-US" sz="105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16 Cilindro"/>
            <p:cNvSpPr/>
            <p:nvPr/>
          </p:nvSpPr>
          <p:spPr bwMode="auto">
            <a:xfrm>
              <a:off x="1925405" y="5542426"/>
              <a:ext cx="2088290" cy="57608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ES" sz="900" b="0" dirty="0" smtClean="0"/>
                <a:t>BBDD</a:t>
              </a:r>
              <a:endParaRPr lang="es-ES" sz="900" b="0" dirty="0"/>
            </a:p>
          </p:txBody>
        </p:sp>
        <p:cxnSp>
          <p:nvCxnSpPr>
            <p:cNvPr id="18" name="17 Conector recto de flecha"/>
            <p:cNvCxnSpPr/>
            <p:nvPr/>
          </p:nvCxnSpPr>
          <p:spPr bwMode="auto">
            <a:xfrm>
              <a:off x="3005555" y="3144361"/>
              <a:ext cx="0" cy="4919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18 Conector recto de flecha"/>
            <p:cNvCxnSpPr/>
            <p:nvPr/>
          </p:nvCxnSpPr>
          <p:spPr bwMode="auto">
            <a:xfrm>
              <a:off x="3005555" y="4140369"/>
              <a:ext cx="0" cy="5040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19 Conector recto de flecha"/>
            <p:cNvCxnSpPr/>
            <p:nvPr/>
          </p:nvCxnSpPr>
          <p:spPr bwMode="auto">
            <a:xfrm>
              <a:off x="3005555" y="5076499"/>
              <a:ext cx="1" cy="57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1" name="20 Conector recto de flecha"/>
            <p:cNvCxnSpPr/>
            <p:nvPr/>
          </p:nvCxnSpPr>
          <p:spPr bwMode="auto">
            <a:xfrm>
              <a:off x="3005554" y="2268109"/>
              <a:ext cx="1" cy="4404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2" name="21 CuadroTexto"/>
            <p:cNvSpPr txBox="1"/>
            <p:nvPr/>
          </p:nvSpPr>
          <p:spPr>
            <a:xfrm>
              <a:off x="874496" y="2613354"/>
              <a:ext cx="1159110" cy="46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CAPA DE PRESENTACIÓN</a:t>
              </a:r>
              <a:endParaRPr lang="es-ES" sz="8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845253" y="3636299"/>
              <a:ext cx="1159110" cy="46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CAPA DE NEGOCIO</a:t>
              </a:r>
              <a:endParaRPr lang="es-ES" sz="8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845253" y="4574188"/>
              <a:ext cx="936131" cy="63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8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CAPA DE ACCESO A DATOS</a:t>
              </a:r>
              <a:endParaRPr lang="es-ES" sz="8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1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Framework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Ejemplo de arquitectura web multicapa</a:t>
            </a:r>
          </a:p>
        </p:txBody>
      </p:sp>
      <p:sp>
        <p:nvSpPr>
          <p:cNvPr id="6" name="7 Rectángulo redondeado"/>
          <p:cNvSpPr/>
          <p:nvPr/>
        </p:nvSpPr>
        <p:spPr bwMode="auto">
          <a:xfrm>
            <a:off x="4600695" y="1620019"/>
            <a:ext cx="4086106" cy="4631556"/>
          </a:xfrm>
          <a:prstGeom prst="roundRect">
            <a:avLst>
              <a:gd name="adj" fmla="val 1481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180000" numCol="1" rtlCol="0" anchor="ctr" anchorCtr="0" compatLnSpc="1">
            <a:prstTxWarp prst="textNoShape">
              <a:avLst/>
            </a:prstTxWarp>
          </a:bodyPr>
          <a:lstStyle/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0" kern="0" dirty="0" err="1">
                <a:latin typeface="Consolas" pitchFamily="49" charset="0"/>
                <a:cs typeface="Consolas" pitchFamily="49" charset="0"/>
              </a:rPr>
              <a:t>UserController</a:t>
            </a: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	@</a:t>
            </a:r>
            <a:r>
              <a:rPr lang="en-US" sz="1400" kern="0" dirty="0" err="1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Autowired</a:t>
            </a:r>
            <a:endParaRPr lang="en-US" sz="1400" kern="0" dirty="0">
              <a:solidFill>
                <a:srgbClr val="9AAE04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 smtClean="0">
                <a:latin typeface="Consolas" pitchFamily="49" charset="0"/>
                <a:cs typeface="Consolas" pitchFamily="49" charset="0"/>
              </a:rPr>
              <a:t>	private </a:t>
            </a:r>
            <a:r>
              <a:rPr lang="en-US" sz="1400" b="0" kern="0" dirty="0" err="1" smtClean="0">
                <a:latin typeface="Consolas" pitchFamily="49" charset="0"/>
                <a:cs typeface="Consolas" pitchFamily="49" charset="0"/>
              </a:rPr>
              <a:t>UserService</a:t>
            </a:r>
            <a:r>
              <a:rPr lang="en-US" sz="1400" b="0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service;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b="0" kern="0" dirty="0"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400" b="0" kern="0" dirty="0" err="1">
                <a:latin typeface="Consolas" pitchFamily="49" charset="0"/>
                <a:cs typeface="Consolas" pitchFamily="49" charset="0"/>
              </a:rPr>
              <a:t>UserService</a:t>
            </a: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b="0" kern="0" dirty="0"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b="0" kern="0" dirty="0" err="1">
                <a:latin typeface="Consolas" pitchFamily="49" charset="0"/>
                <a:cs typeface="Consolas" pitchFamily="49" charset="0"/>
              </a:rPr>
              <a:t>UserServiceImpl</a:t>
            </a: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b="0" kern="0" dirty="0" smtClean="0"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 smtClean="0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1400" b="0" kern="0" dirty="0" err="1">
                <a:latin typeface="Consolas" pitchFamily="49" charset="0"/>
                <a:cs typeface="Consolas" pitchFamily="49" charset="0"/>
              </a:rPr>
              <a:t>UserService</a:t>
            </a: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	@</a:t>
            </a:r>
            <a:r>
              <a:rPr lang="en-US" sz="1400" kern="0" dirty="0" err="1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Autowired</a:t>
            </a:r>
            <a:endParaRPr lang="en-US" sz="1400" kern="0" dirty="0">
              <a:solidFill>
                <a:srgbClr val="9AAE04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0" kern="0" dirty="0" err="1" smtClean="0">
                <a:latin typeface="Consolas" pitchFamily="49" charset="0"/>
                <a:cs typeface="Consolas" pitchFamily="49" charset="0"/>
              </a:rPr>
              <a:t>UserDAO</a:t>
            </a:r>
            <a:r>
              <a:rPr lang="en-US" sz="1400" b="0" kern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kern="0" dirty="0" err="1">
                <a:latin typeface="Consolas" pitchFamily="49" charset="0"/>
                <a:cs typeface="Consolas" pitchFamily="49" charset="0"/>
              </a:rPr>
              <a:t>dao</a:t>
            </a: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b="0" kern="0" dirty="0"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400" b="0" kern="0" dirty="0" err="1">
                <a:latin typeface="Consolas" pitchFamily="49" charset="0"/>
                <a:cs typeface="Consolas" pitchFamily="49" charset="0"/>
              </a:rPr>
              <a:t>UserDAO</a:t>
            </a: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b="0" kern="0" dirty="0" smtClean="0"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 smtClean="0"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400" kern="0" dirty="0" err="1" smtClean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JpaRepository</a:t>
            </a:r>
            <a:r>
              <a:rPr lang="en-US" sz="1400" b="0" kern="0" dirty="0" smtClean="0">
                <a:latin typeface="Consolas" pitchFamily="49" charset="0"/>
                <a:cs typeface="Consolas" pitchFamily="49" charset="0"/>
              </a:rPr>
              <a:t>&lt;User, </a:t>
            </a: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400" b="0" kern="0" dirty="0" smtClean="0">
                <a:latin typeface="Consolas" pitchFamily="49" charset="0"/>
                <a:cs typeface="Consolas" pitchFamily="49" charset="0"/>
              </a:rPr>
              <a:t>&gt; {</a:t>
            </a:r>
            <a:endParaRPr lang="en-US" sz="1400" b="0" kern="0" dirty="0"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0" kern="0" dirty="0">
                <a:latin typeface="Consolas" pitchFamily="49" charset="0"/>
                <a:cs typeface="Consolas" pitchFamily="49" charset="0"/>
              </a:rPr>
              <a:t>… }</a:t>
            </a:r>
          </a:p>
        </p:txBody>
      </p:sp>
      <p:grpSp>
        <p:nvGrpSpPr>
          <p:cNvPr id="8" name="21 Grupo"/>
          <p:cNvGrpSpPr/>
          <p:nvPr/>
        </p:nvGrpSpPr>
        <p:grpSpPr>
          <a:xfrm>
            <a:off x="690408" y="2018212"/>
            <a:ext cx="3539317" cy="3850397"/>
            <a:chOff x="762419" y="2268109"/>
            <a:chExt cx="3539317" cy="3850397"/>
          </a:xfrm>
        </p:grpSpPr>
        <p:sp>
          <p:nvSpPr>
            <p:cNvPr id="11" name="22 Rectángulo redondeado"/>
            <p:cNvSpPr/>
            <p:nvPr/>
          </p:nvSpPr>
          <p:spPr bwMode="auto">
            <a:xfrm>
              <a:off x="773245" y="4428409"/>
              <a:ext cx="3528490" cy="864119"/>
            </a:xfrm>
            <a:prstGeom prst="roundRect">
              <a:avLst>
                <a:gd name="adj" fmla="val 18047"/>
              </a:avLst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24 Rectángulo redondeado"/>
            <p:cNvSpPr/>
            <p:nvPr/>
          </p:nvSpPr>
          <p:spPr bwMode="auto">
            <a:xfrm>
              <a:off x="773246" y="3420270"/>
              <a:ext cx="3528490" cy="864119"/>
            </a:xfrm>
            <a:prstGeom prst="roundRect">
              <a:avLst>
                <a:gd name="adj" fmla="val 18047"/>
              </a:avLst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25 Rectángulo redondeado"/>
            <p:cNvSpPr/>
            <p:nvPr/>
          </p:nvSpPr>
          <p:spPr bwMode="auto">
            <a:xfrm>
              <a:off x="762419" y="2412129"/>
              <a:ext cx="3539317" cy="864119"/>
            </a:xfrm>
            <a:prstGeom prst="roundRect">
              <a:avLst>
                <a:gd name="adj" fmla="val 18047"/>
              </a:avLst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b="0" kern="0" dirty="0">
                <a:latin typeface="+mn-lt"/>
                <a:cs typeface="Consolas" pitchFamily="49" charset="0"/>
              </a:endParaRPr>
            </a:p>
          </p:txBody>
        </p:sp>
        <p:sp>
          <p:nvSpPr>
            <p:cNvPr id="14" name="26 Rectángulo redondeado"/>
            <p:cNvSpPr/>
            <p:nvPr/>
          </p:nvSpPr>
          <p:spPr bwMode="auto">
            <a:xfrm>
              <a:off x="2141435" y="2628159"/>
              <a:ext cx="1656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600" b="0" kern="0" dirty="0" smtClean="0">
                  <a:latin typeface="Consolas" pitchFamily="49" charset="0"/>
                  <a:cs typeface="Consolas" pitchFamily="49" charset="0"/>
                </a:rPr>
                <a:t>@Controller</a:t>
              </a: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28 Rectángulo redondeado"/>
            <p:cNvSpPr/>
            <p:nvPr/>
          </p:nvSpPr>
          <p:spPr bwMode="auto">
            <a:xfrm>
              <a:off x="2321645" y="3636299"/>
              <a:ext cx="1332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600" b="0" kern="0" dirty="0" smtClean="0">
                  <a:latin typeface="Consolas" pitchFamily="49" charset="0"/>
                  <a:cs typeface="Consolas" pitchFamily="49" charset="0"/>
                </a:rPr>
                <a:t>@Service</a:t>
              </a:r>
              <a:endParaRPr lang="en-US" sz="16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30 Rectángulo redondeado"/>
            <p:cNvSpPr/>
            <p:nvPr/>
          </p:nvSpPr>
          <p:spPr bwMode="auto">
            <a:xfrm>
              <a:off x="2069685" y="4644439"/>
              <a:ext cx="1872000" cy="504070"/>
            </a:xfrm>
            <a:prstGeom prst="roundRect">
              <a:avLst>
                <a:gd name="adj" fmla="val 18047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600" b="0" kern="0" dirty="0" err="1" smtClean="0">
                  <a:latin typeface="Consolas" pitchFamily="49" charset="0"/>
                  <a:cs typeface="Consolas" pitchFamily="49" charset="0"/>
                </a:rPr>
                <a:t>JpaRepository</a:t>
              </a:r>
              <a:endParaRPr lang="en-US" sz="16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33 Cilindro"/>
            <p:cNvSpPr/>
            <p:nvPr/>
          </p:nvSpPr>
          <p:spPr bwMode="auto">
            <a:xfrm>
              <a:off x="1925405" y="5542426"/>
              <a:ext cx="2088290" cy="576080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ES" b="0" dirty="0" smtClean="0"/>
                <a:t>BBDD</a:t>
              </a:r>
              <a:endParaRPr lang="es-ES" b="0" dirty="0"/>
            </a:p>
          </p:txBody>
        </p:sp>
        <p:cxnSp>
          <p:nvCxnSpPr>
            <p:cNvPr id="18" name="34 Conector recto de flecha"/>
            <p:cNvCxnSpPr/>
            <p:nvPr/>
          </p:nvCxnSpPr>
          <p:spPr bwMode="auto">
            <a:xfrm>
              <a:off x="3005555" y="3144361"/>
              <a:ext cx="0" cy="4919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39 Conector recto de flecha"/>
            <p:cNvCxnSpPr/>
            <p:nvPr/>
          </p:nvCxnSpPr>
          <p:spPr bwMode="auto">
            <a:xfrm>
              <a:off x="3005555" y="4140369"/>
              <a:ext cx="0" cy="5040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42 Conector recto de flecha"/>
            <p:cNvCxnSpPr/>
            <p:nvPr/>
          </p:nvCxnSpPr>
          <p:spPr bwMode="auto">
            <a:xfrm>
              <a:off x="3005555" y="5076499"/>
              <a:ext cx="1" cy="57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1" name="45 Conector recto de flecha"/>
            <p:cNvCxnSpPr/>
            <p:nvPr/>
          </p:nvCxnSpPr>
          <p:spPr bwMode="auto">
            <a:xfrm>
              <a:off x="3005554" y="2268109"/>
              <a:ext cx="1" cy="4404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2" name="52 CuadroTexto"/>
            <p:cNvSpPr txBox="1"/>
            <p:nvPr/>
          </p:nvSpPr>
          <p:spPr>
            <a:xfrm>
              <a:off x="874495" y="2613355"/>
              <a:ext cx="1159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CAPA DE PRESENTACIÓN</a:t>
              </a:r>
              <a:endParaRPr lang="es-ES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53 CuadroTexto"/>
            <p:cNvSpPr txBox="1"/>
            <p:nvPr/>
          </p:nvSpPr>
          <p:spPr>
            <a:xfrm>
              <a:off x="845255" y="3636299"/>
              <a:ext cx="1159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CAPA DE NEGOCIO</a:t>
              </a:r>
              <a:endParaRPr lang="es-ES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54 CuadroTexto"/>
            <p:cNvSpPr txBox="1"/>
            <p:nvPr/>
          </p:nvSpPr>
          <p:spPr>
            <a:xfrm>
              <a:off x="845255" y="4574188"/>
              <a:ext cx="9361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CAPA DE ACCESO A DATOS</a:t>
              </a:r>
              <a:endParaRPr lang="es-ES" sz="1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4" name="Conector recto 3"/>
          <p:cNvCxnSpPr/>
          <p:nvPr/>
        </p:nvCxnSpPr>
        <p:spPr>
          <a:xfrm>
            <a:off x="4590350" y="306896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590350" y="522920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4590350" y="3717032"/>
            <a:ext cx="4104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8 Rectángulo"/>
          <p:cNvSpPr/>
          <p:nvPr/>
        </p:nvSpPr>
        <p:spPr bwMode="auto">
          <a:xfrm>
            <a:off x="6750075" y="1403988"/>
            <a:ext cx="1782365" cy="360050"/>
          </a:xfrm>
          <a:prstGeom prst="rect">
            <a:avLst/>
          </a:prstGeom>
          <a:solidFill>
            <a:srgbClr val="C4CD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latin typeface="+mn-lt"/>
                <a:ea typeface="ＭＳ Ｐゴシック" pitchFamily="-12" charset="-128"/>
              </a:rPr>
              <a:t>Arquitectura web</a:t>
            </a:r>
            <a:endParaRPr lang="es-ES" sz="1600" dirty="0">
              <a:latin typeface="+mn-lt"/>
              <a:ea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54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-36512" y="2492896"/>
            <a:ext cx="9180512" cy="10082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600" b="1" dirty="0">
                <a:solidFill>
                  <a:schemeClr val="bg1"/>
                </a:solidFill>
              </a:rPr>
              <a:t>Spring </a:t>
            </a:r>
            <a:r>
              <a:rPr lang="es-ES" sz="4600" b="1" dirty="0" smtClean="0">
                <a:solidFill>
                  <a:schemeClr val="bg1"/>
                </a:solidFill>
              </a:rPr>
              <a:t>Data</a:t>
            </a:r>
            <a:endParaRPr lang="es-ES" sz="4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0" y="3501157"/>
            <a:ext cx="9144000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Repository</a:t>
            </a:r>
            <a:endParaRPr lang="es-E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FFFF"/>
                </a:solidFill>
              </a:rPr>
              <a:t>JPA </a:t>
            </a:r>
            <a:r>
              <a:rPr lang="es-ES" sz="2400" dirty="0" err="1">
                <a:solidFill>
                  <a:srgbClr val="FFFFFF"/>
                </a:solidFill>
              </a:rPr>
              <a:t>Repository</a:t>
            </a:r>
            <a:r>
              <a:rPr lang="es-ES" sz="2400" dirty="0">
                <a:solidFill>
                  <a:srgbClr val="FFFFFF"/>
                </a:solidFill>
              </a:rPr>
              <a:t> permite la definición de objetos de acceso a datos simplemente especificando una interfaz que proporciona:</a:t>
            </a:r>
          </a:p>
          <a:p>
            <a:pPr indent="-2540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 smtClean="0">
                <a:solidFill>
                  <a:srgbClr val="FFFFFF"/>
                </a:solidFill>
              </a:rPr>
              <a:t>Métodos </a:t>
            </a:r>
            <a:r>
              <a:rPr lang="es-ES" sz="2000" dirty="0">
                <a:solidFill>
                  <a:srgbClr val="FFFF00"/>
                </a:solidFill>
              </a:rPr>
              <a:t>CRUD </a:t>
            </a:r>
            <a:r>
              <a:rPr lang="es-ES" sz="2000" dirty="0" smtClean="0">
                <a:solidFill>
                  <a:srgbClr val="FFFFFF"/>
                </a:solidFill>
              </a:rPr>
              <a:t>genéricos </a:t>
            </a:r>
            <a:r>
              <a:rPr lang="es-ES" sz="2000" dirty="0">
                <a:solidFill>
                  <a:srgbClr val="FFFFFF"/>
                </a:solidFill>
              </a:rPr>
              <a:t>(</a:t>
            </a:r>
            <a:r>
              <a:rPr lang="es-ES" sz="2000" dirty="0" err="1">
                <a:solidFill>
                  <a:srgbClr val="FFFFFF"/>
                </a:solidFill>
              </a:rPr>
              <a:t>Create-Read-Update-Delete</a:t>
            </a:r>
            <a:r>
              <a:rPr lang="es-ES" sz="2000" dirty="0">
                <a:solidFill>
                  <a:srgbClr val="FFFFFF"/>
                </a:solidFill>
              </a:rPr>
              <a:t>).</a:t>
            </a:r>
          </a:p>
          <a:p>
            <a:pPr indent="-2540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FFFFFF"/>
                </a:solidFill>
              </a:rPr>
              <a:t>Métodos de consulta a partir de su nomenclatura.</a:t>
            </a:r>
          </a:p>
          <a:p>
            <a:pPr indent="-2540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FFFFFF"/>
                </a:solidFill>
              </a:rPr>
              <a:t>Métodos de consulta a partir de </a:t>
            </a:r>
            <a:r>
              <a:rPr lang="es-ES" sz="2000" dirty="0" err="1">
                <a:solidFill>
                  <a:srgbClr val="FFFFFF"/>
                </a:solidFill>
              </a:rPr>
              <a:t>queries</a:t>
            </a:r>
            <a:r>
              <a:rPr lang="es-ES" sz="2000" dirty="0">
                <a:solidFill>
                  <a:srgbClr val="FFFFFF"/>
                </a:solidFill>
              </a:rPr>
              <a:t> JPQL o mediante </a:t>
            </a:r>
            <a:r>
              <a:rPr lang="es-ES" sz="2000" dirty="0" err="1">
                <a:solidFill>
                  <a:srgbClr val="FFFFFF"/>
                </a:solidFill>
              </a:rPr>
              <a:t>queries</a:t>
            </a:r>
            <a:r>
              <a:rPr lang="es-ES" sz="2000" dirty="0">
                <a:solidFill>
                  <a:srgbClr val="FFFFFF"/>
                </a:solidFill>
              </a:rPr>
              <a:t> con nombre.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rgbClr val="FFFFFF"/>
                </a:solidFill>
              </a:rPr>
              <a:t>Todo esto </a:t>
            </a:r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 que sea necesario desarrollar </a:t>
            </a:r>
            <a:r>
              <a:rPr lang="es-ES" sz="2400" dirty="0">
                <a:solidFill>
                  <a:srgbClr val="FFFFFF"/>
                </a:solidFill>
              </a:rPr>
              <a:t>la implementación. Spring lo hace automáticamente a partir de la interfaz.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JPA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Repository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Veamos como se especifica un repositorio en Spring</a:t>
            </a: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JPA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Repository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6 Rectángulo redondeado"/>
          <p:cNvSpPr/>
          <p:nvPr/>
        </p:nvSpPr>
        <p:spPr bwMode="auto">
          <a:xfrm>
            <a:off x="1115616" y="2494263"/>
            <a:ext cx="6840760" cy="1294777"/>
          </a:xfrm>
          <a:prstGeom prst="roundRect">
            <a:avLst>
              <a:gd name="adj" fmla="val 4609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180000" numCol="1" rtlCol="0" anchor="ctr" anchorCtr="0" compatLnSpc="1">
            <a:prstTxWarp prst="textNoShape">
              <a:avLst/>
            </a:prstTxWarp>
          </a:bodyPr>
          <a:lstStyle/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400" b="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400" b="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smtClean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400" kern="0" dirty="0" err="1" smtClean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JpaRepository</a:t>
            </a:r>
            <a:r>
              <a:rPr lang="en-US" sz="1400" kern="0" dirty="0" smtClean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&lt;User</a:t>
            </a:r>
            <a:r>
              <a:rPr lang="en-US" sz="1400" kern="0" dirty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, Long&gt; </a:t>
            </a:r>
            <a:r>
              <a:rPr lang="en-US" sz="1400" b="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{ }</a:t>
            </a:r>
          </a:p>
        </p:txBody>
      </p:sp>
      <p:sp>
        <p:nvSpPr>
          <p:cNvPr id="7" name="7 Rectángulo"/>
          <p:cNvSpPr/>
          <p:nvPr/>
        </p:nvSpPr>
        <p:spPr bwMode="auto">
          <a:xfrm>
            <a:off x="5995000" y="2229840"/>
            <a:ext cx="2326588" cy="549535"/>
          </a:xfrm>
          <a:prstGeom prst="rect">
            <a:avLst/>
          </a:prstGeom>
          <a:solidFill>
            <a:srgbClr val="C4CD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s-ES" sz="1600" dirty="0" err="1" smtClean="0">
                <a:latin typeface="+mn-lt"/>
                <a:ea typeface="ＭＳ Ｐゴシック" pitchFamily="-12" charset="-128"/>
              </a:rPr>
              <a:t>JpaRepository</a:t>
            </a:r>
            <a:endParaRPr kumimoji="0" lang="es-ES" sz="160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-12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16328" y="4541846"/>
            <a:ext cx="30691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Entidad asociada al repositorio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994365" y="4541846"/>
            <a:ext cx="11897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Tipo del ID</a:t>
            </a:r>
            <a:endParaRPr lang="es-ES" dirty="0"/>
          </a:p>
        </p:txBody>
      </p:sp>
      <p:cxnSp>
        <p:nvCxnSpPr>
          <p:cNvPr id="8" name="Conector recto de flecha 7"/>
          <p:cNvCxnSpPr>
            <a:stCxn id="11" idx="0"/>
          </p:cNvCxnSpPr>
          <p:nvPr/>
        </p:nvCxnSpPr>
        <p:spPr>
          <a:xfrm flipH="1" flipV="1">
            <a:off x="7380312" y="3141652"/>
            <a:ext cx="208928" cy="14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2" idx="0"/>
          </p:cNvCxnSpPr>
          <p:nvPr/>
        </p:nvCxnSpPr>
        <p:spPr>
          <a:xfrm flipV="1">
            <a:off x="5250883" y="3152382"/>
            <a:ext cx="1517361" cy="138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34739" y="4541846"/>
            <a:ext cx="288547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Interfaz genérica Spring Data</a:t>
            </a:r>
            <a:endParaRPr lang="es-ES" dirty="0"/>
          </a:p>
        </p:txBody>
      </p:sp>
      <p:cxnSp>
        <p:nvCxnSpPr>
          <p:cNvPr id="17" name="Conector recto de flecha 16"/>
          <p:cNvCxnSpPr>
            <a:stCxn id="15" idx="0"/>
          </p:cNvCxnSpPr>
          <p:nvPr/>
        </p:nvCxnSpPr>
        <p:spPr>
          <a:xfrm flipV="1">
            <a:off x="1877474" y="3141331"/>
            <a:ext cx="3702638" cy="140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1872208" cy="79208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Métodos CRUD genéricos</a:t>
            </a:r>
          </a:p>
        </p:txBody>
      </p:sp>
      <p:graphicFrame>
        <p:nvGraphicFramePr>
          <p:cNvPr id="7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60368"/>
              </p:ext>
            </p:extLst>
          </p:nvPr>
        </p:nvGraphicFramePr>
        <p:xfrm>
          <a:off x="2771801" y="692700"/>
          <a:ext cx="5922938" cy="5544612"/>
        </p:xfrm>
        <a:graphic>
          <a:graphicData uri="http://schemas.openxmlformats.org/drawingml/2006/table">
            <a:tbl>
              <a:tblPr/>
              <a:tblGrid>
                <a:gridCol w="823897"/>
                <a:gridCol w="5099041"/>
              </a:tblGrid>
              <a:tr h="175839">
                <a:tc gridSpan="2">
                  <a:txBody>
                    <a:bodyPr/>
                    <a:lstStyle/>
                    <a:p>
                      <a:pPr algn="ctr"/>
                      <a:r>
                        <a:rPr lang="es-ES" sz="1000" b="1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Method</a:t>
                      </a:r>
                      <a:r>
                        <a:rPr lang="es-ES" sz="1000" b="1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s-ES" sz="1000" b="1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Summary</a:t>
                      </a:r>
                      <a:endParaRPr lang="es-ES" sz="1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long</a:t>
                      </a:r>
                      <a:endParaRPr lang="es-ES" sz="1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3"/>
                        </a:rPr>
                        <a:t>count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() 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      Returns the number of entities available.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endParaRPr lang="es-ES" sz="1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4"/>
                        </a:rPr>
                        <a:t>delete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ID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id) 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      Deletes the entity with the given id.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void</a:t>
                      </a: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6"/>
                        </a:rPr>
                        <a:t>delete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7" tooltip="class or interface in java.lang"/>
                        </a:rPr>
                        <a:t>Iterable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&lt;? extends 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 entities) 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      Deletes the given entities.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endParaRPr lang="es-ES" sz="1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8"/>
                        </a:rPr>
                        <a:t>delete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T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entity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 </a:t>
                      </a:r>
                      <a:b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      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Deletes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 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given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entity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void</a:t>
                      </a: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9"/>
                        </a:rPr>
                        <a:t>deleteAll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() 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      Deletes all entities managed by the repository.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156">
                <a:tc>
                  <a:txBody>
                    <a:bodyPr/>
                    <a:lstStyle/>
                    <a:p>
                      <a:pPr algn="r"/>
                      <a:r>
                        <a:rPr lang="es-ES" sz="1000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void</a:t>
                      </a:r>
                      <a:endParaRPr lang="es-ES" sz="1000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none" strike="noStrike" dirty="0" err="1">
                          <a:solidFill>
                            <a:srgbClr val="2C7B1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hlinkClick r:id="rId10"/>
                        </a:rPr>
                        <a:t>deleteInBatch</a:t>
                      </a: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000" b="0" u="none" strike="noStrike" dirty="0" err="1">
                          <a:solidFill>
                            <a:srgbClr val="2C7B1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hlinkClick r:id="rId11" tooltip="class or interface in java.lang"/>
                        </a:rPr>
                        <a:t>Iterable</a:t>
                      </a: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000" b="0" u="none" strike="noStrike" dirty="0">
                          <a:solidFill>
                            <a:srgbClr val="2C7B1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hlinkClick r:id="rId12" tooltip="type parameter in JpaRepository"/>
                        </a:rPr>
                        <a:t>T</a:t>
                      </a: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&gt; entities) </a:t>
                      </a:r>
                      <a:b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         Deletes the given entities in a batch which </a:t>
                      </a:r>
                      <a:r>
                        <a:rPr lang="en-US" sz="10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means</a:t>
                      </a:r>
                    </a:p>
                    <a:p>
                      <a:r>
                        <a:rPr lang="en-US" sz="1000" dirty="0" smtClean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it </a:t>
                      </a: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will create a single </a:t>
                      </a:r>
                      <a:r>
                        <a:rPr lang="en-US" sz="1000" b="0" u="none" strike="noStrike" dirty="0">
                          <a:solidFill>
                            <a:srgbClr val="2C7B1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hlinkClick r:id="rId13" tooltip="annotation in org.springframework.data.jpa.repository"/>
                        </a:rPr>
                        <a:t>Query</a:t>
                      </a: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es-ES" sz="10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14"/>
                        </a:rPr>
                        <a:t>exists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ID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id) 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      Returns whether an entity with the given id exists.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7" tooltip="class or interface in java.lang"/>
                        </a:rPr>
                        <a:t>List</a:t>
                      </a:r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T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15"/>
                        </a:rPr>
                        <a:t>findAll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() 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      Returns all instances of the type.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156">
                <a:tc>
                  <a:txBody>
                    <a:bodyPr/>
                    <a:lstStyle/>
                    <a:p>
                      <a:pPr algn="r"/>
                      <a:r>
                        <a:rPr lang="es-ES" sz="1000"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>
                          <a:latin typeface="Consolas" pitchFamily="49" charset="0"/>
                          <a:cs typeface="Consolas" pitchFamily="49" charset="0"/>
                          <a:hlinkClick r:id="rId16" tooltip="interface in org.springframework.data.domain"/>
                        </a:rPr>
                        <a:t>Page</a:t>
                      </a:r>
                      <a:r>
                        <a:rPr lang="es-ES" sz="100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s-ES" sz="1000">
                          <a:latin typeface="Consolas" pitchFamily="49" charset="0"/>
                          <a:cs typeface="Consolas" pitchFamily="49" charset="0"/>
                          <a:hlinkClick r:id="rId17" tooltip="type parameter in PagingAndSortingRepository"/>
                        </a:rPr>
                        <a:t>T</a:t>
                      </a:r>
                      <a:r>
                        <a:rPr lang="es-ES" sz="100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onsolas" pitchFamily="49" charset="0"/>
                          <a:cs typeface="Consolas" pitchFamily="49" charset="0"/>
                          <a:hlinkClick r:id="rId18"/>
                        </a:rPr>
                        <a:t>findAll</a:t>
                      </a: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000" dirty="0" err="1">
                          <a:latin typeface="Consolas" pitchFamily="49" charset="0"/>
                          <a:cs typeface="Consolas" pitchFamily="49" charset="0"/>
                          <a:hlinkClick r:id="rId19" tooltip="interface in org.springframework.data.domain"/>
                        </a:rPr>
                        <a:t>Pageable</a:t>
                      </a: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n-US" sz="1000" dirty="0" err="1">
                          <a:latin typeface="Consolas" pitchFamily="49" charset="0"/>
                          <a:cs typeface="Consolas" pitchFamily="49" charset="0"/>
                        </a:rPr>
                        <a:t>pageable</a:t>
                      </a: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  <a:t>) </a:t>
                      </a:r>
                      <a:b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  <a:t>          Returns a </a:t>
                      </a: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  <a:hlinkClick r:id="rId16" tooltip="interface in org.springframework.data.domain"/>
                        </a:rPr>
                        <a:t>Page</a:t>
                      </a: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  <a:t> of entities meeting the </a:t>
                      </a:r>
                      <a:r>
                        <a:rPr lang="en-US" sz="1000" dirty="0" smtClean="0">
                          <a:latin typeface="Consolas" pitchFamily="49" charset="0"/>
                          <a:cs typeface="Consolas" pitchFamily="49" charset="0"/>
                        </a:rPr>
                        <a:t>paging</a:t>
                      </a:r>
                    </a:p>
                    <a:p>
                      <a:r>
                        <a:rPr lang="en-US" sz="1000" dirty="0" smtClean="0">
                          <a:latin typeface="Consolas" pitchFamily="49" charset="0"/>
                          <a:cs typeface="Consolas" pitchFamily="49" charset="0"/>
                        </a:rPr>
                        <a:t>          restriction </a:t>
                      </a: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  <a:t>provided in the </a:t>
                      </a:r>
                      <a:r>
                        <a:rPr lang="en-US" sz="1000" dirty="0" err="1">
                          <a:latin typeface="Consolas" pitchFamily="49" charset="0"/>
                          <a:cs typeface="Consolas" pitchFamily="49" charset="0"/>
                        </a:rPr>
                        <a:t>Pageableobject</a:t>
                      </a: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 dirty="0" err="1" smtClean="0">
                          <a:latin typeface="Consolas" pitchFamily="49" charset="0"/>
                          <a:cs typeface="Consolas" pitchFamily="49" charset="0"/>
                          <a:hlinkClick r:id="rId7" tooltip="class or interface in java.lang"/>
                        </a:rPr>
                        <a:t>List</a:t>
                      </a:r>
                      <a:r>
                        <a:rPr lang="es-ES" sz="1000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s-ES" sz="1000" dirty="0" smtClean="0">
                          <a:latin typeface="Consolas" pitchFamily="49" charset="0"/>
                          <a:cs typeface="Consolas" pitchFamily="49" charset="0"/>
                          <a:hlinkClick r:id="rId17" tooltip="type parameter in PagingAndSortingRepository"/>
                        </a:rPr>
                        <a:t>T</a:t>
                      </a:r>
                      <a:r>
                        <a:rPr lang="es-ES" sz="1000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latin typeface="Consolas" pitchFamily="49" charset="0"/>
                          <a:cs typeface="Consolas" pitchFamily="49" charset="0"/>
                          <a:hlinkClick r:id="rId20"/>
                        </a:rPr>
                        <a:t>findAll</a:t>
                      </a: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  <a:hlinkClick r:id="rId21" tooltip="class in org.springframework.data.domain"/>
                        </a:rPr>
                        <a:t>Sort</a:t>
                      </a: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  <a:t> sort) </a:t>
                      </a:r>
                      <a:b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latin typeface="Consolas" pitchFamily="49" charset="0"/>
                          <a:cs typeface="Consolas" pitchFamily="49" charset="0"/>
                        </a:rPr>
                        <a:t>          Returns all entities sorted by the given options.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T</a:t>
                      </a:r>
                      <a:endParaRPr lang="es-ES" sz="1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22"/>
                        </a:rPr>
                        <a:t>findOne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ID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id) </a:t>
                      </a:r>
                      <a:b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      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Retrives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an entity by its primary key.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>
                          <a:effectLst/>
                          <a:latin typeface="Consolas" pitchFamily="49" charset="0"/>
                          <a:cs typeface="Consolas" pitchFamily="49" charset="0"/>
                        </a:rPr>
                        <a:t> void</a:t>
                      </a: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none" strike="noStrike" dirty="0">
                          <a:solidFill>
                            <a:srgbClr val="2C7B1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hlinkClick r:id="rId23"/>
                        </a:rPr>
                        <a:t>flush</a:t>
                      </a: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() </a:t>
                      </a:r>
                      <a:b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         Flushes all pending changes to the database.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7" tooltip="class or interface in java.lang"/>
                        </a:rPr>
                        <a:t>List</a:t>
                      </a:r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s-ES" sz="10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T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24"/>
                        </a:rPr>
                        <a:t>save</a:t>
                      </a:r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7" tooltip="class or interface in java.lang"/>
                        </a:rPr>
                        <a:t>Iterable</a:t>
                      </a:r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&lt;? extends </a:t>
                      </a:r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T</a:t>
                      </a:r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&gt; entities) </a:t>
                      </a:r>
                      <a:b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      Saves all given entities.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T</a:t>
                      </a:r>
                      <a:endParaRPr lang="es-ES" sz="100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1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25"/>
                        </a:rPr>
                        <a:t>save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  <a:hlinkClick r:id="rId5" tooltip="type parameter in CrudRepository"/>
                        </a:rPr>
                        <a:t>T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entity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) </a:t>
                      </a:r>
                      <a:b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          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Saves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a 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given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s-ES" sz="1000" dirty="0" err="1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entity</a:t>
                      </a:r>
                      <a:r>
                        <a:rPr lang="es-ES" sz="10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497">
                <a:tc>
                  <a:txBody>
                    <a:bodyPr/>
                    <a:lstStyle/>
                    <a:p>
                      <a:pPr algn="r"/>
                      <a:r>
                        <a:rPr lang="es-ES" sz="100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r>
                        <a:rPr lang="es-ES" sz="1000" b="0" u="none" strike="noStrike">
                          <a:solidFill>
                            <a:srgbClr val="2C7B1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hlinkClick r:id="rId12" tooltip="type parameter in JpaRepository"/>
                        </a:rPr>
                        <a:t>T</a:t>
                      </a:r>
                      <a:endParaRPr lang="es-ES" sz="100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u="none" strike="noStrike" dirty="0" err="1">
                          <a:solidFill>
                            <a:srgbClr val="2C7B1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hlinkClick r:id="rId26"/>
                        </a:rPr>
                        <a:t>saveAndFlush</a:t>
                      </a: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000" b="0" u="none" strike="noStrike" dirty="0">
                          <a:solidFill>
                            <a:srgbClr val="2C7B1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  <a:hlinkClick r:id="rId12" tooltip="type parameter in JpaRepository"/>
                        </a:rPr>
                        <a:t>T</a:t>
                      </a: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entity) </a:t>
                      </a:r>
                      <a:b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000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         Saves an entity and flushes changes instantly.</a:t>
                      </a:r>
                    </a:p>
                  </a:txBody>
                  <a:tcPr marL="72000" marR="720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1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Métodos de consulta a partir de su nomenclatura </a:t>
            </a:r>
          </a:p>
        </p:txBody>
      </p:sp>
      <p:sp>
        <p:nvSpPr>
          <p:cNvPr id="7" name="6 Rectángulo redondeado"/>
          <p:cNvSpPr/>
          <p:nvPr/>
        </p:nvSpPr>
        <p:spPr bwMode="auto">
          <a:xfrm>
            <a:off x="651208" y="2228334"/>
            <a:ext cx="7848872" cy="840626"/>
          </a:xfrm>
          <a:prstGeom prst="roundRect">
            <a:avLst>
              <a:gd name="adj" fmla="val 4609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180000" numCol="1" rtlCol="0" anchor="ctr" anchorCtr="0" compatLnSpc="1">
            <a:prstTxWarp prst="textNoShape">
              <a:avLst/>
            </a:prstTxWarp>
          </a:bodyPr>
          <a:lstStyle/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600" kern="0" dirty="0" smtClean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List&lt;User</a:t>
            </a:r>
            <a:r>
              <a:rPr lang="en-US" sz="1600" kern="0" dirty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kern="0" dirty="0" err="1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findByLastname</a:t>
            </a:r>
            <a:r>
              <a:rPr lang="en-US" sz="16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16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600" b="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600" b="0" kern="0" dirty="0">
              <a:solidFill>
                <a:sysClr val="windowText" lastClr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6516043" y="1953566"/>
            <a:ext cx="2459611" cy="549535"/>
          </a:xfrm>
          <a:prstGeom prst="rect">
            <a:avLst/>
          </a:prstGeom>
          <a:solidFill>
            <a:srgbClr val="C4CD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s-ES" sz="1600" dirty="0" smtClean="0">
                <a:ea typeface="ＭＳ Ｐゴシック" pitchFamily="-12" charset="-128"/>
              </a:rPr>
              <a:t>Consulta por nomenclatura</a:t>
            </a:r>
            <a:endParaRPr kumimoji="0" lang="es-ES" sz="160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-12" charset="-128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7504" y="3956526"/>
            <a:ext cx="162634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err="1" smtClean="0"/>
              <a:t>Return</a:t>
            </a:r>
            <a:r>
              <a:rPr lang="es-E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List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 smtClean="0"/>
              <a:t>Entity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/>
              <a:t>Optional</a:t>
            </a:r>
            <a:r>
              <a:rPr lang="es-ES" dirty="0"/>
              <a:t>&lt;T</a:t>
            </a:r>
            <a:r>
              <a:rPr lang="es-ES" dirty="0" smtClean="0"/>
              <a:t>&gt;</a:t>
            </a:r>
            <a:endParaRPr lang="es-ES" dirty="0"/>
          </a:p>
        </p:txBody>
      </p:sp>
      <p:cxnSp>
        <p:nvCxnSpPr>
          <p:cNvPr id="10" name="Conector recto de flecha 9"/>
          <p:cNvCxnSpPr>
            <a:stCxn id="2" idx="0"/>
          </p:cNvCxnSpPr>
          <p:nvPr/>
        </p:nvCxnSpPr>
        <p:spPr>
          <a:xfrm flipV="1">
            <a:off x="920676" y="2780928"/>
            <a:ext cx="410964" cy="117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835696" y="3951773"/>
            <a:ext cx="25552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err="1" smtClean="0"/>
              <a:t>Query</a:t>
            </a:r>
            <a:r>
              <a:rPr lang="es-ES" dirty="0" smtClean="0"/>
              <a:t> en base al nombre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32439" y="3962130"/>
            <a:ext cx="33094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Parámetros de entrada a la </a:t>
            </a:r>
            <a:r>
              <a:rPr lang="es-ES" dirty="0" err="1" smtClean="0"/>
              <a:t>query</a:t>
            </a:r>
            <a:endParaRPr lang="es-ES" dirty="0"/>
          </a:p>
        </p:txBody>
      </p:sp>
      <p:cxnSp>
        <p:nvCxnSpPr>
          <p:cNvPr id="14" name="Conector recto de flecha 13"/>
          <p:cNvCxnSpPr>
            <a:stCxn id="11" idx="0"/>
          </p:cNvCxnSpPr>
          <p:nvPr/>
        </p:nvCxnSpPr>
        <p:spPr>
          <a:xfrm flipH="1" flipV="1">
            <a:off x="2987824" y="2780928"/>
            <a:ext cx="125498" cy="117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2" idx="0"/>
          </p:cNvCxnSpPr>
          <p:nvPr/>
        </p:nvCxnSpPr>
        <p:spPr>
          <a:xfrm flipH="1" flipV="1">
            <a:off x="4860032" y="2780928"/>
            <a:ext cx="1527123" cy="118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827992" y="5214275"/>
            <a:ext cx="7147662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dirty="0" smtClean="0"/>
              <a:t>No hay implementación del método es solo una interfaz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426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2304256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</a:t>
            </a:r>
            <a:r>
              <a:rPr lang="es-ES" sz="2400" dirty="0">
                <a:solidFill>
                  <a:schemeClr val="bg1">
                    <a:lumMod val="95000"/>
                  </a:schemeClr>
                </a:solidFill>
              </a:rPr>
              <a:t> es un framework de código abierto de desarrollo de aplicaciones para la plataforma Java</a:t>
            </a: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20888"/>
            <a:ext cx="3816251" cy="1239797"/>
          </a:xfrm>
          <a:prstGeom prst="rect">
            <a:avLst/>
          </a:prstGeom>
        </p:spPr>
      </p:pic>
      <p:sp>
        <p:nvSpPr>
          <p:cNvPr id="7" name="2 Marcador de texto"/>
          <p:cNvSpPr txBox="1">
            <a:spLocks/>
          </p:cNvSpPr>
          <p:nvPr/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b="1" smtClean="0">
                <a:solidFill>
                  <a:schemeClr val="bg1"/>
                </a:solidFill>
                <a:latin typeface="+mj-lt"/>
              </a:rPr>
              <a:t>Spring Framework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</a:p>
        </p:txBody>
      </p:sp>
      <p:sp>
        <p:nvSpPr>
          <p:cNvPr id="3" name="Elipse 2"/>
          <p:cNvSpPr/>
          <p:nvPr/>
        </p:nvSpPr>
        <p:spPr>
          <a:xfrm>
            <a:off x="61156" y="3977215"/>
            <a:ext cx="2160240" cy="2245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Ligero</a:t>
            </a:r>
            <a:endParaRPr lang="es-ES" dirty="0"/>
          </a:p>
        </p:txBody>
      </p:sp>
      <p:sp>
        <p:nvSpPr>
          <p:cNvPr id="11" name="Elipse 10"/>
          <p:cNvSpPr/>
          <p:nvPr/>
        </p:nvSpPr>
        <p:spPr>
          <a:xfrm>
            <a:off x="2339752" y="3977215"/>
            <a:ext cx="2160240" cy="2245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Extendido</a:t>
            </a:r>
            <a:endParaRPr lang="es-ES" sz="1100" dirty="0"/>
          </a:p>
        </p:txBody>
      </p:sp>
      <p:sp>
        <p:nvSpPr>
          <p:cNvPr id="12" name="Elipse 11"/>
          <p:cNvSpPr/>
          <p:nvPr/>
        </p:nvSpPr>
        <p:spPr>
          <a:xfrm>
            <a:off x="4572000" y="3945393"/>
            <a:ext cx="2232248" cy="22458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Mantenible</a:t>
            </a:r>
            <a:endParaRPr lang="es-ES" sz="1100" dirty="0"/>
          </a:p>
        </p:txBody>
      </p:sp>
      <p:sp>
        <p:nvSpPr>
          <p:cNvPr id="13" name="Elipse 12"/>
          <p:cNvSpPr/>
          <p:nvPr/>
        </p:nvSpPr>
        <p:spPr>
          <a:xfrm>
            <a:off x="6948264" y="3914847"/>
            <a:ext cx="2160240" cy="22458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Ampliable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9277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A tener en cuenta: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Prefijos: </a:t>
            </a:r>
            <a:r>
              <a:rPr lang="es-ES" sz="2000" dirty="0" err="1" smtClean="0">
                <a:solidFill>
                  <a:srgbClr val="FFFFFF"/>
                </a:solidFill>
              </a:rPr>
              <a:t>find</a:t>
            </a:r>
            <a:r>
              <a:rPr lang="es-ES" sz="2000" dirty="0" smtClean="0">
                <a:solidFill>
                  <a:srgbClr val="FFFFFF"/>
                </a:solidFill>
              </a:rPr>
              <a:t>…</a:t>
            </a:r>
            <a:r>
              <a:rPr lang="es-ES" sz="2000" dirty="0" err="1" smtClean="0">
                <a:solidFill>
                  <a:srgbClr val="FFFFFF"/>
                </a:solidFill>
              </a:rPr>
              <a:t>By</a:t>
            </a:r>
            <a:r>
              <a:rPr lang="es-ES" sz="2000" dirty="0" smtClean="0">
                <a:solidFill>
                  <a:srgbClr val="FFFFFF"/>
                </a:solidFill>
              </a:rPr>
              <a:t>, </a:t>
            </a:r>
            <a:r>
              <a:rPr lang="es-ES" sz="2000" dirty="0" err="1" smtClean="0">
                <a:solidFill>
                  <a:srgbClr val="FFFFFF"/>
                </a:solidFill>
              </a:rPr>
              <a:t>read</a:t>
            </a:r>
            <a:r>
              <a:rPr lang="es-ES" sz="2000" dirty="0" smtClean="0">
                <a:solidFill>
                  <a:srgbClr val="FFFFFF"/>
                </a:solidFill>
              </a:rPr>
              <a:t>…</a:t>
            </a:r>
            <a:r>
              <a:rPr lang="es-ES" sz="2000" dirty="0" err="1" smtClean="0">
                <a:solidFill>
                  <a:srgbClr val="FFFFFF"/>
                </a:solidFill>
              </a:rPr>
              <a:t>By</a:t>
            </a:r>
            <a:r>
              <a:rPr lang="es-ES" sz="2000" dirty="0" smtClean="0">
                <a:solidFill>
                  <a:srgbClr val="FFFFFF"/>
                </a:solidFill>
              </a:rPr>
              <a:t>, </a:t>
            </a:r>
            <a:r>
              <a:rPr lang="es-ES" sz="2000" dirty="0" err="1" smtClean="0">
                <a:solidFill>
                  <a:srgbClr val="FFFFFF"/>
                </a:solidFill>
              </a:rPr>
              <a:t>query</a:t>
            </a:r>
            <a:r>
              <a:rPr lang="es-ES" sz="2000" dirty="0" smtClean="0">
                <a:solidFill>
                  <a:srgbClr val="FFFFFF"/>
                </a:solidFill>
              </a:rPr>
              <a:t>…</a:t>
            </a:r>
            <a:r>
              <a:rPr lang="es-ES" sz="2000" dirty="0" err="1" smtClean="0">
                <a:solidFill>
                  <a:srgbClr val="FFFFFF"/>
                </a:solidFill>
              </a:rPr>
              <a:t>By</a:t>
            </a:r>
            <a:r>
              <a:rPr lang="es-ES" sz="2000" dirty="0" smtClean="0">
                <a:solidFill>
                  <a:srgbClr val="FFFFFF"/>
                </a:solidFill>
              </a:rPr>
              <a:t>, </a:t>
            </a:r>
            <a:r>
              <a:rPr lang="es-ES" sz="2000" dirty="0" err="1" smtClean="0">
                <a:solidFill>
                  <a:srgbClr val="FFFFFF"/>
                </a:solidFill>
              </a:rPr>
              <a:t>count</a:t>
            </a:r>
            <a:r>
              <a:rPr lang="es-ES" sz="2000" dirty="0" smtClean="0">
                <a:solidFill>
                  <a:srgbClr val="FFFFFF"/>
                </a:solidFill>
              </a:rPr>
              <a:t>…</a:t>
            </a:r>
            <a:r>
              <a:rPr lang="es-ES" sz="2000" dirty="0" err="1" smtClean="0">
                <a:solidFill>
                  <a:srgbClr val="FFFFFF"/>
                </a:solidFill>
              </a:rPr>
              <a:t>By</a:t>
            </a:r>
            <a:r>
              <a:rPr lang="es-ES" sz="2000" dirty="0">
                <a:solidFill>
                  <a:srgbClr val="FFFFFF"/>
                </a:solidFill>
              </a:rPr>
              <a:t> </a:t>
            </a:r>
            <a:r>
              <a:rPr lang="es-ES" sz="2000" dirty="0" smtClean="0">
                <a:solidFill>
                  <a:srgbClr val="FFFFFF"/>
                </a:solidFill>
              </a:rPr>
              <a:t>y </a:t>
            </a:r>
            <a:r>
              <a:rPr lang="es-ES" sz="2000" dirty="0" err="1" smtClean="0">
                <a:solidFill>
                  <a:srgbClr val="FFFFFF"/>
                </a:solidFill>
              </a:rPr>
              <a:t>get</a:t>
            </a:r>
            <a:r>
              <a:rPr lang="es-ES" sz="2000" dirty="0" smtClean="0">
                <a:solidFill>
                  <a:srgbClr val="FFFFFF"/>
                </a:solidFill>
              </a:rPr>
              <a:t>…</a:t>
            </a:r>
            <a:r>
              <a:rPr lang="es-ES" sz="2000" dirty="0" err="1" smtClean="0">
                <a:solidFill>
                  <a:srgbClr val="FFFFFF"/>
                </a:solidFill>
              </a:rPr>
              <a:t>By</a:t>
            </a:r>
            <a:endParaRPr lang="es-ES" sz="2000" dirty="0" smtClean="0">
              <a:solidFill>
                <a:srgbClr val="FFFFFF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FFFFFF"/>
                </a:solidFill>
              </a:rPr>
              <a:t>Añadir antes del primer </a:t>
            </a:r>
            <a:r>
              <a:rPr lang="es-ES" sz="2000" dirty="0" err="1" smtClean="0">
                <a:solidFill>
                  <a:srgbClr val="FFFFFF"/>
                </a:solidFill>
              </a:rPr>
              <a:t>By</a:t>
            </a:r>
            <a:r>
              <a:rPr lang="es-ES" sz="2000" dirty="0" smtClean="0">
                <a:solidFill>
                  <a:srgbClr val="FFFFFF"/>
                </a:solidFill>
              </a:rPr>
              <a:t>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rgbClr val="FFFFFF"/>
                </a:solidFill>
              </a:rPr>
              <a:t> </a:t>
            </a:r>
            <a:r>
              <a:rPr lang="es-ES" sz="1600" dirty="0" err="1" smtClean="0">
                <a:solidFill>
                  <a:srgbClr val="FFFFFF"/>
                </a:solidFill>
              </a:rPr>
              <a:t>First</a:t>
            </a:r>
            <a:r>
              <a:rPr lang="es-ES" sz="1600" dirty="0" smtClean="0">
                <a:solidFill>
                  <a:srgbClr val="FFFFFF"/>
                </a:solidFill>
              </a:rPr>
              <a:t>: Devuelve solo el primer elemento de la lista. </a:t>
            </a:r>
            <a:r>
              <a:rPr lang="es-ES" sz="1600" dirty="0" err="1" smtClean="0">
                <a:solidFill>
                  <a:srgbClr val="FFFF00"/>
                </a:solidFill>
              </a:rPr>
              <a:t>findFirstBy</a:t>
            </a:r>
            <a:endParaRPr lang="es-ES" sz="1600" dirty="0" smtClean="0">
              <a:solidFill>
                <a:srgbClr val="FFFF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/>
                </a:solidFill>
              </a:rPr>
              <a:t>Top + Número: Devuelve el número de elementos indicado: </a:t>
            </a:r>
            <a:r>
              <a:rPr lang="es-ES" sz="1600" dirty="0" smtClean="0">
                <a:solidFill>
                  <a:srgbClr val="FFFF00"/>
                </a:solidFill>
              </a:rPr>
              <a:t>findTop3By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/>
                </a:solidFill>
              </a:rPr>
              <a:t>Distinct</a:t>
            </a:r>
            <a:r>
              <a:rPr lang="es-ES" sz="1600" dirty="0" smtClean="0">
                <a:solidFill>
                  <a:schemeClr val="bg1"/>
                </a:solidFill>
              </a:rPr>
              <a:t>: Nos permite seleccionar un único resultado. </a:t>
            </a:r>
            <a:r>
              <a:rPr lang="es-ES" sz="1600" dirty="0" err="1" smtClean="0">
                <a:solidFill>
                  <a:srgbClr val="FFFF00"/>
                </a:solidFill>
              </a:rPr>
              <a:t>findTitleDistinctBy</a:t>
            </a:r>
            <a:endParaRPr lang="es-ES" sz="1600" dirty="0" smtClean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JPA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Repository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Métodos de consulta a partir de su nomenclatura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06880"/>
              </p:ext>
            </p:extLst>
          </p:nvPr>
        </p:nvGraphicFramePr>
        <p:xfrm>
          <a:off x="323528" y="1412777"/>
          <a:ext cx="8568952" cy="5383714"/>
        </p:xfrm>
        <a:graphic>
          <a:graphicData uri="http://schemas.openxmlformats.org/drawingml/2006/table">
            <a:tbl>
              <a:tblPr/>
              <a:tblGrid>
                <a:gridCol w="2213646"/>
                <a:gridCol w="3498989"/>
                <a:gridCol w="2856317"/>
              </a:tblGrid>
              <a:tr h="24393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Keyword</a:t>
                      </a:r>
                      <a:endParaRPr lang="es-ES" sz="1400" b="1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Sample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JPQL snippet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993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findByLastnameAndFirstname</a:t>
                      </a:r>
                      <a:endParaRPr lang="es-ES" sz="1400" b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x.lastname = ?1 and x.firstname = ?2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993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findByLastnameOrFirstname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x.lastname = ?1 or x.firstname = ?2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48643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Is,Equals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findByFirstname,findByFirstnameIs,findByFirstnameEquals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x.firstname = ?1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993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Between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findByStartDateBetween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x.startDate between ?1 and ?2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24393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LessThan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findByAgeLessThan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x.age &lt; ?1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0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LessThanEqual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findByAgeLessThanEqual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x.age &lt;= ?1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24393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GreaterThan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findByAgeGreaterThan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x.age &gt; ?1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0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GreaterThanEqual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findByAgeGreaterThanEqual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x.age &gt;= ?1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34050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After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findByStartDateAfter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x.startDate &gt; ?1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50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Before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findByStartDateBefore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x.startDate &lt; ?1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24393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IsNull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findByAgeIsNull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x.age is null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93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IsNotNull,NotNull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findByAge(Is)NotNull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x.age not null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340502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Like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findByFirstnameLike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x.firstname like ?1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993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NotLike</a:t>
                      </a:r>
                      <a:endParaRPr lang="es-ES" sz="1400" b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findByFirstnameNotLike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x.firstname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not like ?1</a:t>
                      </a:r>
                    </a:p>
                  </a:txBody>
                  <a:tcPr marL="46789" marR="46789" marT="23394" marB="2339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9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Métodos de consulta a partir de su nomenclatura 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5726"/>
              </p:ext>
            </p:extLst>
          </p:nvPr>
        </p:nvGraphicFramePr>
        <p:xfrm>
          <a:off x="467544" y="1391424"/>
          <a:ext cx="8064897" cy="4964926"/>
        </p:xfrm>
        <a:graphic>
          <a:graphicData uri="http://schemas.openxmlformats.org/drawingml/2006/table">
            <a:tbl>
              <a:tblPr/>
              <a:tblGrid>
                <a:gridCol w="1944218"/>
                <a:gridCol w="3168352"/>
                <a:gridCol w="2952327"/>
              </a:tblGrid>
              <a:tr h="642811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StartingWith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findByFirstnameStartingWith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x.firstname like ?1(parameter bound with appended %)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2811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EndingWith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findByFirstnameEndingWith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x.firstname like ?1(parameter bound with prepended %)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49447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Containing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findByFirstnameContaining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x.firstname like ?1(parameter bound wrapped in %)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47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OrderBy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findByAgeOrderByLastnameDesc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x.age = ?1 order by x.lastname desc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346129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findByLastnameNot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x.lastname &lt;&gt; ?1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129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findByAgeIn(Collection&lt;Age&gt; ages)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x.age in ?1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346129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NotIn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findByAgeNotIn(Collection&lt;Age&gt; age)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x.age not in ?1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findByActiveTrue()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x.active = true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  <a:tr h="346129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findByActiveFalse()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where x.active = false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470"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IgnoreCase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findByFirstnameIgnoreCase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E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</a:t>
                      </a:r>
                      <a:r>
                        <a:rPr lang="es-E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where</a:t>
                      </a:r>
                      <a:r>
                        <a:rPr lang="es-E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UPPER(</a:t>
                      </a:r>
                      <a:r>
                        <a:rPr lang="es-E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x.firstame</a:t>
                      </a:r>
                      <a:r>
                        <a:rPr lang="es-E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= UPPER(?1)</a:t>
                      </a: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00"/>
                </a:solidFill>
              </a:rPr>
              <a:t>Pregunta!, qué hace cada </a:t>
            </a:r>
            <a:r>
              <a:rPr lang="es-ES" sz="2400" dirty="0" err="1" smtClean="0">
                <a:solidFill>
                  <a:srgbClr val="FFFF00"/>
                </a:solidFill>
              </a:rPr>
              <a:t>query</a:t>
            </a:r>
            <a:r>
              <a:rPr lang="es-ES" sz="2400" dirty="0" smtClean="0">
                <a:solidFill>
                  <a:srgbClr val="FFFF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i="1" dirty="0" err="1">
                <a:solidFill>
                  <a:srgbClr val="FFFFFF"/>
                </a:solidFill>
              </a:rPr>
              <a:t>public</a:t>
            </a:r>
            <a:r>
              <a:rPr lang="es-ES" sz="1800" i="1" dirty="0">
                <a:solidFill>
                  <a:srgbClr val="FFFFFF"/>
                </a:solidFill>
              </a:rPr>
              <a:t> Todo </a:t>
            </a:r>
            <a:r>
              <a:rPr lang="es-ES" sz="1800" i="1" dirty="0" err="1">
                <a:solidFill>
                  <a:srgbClr val="FFFFFF"/>
                </a:solidFill>
              </a:rPr>
              <a:t>findById</a:t>
            </a:r>
            <a:r>
              <a:rPr lang="es-ES" sz="1800" i="1" dirty="0">
                <a:solidFill>
                  <a:srgbClr val="FFFFFF"/>
                </a:solidFill>
              </a:rPr>
              <a:t>(Long id</a:t>
            </a:r>
            <a:r>
              <a:rPr lang="es-ES" sz="1800" i="1" dirty="0" smtClean="0">
                <a:solidFill>
                  <a:srgbClr val="FFFFFF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i="1" dirty="0" err="1">
                <a:solidFill>
                  <a:srgbClr val="FFFFFF"/>
                </a:solidFill>
              </a:rPr>
              <a:t>public</a:t>
            </a:r>
            <a:r>
              <a:rPr lang="es-ES" sz="1800" i="1" dirty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Optional</a:t>
            </a:r>
            <a:r>
              <a:rPr lang="es-ES" sz="1800" i="1" dirty="0">
                <a:solidFill>
                  <a:srgbClr val="FFFFFF"/>
                </a:solidFill>
              </a:rPr>
              <a:t>&lt;Todo&gt; </a:t>
            </a:r>
            <a:r>
              <a:rPr lang="es-ES" sz="1800" i="1" dirty="0" err="1">
                <a:solidFill>
                  <a:srgbClr val="FFFFFF"/>
                </a:solidFill>
              </a:rPr>
              <a:t>findById</a:t>
            </a:r>
            <a:r>
              <a:rPr lang="es-ES" sz="1800" i="1" dirty="0">
                <a:solidFill>
                  <a:srgbClr val="FFFFFF"/>
                </a:solidFill>
              </a:rPr>
              <a:t>(Long id</a:t>
            </a:r>
            <a:r>
              <a:rPr lang="es-ES" sz="1800" i="1" dirty="0" smtClean="0">
                <a:solidFill>
                  <a:srgbClr val="FFFFFF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i="1" dirty="0">
                <a:solidFill>
                  <a:srgbClr val="FFFFFF"/>
                </a:solidFill>
              </a:rPr>
              <a:t>public List&lt;</a:t>
            </a:r>
            <a:r>
              <a:rPr lang="en-US" sz="1800" i="1" dirty="0" err="1">
                <a:solidFill>
                  <a:srgbClr val="FFFFFF"/>
                </a:solidFill>
              </a:rPr>
              <a:t>Todo</a:t>
            </a:r>
            <a:r>
              <a:rPr lang="en-US" sz="1800" i="1" dirty="0">
                <a:solidFill>
                  <a:srgbClr val="FFFFFF"/>
                </a:solidFill>
              </a:rPr>
              <a:t>&gt; </a:t>
            </a:r>
            <a:r>
              <a:rPr lang="en-US" sz="1800" i="1" dirty="0" err="1">
                <a:solidFill>
                  <a:srgbClr val="FFFFFF"/>
                </a:solidFill>
              </a:rPr>
              <a:t>findByTitleOrDescription</a:t>
            </a:r>
            <a:r>
              <a:rPr lang="en-US" sz="1800" i="1" dirty="0">
                <a:solidFill>
                  <a:srgbClr val="FFFFFF"/>
                </a:solidFill>
              </a:rPr>
              <a:t>(String title, String description</a:t>
            </a:r>
            <a:r>
              <a:rPr lang="en-US" sz="1800" i="1" dirty="0" smtClean="0">
                <a:solidFill>
                  <a:srgbClr val="FFFFFF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i="1" dirty="0" err="1">
                <a:solidFill>
                  <a:srgbClr val="FFFFFF"/>
                </a:solidFill>
              </a:rPr>
              <a:t>public</a:t>
            </a:r>
            <a:r>
              <a:rPr lang="es-ES" sz="1800" i="1" dirty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long</a:t>
            </a:r>
            <a:r>
              <a:rPr lang="es-ES" sz="1800" i="1" dirty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countByTitle</a:t>
            </a:r>
            <a:r>
              <a:rPr lang="es-ES" sz="1800" i="1" dirty="0">
                <a:solidFill>
                  <a:srgbClr val="FFFFFF"/>
                </a:solidFill>
              </a:rPr>
              <a:t>(</a:t>
            </a:r>
            <a:r>
              <a:rPr lang="es-ES" sz="1800" i="1" dirty="0" err="1">
                <a:solidFill>
                  <a:srgbClr val="FFFFFF"/>
                </a:solidFill>
              </a:rPr>
              <a:t>String</a:t>
            </a:r>
            <a:r>
              <a:rPr lang="es-ES" sz="1800" i="1" dirty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title</a:t>
            </a:r>
            <a:r>
              <a:rPr lang="es-ES" sz="1800" i="1" dirty="0" smtClean="0">
                <a:solidFill>
                  <a:srgbClr val="FFFFFF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i="1" dirty="0" err="1">
                <a:solidFill>
                  <a:srgbClr val="FFFFFF"/>
                </a:solidFill>
              </a:rPr>
              <a:t>public</a:t>
            </a:r>
            <a:r>
              <a:rPr lang="es-ES" sz="1800" i="1" dirty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List</a:t>
            </a:r>
            <a:r>
              <a:rPr lang="es-ES" sz="1800" i="1" dirty="0">
                <a:solidFill>
                  <a:srgbClr val="FFFFFF"/>
                </a:solidFill>
              </a:rPr>
              <a:t>&lt;Todo&gt; </a:t>
            </a:r>
            <a:r>
              <a:rPr lang="es-ES" sz="1800" i="1" dirty="0" err="1">
                <a:solidFill>
                  <a:srgbClr val="FFFFFF"/>
                </a:solidFill>
              </a:rPr>
              <a:t>findDistinctByTitle</a:t>
            </a:r>
            <a:r>
              <a:rPr lang="es-ES" sz="1800" i="1" dirty="0">
                <a:solidFill>
                  <a:srgbClr val="FFFFFF"/>
                </a:solidFill>
              </a:rPr>
              <a:t>(</a:t>
            </a:r>
            <a:r>
              <a:rPr lang="es-ES" sz="1800" i="1" dirty="0" err="1">
                <a:solidFill>
                  <a:srgbClr val="FFFFFF"/>
                </a:solidFill>
              </a:rPr>
              <a:t>String</a:t>
            </a:r>
            <a:r>
              <a:rPr lang="es-ES" sz="1800" i="1" dirty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title</a:t>
            </a:r>
            <a:r>
              <a:rPr lang="es-ES" sz="1800" i="1" dirty="0" smtClean="0">
                <a:solidFill>
                  <a:srgbClr val="FFFFFF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i="1" dirty="0" err="1">
                <a:solidFill>
                  <a:srgbClr val="FFFFFF"/>
                </a:solidFill>
              </a:rPr>
              <a:t>public</a:t>
            </a:r>
            <a:r>
              <a:rPr lang="es-ES" sz="1800" i="1" dirty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List</a:t>
            </a:r>
            <a:r>
              <a:rPr lang="es-ES" sz="1800" i="1" dirty="0">
                <a:solidFill>
                  <a:srgbClr val="FFFFFF"/>
                </a:solidFill>
              </a:rPr>
              <a:t>&lt;Todo&gt; </a:t>
            </a:r>
            <a:r>
              <a:rPr lang="es-ES" sz="1800" i="1" smtClean="0">
                <a:solidFill>
                  <a:srgbClr val="FFFFFF"/>
                </a:solidFill>
              </a:rPr>
              <a:t>findFirstByTitleOrderByTitleAsc</a:t>
            </a:r>
            <a:r>
              <a:rPr lang="es-ES" sz="1800" i="1" dirty="0" smtClean="0">
                <a:solidFill>
                  <a:srgbClr val="FFFFFF"/>
                </a:solidFill>
              </a:rPr>
              <a:t>(</a:t>
            </a:r>
            <a:r>
              <a:rPr lang="es-ES" sz="1800" i="1" dirty="0" err="1" smtClean="0">
                <a:solidFill>
                  <a:srgbClr val="FFFFFF"/>
                </a:solidFill>
              </a:rPr>
              <a:t>String</a:t>
            </a:r>
            <a:r>
              <a:rPr lang="es-ES" sz="1800" i="1" dirty="0" smtClean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title</a:t>
            </a:r>
            <a:r>
              <a:rPr lang="es-ES" sz="1800" i="1" dirty="0">
                <a:solidFill>
                  <a:srgbClr val="FFFFFF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i="1" dirty="0" err="1">
                <a:solidFill>
                  <a:srgbClr val="FFFFFF"/>
                </a:solidFill>
              </a:rPr>
              <a:t>public</a:t>
            </a:r>
            <a:r>
              <a:rPr lang="es-ES" sz="1800" i="1" dirty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List</a:t>
            </a:r>
            <a:r>
              <a:rPr lang="es-ES" sz="1800" i="1" dirty="0">
                <a:solidFill>
                  <a:srgbClr val="FFFFFF"/>
                </a:solidFill>
              </a:rPr>
              <a:t>&lt;Todo&gt; findTop3ByTitleOrderByTitleAsc(</a:t>
            </a:r>
            <a:r>
              <a:rPr lang="es-ES" sz="1800" i="1" dirty="0" err="1">
                <a:solidFill>
                  <a:srgbClr val="FFFFFF"/>
                </a:solidFill>
              </a:rPr>
              <a:t>String</a:t>
            </a:r>
            <a:r>
              <a:rPr lang="es-ES" sz="1800" i="1" dirty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title</a:t>
            </a:r>
            <a:r>
              <a:rPr lang="es-ES" sz="1800" i="1" dirty="0" smtClean="0">
                <a:solidFill>
                  <a:srgbClr val="FFFFFF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800" i="1" dirty="0" err="1">
                <a:solidFill>
                  <a:srgbClr val="FFFFFF"/>
                </a:solidFill>
              </a:rPr>
              <a:t>List</a:t>
            </a:r>
            <a:r>
              <a:rPr lang="es-ES" sz="1800" i="1" dirty="0">
                <a:solidFill>
                  <a:srgbClr val="FFFFFF"/>
                </a:solidFill>
              </a:rPr>
              <a:t>&lt;Todo&gt; </a:t>
            </a:r>
            <a:r>
              <a:rPr lang="es-ES" sz="1800" i="1" dirty="0" err="1">
                <a:solidFill>
                  <a:srgbClr val="FFFFFF"/>
                </a:solidFill>
              </a:rPr>
              <a:t>findByDescriptionContainsOrTitleContainsAllIgnoreCase</a:t>
            </a:r>
            <a:r>
              <a:rPr lang="es-ES" sz="1800" i="1" dirty="0">
                <a:solidFill>
                  <a:srgbClr val="FFFFFF"/>
                </a:solidFill>
              </a:rPr>
              <a:t>(</a:t>
            </a:r>
            <a:r>
              <a:rPr lang="es-ES" sz="1800" i="1" dirty="0" err="1">
                <a:solidFill>
                  <a:srgbClr val="FFFFFF"/>
                </a:solidFill>
              </a:rPr>
              <a:t>String</a:t>
            </a:r>
            <a:r>
              <a:rPr lang="es-ES" sz="1800" i="1" dirty="0">
                <a:solidFill>
                  <a:srgbClr val="FFFFFF"/>
                </a:solidFill>
              </a:rPr>
              <a:t> </a:t>
            </a:r>
            <a:r>
              <a:rPr lang="es-ES" sz="1800" i="1" dirty="0" err="1" smtClean="0">
                <a:solidFill>
                  <a:srgbClr val="FFFFFF"/>
                </a:solidFill>
              </a:rPr>
              <a:t>descriptionPart</a:t>
            </a:r>
            <a:r>
              <a:rPr lang="es-ES" sz="1800" i="1" dirty="0" smtClean="0">
                <a:solidFill>
                  <a:srgbClr val="FFFFFF"/>
                </a:solidFill>
              </a:rPr>
              <a:t>, </a:t>
            </a:r>
            <a:r>
              <a:rPr lang="es-ES" sz="1800" i="1" dirty="0" err="1" smtClean="0">
                <a:solidFill>
                  <a:srgbClr val="FFFFFF"/>
                </a:solidFill>
              </a:rPr>
              <a:t>String</a:t>
            </a:r>
            <a:r>
              <a:rPr lang="es-ES" sz="1800" i="1" dirty="0" smtClean="0">
                <a:solidFill>
                  <a:srgbClr val="FFFFFF"/>
                </a:solidFill>
              </a:rPr>
              <a:t> </a:t>
            </a:r>
            <a:r>
              <a:rPr lang="es-ES" sz="1800" i="1" dirty="0" err="1">
                <a:solidFill>
                  <a:srgbClr val="FFFFFF"/>
                </a:solidFill>
              </a:rPr>
              <a:t>titlePart</a:t>
            </a:r>
            <a:r>
              <a:rPr lang="es-ES" sz="1800" i="1" dirty="0">
                <a:solidFill>
                  <a:srgbClr val="FFFFFF"/>
                </a:solidFill>
              </a:rPr>
              <a:t>);</a:t>
            </a:r>
            <a:endParaRPr lang="es-ES" sz="1800" i="1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JPA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Repository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Queries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JPQL (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Persistence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Language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s-E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683568" y="1844830"/>
            <a:ext cx="8029362" cy="1584220"/>
          </a:xfrm>
          <a:prstGeom prst="roundRect">
            <a:avLst>
              <a:gd name="adj" fmla="val 4609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180000" numCol="1" rtlCol="0" anchor="ctr" anchorCtr="0" compatLnSpc="1">
            <a:prstTxWarp prst="textNoShape">
              <a:avLst/>
            </a:prstTxWarp>
          </a:bodyPr>
          <a:lstStyle/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JpaRepository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&lt;User, Long&gt; </a:t>
            </a:r>
            <a:r>
              <a:rPr lang="en-US" sz="1400" b="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400" b="0" kern="0" dirty="0">
              <a:solidFill>
                <a:sysClr val="windowText" lastClr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kern="0" dirty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@Query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("select u from User u where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u.emailAddress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= ?1")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 User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findByEmailAddress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emailAddress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6 Rectángulo"/>
          <p:cNvSpPr/>
          <p:nvPr/>
        </p:nvSpPr>
        <p:spPr bwMode="auto">
          <a:xfrm>
            <a:off x="7416749" y="1628800"/>
            <a:ext cx="1080150" cy="360050"/>
          </a:xfrm>
          <a:prstGeom prst="rect">
            <a:avLst/>
          </a:prstGeom>
          <a:solidFill>
            <a:srgbClr val="C4CD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16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-12" charset="-128"/>
              </a:rPr>
              <a:t>@</a:t>
            </a:r>
            <a:r>
              <a:rPr kumimoji="0" lang="es-ES" sz="160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ＭＳ Ｐゴシック" pitchFamily="-12" charset="-128"/>
              </a:rPr>
              <a:t>Query</a:t>
            </a:r>
            <a:endParaRPr kumimoji="0" lang="es-ES" sz="160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-12" charset="-128"/>
            </a:endParaRP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683568" y="3932994"/>
            <a:ext cx="8029362" cy="2232310"/>
          </a:xfrm>
          <a:prstGeom prst="roundRect">
            <a:avLst>
              <a:gd name="adj" fmla="val 4609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180000" rIns="180000" bIns="180000" numCol="1" rtlCol="0" anchor="ctr" anchorCtr="0" compatLnSpc="1">
            <a:prstTxWarp prst="textNoShape">
              <a:avLst/>
            </a:prstTxWarp>
          </a:bodyPr>
          <a:lstStyle/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extends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JpaRepository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&lt;User, Long&gt; {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kern="0" dirty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@Query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("select u from User u </a:t>
            </a:r>
            <a:endParaRPr lang="en-US" sz="1400" b="0" kern="0" dirty="0" smtClean="0">
              <a:solidFill>
                <a:sysClr val="windowText" lastClr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         where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u.firstname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= :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or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u.lastname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= :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 User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findByLastnameOrFirstname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kern="0" dirty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kern="0" dirty="0" err="1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") String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                                 </a:t>
            </a:r>
            <a:r>
              <a:rPr lang="en-US" sz="1400" kern="0" dirty="0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kern="0" dirty="0" err="1">
                <a:solidFill>
                  <a:srgbClr val="9AAE04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") String </a:t>
            </a:r>
            <a:r>
              <a:rPr lang="en-US" sz="1400" b="0" kern="0" dirty="0" err="1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1" algn="l" defTabSz="4508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8 Rectángulo"/>
          <p:cNvSpPr/>
          <p:nvPr/>
        </p:nvSpPr>
        <p:spPr bwMode="auto">
          <a:xfrm>
            <a:off x="6516043" y="3716964"/>
            <a:ext cx="1980856" cy="360050"/>
          </a:xfrm>
          <a:prstGeom prst="rect">
            <a:avLst/>
          </a:prstGeom>
          <a:solidFill>
            <a:srgbClr val="C4CD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16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-12" charset="-128"/>
              </a:rPr>
              <a:t>@</a:t>
            </a:r>
            <a:r>
              <a:rPr kumimoji="0" lang="es-ES" sz="160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ＭＳ Ｐゴシック" pitchFamily="-12" charset="-128"/>
              </a:rPr>
              <a:t>Query</a:t>
            </a:r>
            <a:r>
              <a:rPr kumimoji="0" lang="es-ES" sz="16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ＭＳ Ｐゴシック" pitchFamily="-12" charset="-128"/>
              </a:rPr>
              <a:t> y @</a:t>
            </a:r>
            <a:r>
              <a:rPr kumimoji="0" lang="es-ES" sz="160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ＭＳ Ｐゴシック" pitchFamily="-12" charset="-128"/>
              </a:rPr>
              <a:t>Param</a:t>
            </a:r>
            <a:endParaRPr kumimoji="0" lang="es-ES" sz="160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37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-36512" y="2492896"/>
            <a:ext cx="9180512" cy="10082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600" b="1" dirty="0" smtClean="0">
                <a:solidFill>
                  <a:schemeClr val="bg1"/>
                </a:solidFill>
              </a:rPr>
              <a:t>Taller</a:t>
            </a:r>
            <a:endParaRPr lang="es-ES" sz="4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0" y="3501157"/>
            <a:ext cx="9144000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 Data</a:t>
            </a:r>
          </a:p>
          <a:p>
            <a:pPr marL="1588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88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https://docs.spring.io/spring-data/jpa/docs/current/reference/html/</a:t>
            </a:r>
          </a:p>
          <a:p>
            <a:pPr marL="1588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es-E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Vamos a implementar un método </a:t>
            </a:r>
            <a:r>
              <a:rPr lang="es-ES" sz="2400" dirty="0">
                <a:solidFill>
                  <a:srgbClr val="FFFFFF"/>
                </a:solidFill>
              </a:rPr>
              <a:t>en </a:t>
            </a:r>
            <a:r>
              <a:rPr lang="es-ES" sz="2400" dirty="0" smtClean="0">
                <a:solidFill>
                  <a:srgbClr val="FFFFFF"/>
                </a:solidFill>
              </a:rPr>
              <a:t>PetClinicApplication.java para probar </a:t>
            </a:r>
            <a:r>
              <a:rPr lang="es-ES" sz="2400" dirty="0" err="1" smtClean="0">
                <a:solidFill>
                  <a:srgbClr val="FFFFFF"/>
                </a:solidFill>
              </a:rPr>
              <a:t>VetRepository</a:t>
            </a:r>
            <a:r>
              <a:rPr lang="es-ES" sz="2400" dirty="0" smtClean="0">
                <a:solidFill>
                  <a:srgbClr val="FFFFFF"/>
                </a:solidFill>
              </a:rPr>
              <a:t> que haga lo siguiente: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Crear un objeto </a:t>
            </a:r>
            <a:r>
              <a:rPr lang="es-ES" sz="2400" dirty="0" err="1" smtClean="0">
                <a:solidFill>
                  <a:srgbClr val="FFFFFF"/>
                </a:solidFill>
              </a:rPr>
              <a:t>Vet</a:t>
            </a:r>
            <a:r>
              <a:rPr lang="es-ES" sz="2400" dirty="0" smtClean="0">
                <a:solidFill>
                  <a:srgbClr val="FFFFFF"/>
                </a:solidFill>
              </a:rPr>
              <a:t> </a:t>
            </a:r>
            <a:r>
              <a:rPr lang="es-ES" sz="2400" dirty="0">
                <a:solidFill>
                  <a:srgbClr val="FFFFFF"/>
                </a:solidFill>
              </a:rPr>
              <a:t>sin </a:t>
            </a:r>
            <a:r>
              <a:rPr lang="es-ES" sz="2400" dirty="0" err="1">
                <a:solidFill>
                  <a:srgbClr val="FFFFFF"/>
                </a:solidFill>
              </a:rPr>
              <a:t>Speciality</a:t>
            </a:r>
            <a:r>
              <a:rPr lang="es-ES" sz="2400" dirty="0">
                <a:solidFill>
                  <a:srgbClr val="FFFFFF"/>
                </a:solidFill>
              </a:rPr>
              <a:t> 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Persistir el objeto </a:t>
            </a:r>
            <a:r>
              <a:rPr lang="es-ES" sz="2400" dirty="0" err="1" smtClean="0">
                <a:solidFill>
                  <a:srgbClr val="FFFFFF"/>
                </a:solidFill>
              </a:rPr>
              <a:t>Vet</a:t>
            </a:r>
            <a:r>
              <a:rPr lang="es-ES" sz="2400" dirty="0" smtClean="0">
                <a:solidFill>
                  <a:srgbClr val="FFFFFF"/>
                </a:solidFill>
              </a:rPr>
              <a:t> en BBDD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Consultar por ID y comprobar que se ha creado correctamente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Editar el elemento recién creado para añadir una </a:t>
            </a:r>
            <a:r>
              <a:rPr lang="es-ES" sz="2400" dirty="0" err="1" smtClean="0">
                <a:solidFill>
                  <a:srgbClr val="FFFFFF"/>
                </a:solidFill>
              </a:rPr>
              <a:t>Speciality</a:t>
            </a:r>
            <a:r>
              <a:rPr lang="es-ES" sz="2400" dirty="0" smtClean="0">
                <a:solidFill>
                  <a:srgbClr val="FFFFFF"/>
                </a:solidFill>
              </a:rPr>
              <a:t> concreta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Listar todos los veterinarios existentes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</p:spTree>
    <p:extLst>
      <p:ext uri="{BB962C8B-B14F-4D97-AF65-F5344CB8AC3E}">
        <p14:creationId xmlns:p14="http://schemas.microsoft.com/office/powerpoint/2010/main" val="28116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1252720"/>
            <a:ext cx="8999984" cy="54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Vamos a ampliar la funcionalidad de </a:t>
            </a:r>
            <a:r>
              <a:rPr lang="es-ES" sz="2400" dirty="0" err="1" smtClean="0">
                <a:solidFill>
                  <a:srgbClr val="FFFFFF"/>
                </a:solidFill>
              </a:rPr>
              <a:t>VetRepository</a:t>
            </a:r>
            <a:r>
              <a:rPr lang="es-ES" sz="2400" dirty="0" smtClean="0">
                <a:solidFill>
                  <a:srgbClr val="FFFFFF"/>
                </a:solidFill>
              </a:rPr>
              <a:t> con las siguientes </a:t>
            </a:r>
            <a:r>
              <a:rPr lang="es-ES" sz="2400" dirty="0" err="1" smtClean="0">
                <a:solidFill>
                  <a:srgbClr val="FFFFFF"/>
                </a:solidFill>
              </a:rPr>
              <a:t>querys</a:t>
            </a:r>
            <a:r>
              <a:rPr lang="es-ES" sz="2400" dirty="0" smtClean="0">
                <a:solidFill>
                  <a:srgbClr val="FFFFFF"/>
                </a:solidFill>
              </a:rPr>
              <a:t> por nomenclatura: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Obtener una lista de </a:t>
            </a:r>
            <a:r>
              <a:rPr lang="es-ES" sz="2400" dirty="0" err="1" smtClean="0">
                <a:solidFill>
                  <a:srgbClr val="FFFFFF"/>
                </a:solidFill>
              </a:rPr>
              <a:t>Vets</a:t>
            </a:r>
            <a:r>
              <a:rPr lang="es-ES" sz="2400" dirty="0" smtClean="0">
                <a:solidFill>
                  <a:srgbClr val="FFFFFF"/>
                </a:solidFill>
              </a:rPr>
              <a:t> filtrando por </a:t>
            </a:r>
            <a:r>
              <a:rPr lang="es-ES" sz="2400" dirty="0" err="1" smtClean="0">
                <a:solidFill>
                  <a:srgbClr val="FFFFFF"/>
                </a:solidFill>
              </a:rPr>
              <a:t>lastName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Obtener una lista de </a:t>
            </a:r>
            <a:r>
              <a:rPr lang="es-ES" sz="2400" dirty="0" err="1" smtClean="0">
                <a:solidFill>
                  <a:srgbClr val="FFFFFF"/>
                </a:solidFill>
              </a:rPr>
              <a:t>Vets</a:t>
            </a:r>
            <a:r>
              <a:rPr lang="es-ES" sz="2400" dirty="0" smtClean="0">
                <a:solidFill>
                  <a:srgbClr val="FFFFFF"/>
                </a:solidFill>
              </a:rPr>
              <a:t> filtrando por </a:t>
            </a:r>
            <a:r>
              <a:rPr lang="es-ES" sz="2400" dirty="0" err="1" smtClean="0">
                <a:solidFill>
                  <a:srgbClr val="FFFFFF"/>
                </a:solidFill>
              </a:rPr>
              <a:t>firstName</a:t>
            </a:r>
            <a:r>
              <a:rPr lang="es-ES" sz="2400" dirty="0" smtClean="0">
                <a:solidFill>
                  <a:srgbClr val="FFFFFF"/>
                </a:solidFill>
              </a:rPr>
              <a:t> y </a:t>
            </a:r>
            <a:r>
              <a:rPr lang="es-ES" sz="2400" dirty="0" err="1" smtClean="0">
                <a:solidFill>
                  <a:srgbClr val="FFFFFF"/>
                </a:solidFill>
              </a:rPr>
              <a:t>lastName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Obtener una lista de </a:t>
            </a:r>
            <a:r>
              <a:rPr lang="es-ES" sz="2400" dirty="0" err="1" smtClean="0">
                <a:solidFill>
                  <a:srgbClr val="FFFFFF"/>
                </a:solidFill>
              </a:rPr>
              <a:t>Vets</a:t>
            </a:r>
            <a:r>
              <a:rPr lang="es-ES" sz="2400" dirty="0" smtClean="0">
                <a:solidFill>
                  <a:srgbClr val="FFFFFF"/>
                </a:solidFill>
              </a:rPr>
              <a:t> buscando en </a:t>
            </a:r>
            <a:r>
              <a:rPr lang="es-ES" sz="2400" dirty="0" err="1" smtClean="0">
                <a:solidFill>
                  <a:srgbClr val="FFFFFF"/>
                </a:solidFill>
              </a:rPr>
              <a:t>firstName</a:t>
            </a:r>
            <a:r>
              <a:rPr lang="es-ES" sz="2400" dirty="0" smtClean="0">
                <a:solidFill>
                  <a:srgbClr val="FFFFFF"/>
                </a:solidFill>
              </a:rPr>
              <a:t> o </a:t>
            </a:r>
            <a:r>
              <a:rPr lang="es-ES" sz="2400" dirty="0" err="1" smtClean="0">
                <a:solidFill>
                  <a:srgbClr val="FFFFFF"/>
                </a:solidFill>
              </a:rPr>
              <a:t>lastName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</p:spTree>
    <p:extLst>
      <p:ext uri="{BB962C8B-B14F-4D97-AF65-F5344CB8AC3E}">
        <p14:creationId xmlns:p14="http://schemas.microsoft.com/office/powerpoint/2010/main" val="5982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1" y="1445544"/>
            <a:ext cx="7350881" cy="19267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41" y="3483518"/>
            <a:ext cx="7350881" cy="29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Spring Framework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b="1" dirty="0" smtClean="0">
                <a:solidFill>
                  <a:srgbClr val="FFFFFF"/>
                </a:solidFill>
              </a:rPr>
              <a:t>Spring Framework </a:t>
            </a:r>
            <a:r>
              <a:rPr lang="es-ES" sz="2400" dirty="0" smtClean="0">
                <a:solidFill>
                  <a:srgbClr val="FFFFFF"/>
                </a:solidFill>
              </a:rPr>
              <a:t>está actualmente dividido en módulos, cada uno orientado a una finalidad concreta</a:t>
            </a:r>
            <a:endParaRPr lang="es-ES" sz="24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Cada proyecto podrá utilizar los módulos que necesiten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Existe un </a:t>
            </a:r>
            <a:r>
              <a:rPr lang="es-ES" sz="2400" dirty="0" err="1">
                <a:solidFill>
                  <a:srgbClr val="FFFFFF"/>
                </a:solidFill>
              </a:rPr>
              <a:t>C</a:t>
            </a:r>
            <a:r>
              <a:rPr lang="es-ES" sz="2400" dirty="0" err="1" smtClean="0">
                <a:solidFill>
                  <a:srgbClr val="FFFFFF"/>
                </a:solidFill>
              </a:rPr>
              <a:t>ore</a:t>
            </a:r>
            <a:r>
              <a:rPr lang="es-ES" sz="2400" dirty="0" smtClean="0">
                <a:solidFill>
                  <a:srgbClr val="FFFFFF"/>
                </a:solidFill>
              </a:rPr>
              <a:t> necesario para empezar a utilizarlo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8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800" b="1" dirty="0" smtClean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800" b="1" dirty="0" smtClean="0">
                <a:solidFill>
                  <a:srgbClr val="FFFFFF"/>
                </a:solidFill>
              </a:rPr>
              <a:t>Documentación oficial: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800" b="1" dirty="0">
                <a:solidFill>
                  <a:srgbClr val="FFFFFF"/>
                </a:solidFill>
              </a:rPr>
              <a:t>	</a:t>
            </a:r>
            <a:r>
              <a:rPr lang="es-E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http://spring.io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Organizado en Módulos</a:t>
            </a:r>
          </a:p>
        </p:txBody>
      </p:sp>
    </p:spTree>
    <p:extLst>
      <p:ext uri="{BB962C8B-B14F-4D97-AF65-F5344CB8AC3E}">
        <p14:creationId xmlns:p14="http://schemas.microsoft.com/office/powerpoint/2010/main" val="8808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Sobre </a:t>
            </a:r>
            <a:r>
              <a:rPr lang="es-ES" sz="2400" dirty="0" err="1" smtClean="0">
                <a:solidFill>
                  <a:srgbClr val="FFFFFF"/>
                </a:solidFill>
              </a:rPr>
              <a:t>VetRepository</a:t>
            </a:r>
            <a:r>
              <a:rPr lang="es-ES" sz="2400" dirty="0" smtClean="0">
                <a:solidFill>
                  <a:srgbClr val="FFFFFF"/>
                </a:solidFill>
              </a:rPr>
              <a:t>, crear una </a:t>
            </a:r>
            <a:r>
              <a:rPr lang="es-ES" sz="2400" dirty="0" err="1" smtClean="0">
                <a:solidFill>
                  <a:srgbClr val="FFFFFF"/>
                </a:solidFill>
              </a:rPr>
              <a:t>query</a:t>
            </a:r>
            <a:r>
              <a:rPr lang="es-ES" sz="2400" dirty="0" smtClean="0">
                <a:solidFill>
                  <a:srgbClr val="FFFFFF"/>
                </a:solidFill>
              </a:rPr>
              <a:t> usando @</a:t>
            </a:r>
            <a:r>
              <a:rPr lang="es-ES" sz="2400" dirty="0" err="1" smtClean="0">
                <a:solidFill>
                  <a:srgbClr val="FFFFFF"/>
                </a:solidFill>
              </a:rPr>
              <a:t>Query</a:t>
            </a:r>
            <a:r>
              <a:rPr lang="es-ES" sz="2400" dirty="0" smtClean="0">
                <a:solidFill>
                  <a:srgbClr val="FFFFFF"/>
                </a:solidFill>
              </a:rPr>
              <a:t> que nos devuelva la lista de veterinarios para la </a:t>
            </a:r>
            <a:r>
              <a:rPr lang="es-ES" sz="2400" dirty="0">
                <a:solidFill>
                  <a:srgbClr val="FFFFFF"/>
                </a:solidFill>
              </a:rPr>
              <a:t>especialidad “</a:t>
            </a:r>
            <a:r>
              <a:rPr lang="es-ES" sz="2400" dirty="0" err="1">
                <a:solidFill>
                  <a:srgbClr val="FFFFFF"/>
                </a:solidFill>
              </a:rPr>
              <a:t>radiology</a:t>
            </a:r>
            <a:r>
              <a:rPr lang="es-ES" sz="2400" dirty="0">
                <a:solidFill>
                  <a:srgbClr val="FFFFFF"/>
                </a:solidFill>
              </a:rPr>
              <a:t>”.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</p:spTree>
    <p:extLst>
      <p:ext uri="{BB962C8B-B14F-4D97-AF65-F5344CB8AC3E}">
        <p14:creationId xmlns:p14="http://schemas.microsoft.com/office/powerpoint/2010/main" val="11783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Sobre </a:t>
            </a:r>
            <a:r>
              <a:rPr lang="es-ES" sz="2400" dirty="0" err="1" smtClean="0">
                <a:solidFill>
                  <a:srgbClr val="FFFFFF"/>
                </a:solidFill>
              </a:rPr>
              <a:t>VetRepository</a:t>
            </a:r>
            <a:r>
              <a:rPr lang="es-ES" sz="2400" dirty="0" smtClean="0">
                <a:solidFill>
                  <a:srgbClr val="FFFFFF"/>
                </a:solidFill>
              </a:rPr>
              <a:t>, crear una </a:t>
            </a:r>
            <a:r>
              <a:rPr lang="es-ES" sz="2400" dirty="0" err="1" smtClean="0">
                <a:solidFill>
                  <a:srgbClr val="FFFFFF"/>
                </a:solidFill>
              </a:rPr>
              <a:t>query</a:t>
            </a:r>
            <a:r>
              <a:rPr lang="es-ES" sz="2400" dirty="0" smtClean="0">
                <a:solidFill>
                  <a:srgbClr val="FFFFFF"/>
                </a:solidFill>
              </a:rPr>
              <a:t> usando @</a:t>
            </a:r>
            <a:r>
              <a:rPr lang="es-ES" sz="2400" dirty="0" err="1" smtClean="0">
                <a:solidFill>
                  <a:srgbClr val="FFFFFF"/>
                </a:solidFill>
              </a:rPr>
              <a:t>Query</a:t>
            </a:r>
            <a:r>
              <a:rPr lang="es-ES" sz="2400" dirty="0" smtClean="0">
                <a:solidFill>
                  <a:srgbClr val="FFFFFF"/>
                </a:solidFill>
              </a:rPr>
              <a:t> que nos devuelva la lista de veterinarios para la </a:t>
            </a:r>
            <a:r>
              <a:rPr lang="es-ES" sz="2400" dirty="0">
                <a:solidFill>
                  <a:srgbClr val="FFFFFF"/>
                </a:solidFill>
              </a:rPr>
              <a:t>especialidad “</a:t>
            </a:r>
            <a:r>
              <a:rPr lang="es-ES" sz="2400" dirty="0" err="1">
                <a:solidFill>
                  <a:srgbClr val="FFFFFF"/>
                </a:solidFill>
              </a:rPr>
              <a:t>radiology</a:t>
            </a:r>
            <a:r>
              <a:rPr lang="es-ES" sz="2400" dirty="0">
                <a:solidFill>
                  <a:srgbClr val="FFFFFF"/>
                </a:solidFill>
              </a:rPr>
              <a:t>”.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41" y="2924944"/>
            <a:ext cx="807052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Vamos a cambiar de </a:t>
            </a:r>
            <a:r>
              <a:rPr lang="es-ES" sz="2400" dirty="0" err="1" smtClean="0">
                <a:solidFill>
                  <a:srgbClr val="FFFFFF"/>
                </a:solidFill>
              </a:rPr>
              <a:t>Repository</a:t>
            </a:r>
            <a:r>
              <a:rPr lang="es-ES" sz="2400" dirty="0" smtClean="0">
                <a:solidFill>
                  <a:srgbClr val="FFFFFF"/>
                </a:solidFill>
              </a:rPr>
              <a:t>, empecemos con </a:t>
            </a:r>
            <a:r>
              <a:rPr lang="es-ES" sz="2400" dirty="0" err="1" smtClean="0">
                <a:solidFill>
                  <a:srgbClr val="FFFFFF"/>
                </a:solidFill>
              </a:rPr>
              <a:t>OwnerRepository</a:t>
            </a:r>
            <a:r>
              <a:rPr lang="es-ES" sz="2400" dirty="0" smtClean="0">
                <a:solidFill>
                  <a:srgbClr val="FFFFFF"/>
                </a:solidFill>
              </a:rPr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Crear un método que busque por nombre o apellidos por el total o parte del parámetro indicado.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Devolver una lista propietarios ordenada por apellido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</p:spTree>
    <p:extLst>
      <p:ext uri="{BB962C8B-B14F-4D97-AF65-F5344CB8AC3E}">
        <p14:creationId xmlns:p14="http://schemas.microsoft.com/office/powerpoint/2010/main" val="5132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Vamos a cambiar de </a:t>
            </a:r>
            <a:r>
              <a:rPr lang="es-ES" sz="2400" dirty="0" err="1" smtClean="0">
                <a:solidFill>
                  <a:srgbClr val="FFFFFF"/>
                </a:solidFill>
              </a:rPr>
              <a:t>Repository</a:t>
            </a:r>
            <a:r>
              <a:rPr lang="es-ES" sz="2400" dirty="0" smtClean="0">
                <a:solidFill>
                  <a:srgbClr val="FFFFFF"/>
                </a:solidFill>
              </a:rPr>
              <a:t>, empecemos con </a:t>
            </a:r>
            <a:r>
              <a:rPr lang="es-ES" sz="2400" dirty="0" err="1" smtClean="0">
                <a:solidFill>
                  <a:srgbClr val="FFFFFF"/>
                </a:solidFill>
              </a:rPr>
              <a:t>OwnerRepository</a:t>
            </a:r>
            <a:r>
              <a:rPr lang="es-ES" sz="2400" dirty="0" smtClean="0">
                <a:solidFill>
                  <a:srgbClr val="FFFFFF"/>
                </a:solidFill>
              </a:rPr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Crear un método que busque por nombre o apellidos por el total o parte del parámetro indicado.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s-ES" sz="2400" dirty="0" smtClean="0">
                <a:solidFill>
                  <a:srgbClr val="FFFFFF"/>
                </a:solidFill>
              </a:rPr>
              <a:t>Devolver una lista propietarios ordenada por apellido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82478"/>
            <a:ext cx="8712974" cy="15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00"/>
                </a:solidFill>
              </a:rPr>
              <a:t>Pasamos a las buenas prácticas! </a:t>
            </a:r>
            <a:r>
              <a:rPr lang="es-ES" sz="2400" dirty="0" smtClean="0">
                <a:solidFill>
                  <a:srgbClr val="FFFFFF"/>
                </a:solidFill>
              </a:rPr>
              <a:t>Hasta el momento hemos estado trabajando sobre los </a:t>
            </a:r>
            <a:r>
              <a:rPr lang="es-ES" sz="2400" dirty="0" err="1" smtClean="0">
                <a:solidFill>
                  <a:srgbClr val="FFFFFF"/>
                </a:solidFill>
              </a:rPr>
              <a:t>Repository</a:t>
            </a:r>
            <a:r>
              <a:rPr lang="es-ES" sz="2400" dirty="0" smtClean="0">
                <a:solidFill>
                  <a:srgbClr val="FFFFFF"/>
                </a:solidFill>
              </a:rPr>
              <a:t> directamente, vamos a crear nuestra Capa de Negocio.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Para ello, creamos un @</a:t>
            </a:r>
            <a:r>
              <a:rPr lang="es-ES" sz="2400" dirty="0" err="1" smtClean="0">
                <a:solidFill>
                  <a:srgbClr val="FFFFFF"/>
                </a:solidFill>
              </a:rPr>
              <a:t>Service</a:t>
            </a:r>
            <a:r>
              <a:rPr lang="es-ES" sz="2400" dirty="0" smtClean="0">
                <a:solidFill>
                  <a:srgbClr val="FFFFFF"/>
                </a:solidFill>
              </a:rPr>
              <a:t> e inyectamos </a:t>
            </a:r>
            <a:r>
              <a:rPr lang="es-ES" sz="2400" smtClean="0">
                <a:solidFill>
                  <a:srgbClr val="FFFFFF"/>
                </a:solidFill>
              </a:rPr>
              <a:t>el repositorio </a:t>
            </a:r>
            <a:r>
              <a:rPr lang="es-ES" sz="2400" dirty="0" smtClean="0">
                <a:solidFill>
                  <a:srgbClr val="FFFFFF"/>
                </a:solidFill>
              </a:rPr>
              <a:t>correspondiente para cada área de negocio de nuestra aplicación:</a:t>
            </a: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s-ES" sz="2400" dirty="0" err="1" smtClean="0">
                <a:solidFill>
                  <a:srgbClr val="FFFFFF"/>
                </a:solidFill>
              </a:rPr>
              <a:t>OwnerService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s-ES" sz="2400" dirty="0" err="1" smtClean="0">
                <a:solidFill>
                  <a:srgbClr val="FFFFFF"/>
                </a:solidFill>
              </a:rPr>
              <a:t>PetService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s-ES" sz="2400" dirty="0" err="1" smtClean="0">
                <a:solidFill>
                  <a:srgbClr val="FFFFFF"/>
                </a:solidFill>
              </a:rPr>
              <a:t>VetService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s-ES" sz="2400" dirty="0" err="1" smtClean="0">
                <a:solidFill>
                  <a:srgbClr val="FFFFFF"/>
                </a:solidFill>
              </a:rPr>
              <a:t>VisitService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</p:spTree>
    <p:extLst>
      <p:ext uri="{BB962C8B-B14F-4D97-AF65-F5344CB8AC3E}">
        <p14:creationId xmlns:p14="http://schemas.microsoft.com/office/powerpoint/2010/main" val="32403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72816"/>
            <a:ext cx="2635764" cy="14401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805" y="1760240"/>
            <a:ext cx="5006774" cy="2956816"/>
          </a:xfrm>
          <a:prstGeom prst="rect">
            <a:avLst/>
          </a:prstGeom>
        </p:spPr>
      </p:pic>
      <p:cxnSp>
        <p:nvCxnSpPr>
          <p:cNvPr id="12" name="Conector angular 11"/>
          <p:cNvCxnSpPr/>
          <p:nvPr/>
        </p:nvCxnSpPr>
        <p:spPr>
          <a:xfrm>
            <a:off x="2483768" y="2060848"/>
            <a:ext cx="1116037" cy="936104"/>
          </a:xfrm>
          <a:prstGeom prst="bent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rgbClr val="FFFFFF"/>
                </a:solidFill>
              </a:rPr>
              <a:t>Una vez creado nuestros @</a:t>
            </a:r>
            <a:r>
              <a:rPr lang="es-ES" sz="2400" dirty="0" err="1" smtClean="0">
                <a:solidFill>
                  <a:srgbClr val="FFFFFF"/>
                </a:solidFill>
              </a:rPr>
              <a:t>Service</a:t>
            </a:r>
            <a:r>
              <a:rPr lang="es-ES" sz="2400" dirty="0" smtClean="0">
                <a:solidFill>
                  <a:srgbClr val="FFFFFF"/>
                </a:solidFill>
              </a:rPr>
              <a:t>, vamos a completar </a:t>
            </a:r>
            <a:r>
              <a:rPr lang="es-ES" sz="2400" dirty="0" err="1" smtClean="0">
                <a:solidFill>
                  <a:srgbClr val="FFFFFF"/>
                </a:solidFill>
              </a:rPr>
              <a:t>OwnerService</a:t>
            </a:r>
            <a:r>
              <a:rPr lang="es-ES" sz="2400" dirty="0" smtClean="0">
                <a:solidFill>
                  <a:srgbClr val="FFFFFF"/>
                </a:solidFill>
              </a:rPr>
              <a:t> para añadir todas las funciones del </a:t>
            </a:r>
            <a:r>
              <a:rPr lang="es-ES" sz="2400" dirty="0" err="1" smtClean="0">
                <a:solidFill>
                  <a:srgbClr val="FFFFFF"/>
                </a:solidFill>
              </a:rPr>
              <a:t>OwnerRepository</a:t>
            </a: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i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</p:spTree>
    <p:extLst>
      <p:ext uri="{BB962C8B-B14F-4D97-AF65-F5344CB8AC3E}">
        <p14:creationId xmlns:p14="http://schemas.microsoft.com/office/powerpoint/2010/main" val="10783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Spring </a:t>
            </a:r>
            <a:r>
              <a:rPr lang="es-ES" b="1" dirty="0" smtClean="0">
                <a:solidFill>
                  <a:schemeClr val="bg1"/>
                </a:solidFill>
              </a:rPr>
              <a:t>Data</a:t>
            </a: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Taller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8267831" cy="4227363"/>
          </a:xfrm>
          <a:prstGeom prst="rect">
            <a:avLst/>
          </a:prstGeom>
        </p:spPr>
      </p:pic>
      <p:sp>
        <p:nvSpPr>
          <p:cNvPr id="7" name="8 Rectángulo"/>
          <p:cNvSpPr/>
          <p:nvPr/>
        </p:nvSpPr>
        <p:spPr bwMode="auto">
          <a:xfrm>
            <a:off x="7020272" y="1302819"/>
            <a:ext cx="1980856" cy="360050"/>
          </a:xfrm>
          <a:prstGeom prst="rect">
            <a:avLst/>
          </a:prstGeom>
          <a:solidFill>
            <a:srgbClr val="C4CD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1600" dirty="0" err="1" smtClean="0">
                <a:ea typeface="ＭＳ Ｐゴシック" pitchFamily="-12" charset="-128"/>
              </a:rPr>
              <a:t>OwnerService</a:t>
            </a:r>
            <a:endParaRPr kumimoji="0" lang="es-ES" sz="1600" i="0" u="none" strike="noStrike" cap="none" normalizeH="0" baseline="0" dirty="0" smtClean="0">
              <a:ln>
                <a:noFill/>
              </a:ln>
              <a:effectLst/>
              <a:latin typeface="+mn-lt"/>
              <a:ea typeface="ＭＳ Ｐゴシック" pitchFamily="-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9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04" y="620688"/>
            <a:ext cx="3894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0 Redondear rectángulo de esquina del mismo lado"/>
          <p:cNvSpPr/>
          <p:nvPr/>
        </p:nvSpPr>
        <p:spPr>
          <a:xfrm rot="10800000" flipV="1">
            <a:off x="1115616" y="4725144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 descr="C:\backup\CENTERS\Líneas de trabajo\codeFEST\microsite codeFEST\logo-codeFES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25" b="34349"/>
          <a:stretch/>
        </p:blipFill>
        <p:spPr bwMode="auto">
          <a:xfrm>
            <a:off x="1333406" y="5035394"/>
            <a:ext cx="1470390" cy="81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Spring Framework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Módulos existentes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259632" y="1319875"/>
            <a:ext cx="6447619" cy="4771429"/>
            <a:chOff x="1115616" y="1412925"/>
            <a:chExt cx="6447619" cy="4771429"/>
          </a:xfrm>
        </p:grpSpPr>
        <p:pic>
          <p:nvPicPr>
            <p:cNvPr id="14" name="7 Marcador de contenido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412925"/>
              <a:ext cx="6447619" cy="4771429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1547664" y="4581128"/>
              <a:ext cx="5904656" cy="108012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557400" y="2060848"/>
              <a:ext cx="2942592" cy="18002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560317" y="2060848"/>
              <a:ext cx="2942592" cy="1800200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Rectángulo redondeado 3"/>
          <p:cNvSpPr/>
          <p:nvPr/>
        </p:nvSpPr>
        <p:spPr>
          <a:xfrm>
            <a:off x="4617417" y="5246276"/>
            <a:ext cx="4474840" cy="15841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</a:rPr>
              <a:t>Inversión </a:t>
            </a:r>
            <a:r>
              <a:rPr lang="es-ES" sz="2000" dirty="0">
                <a:solidFill>
                  <a:schemeClr val="bg1"/>
                </a:solidFill>
              </a:rPr>
              <a:t>de Control (</a:t>
            </a:r>
            <a:r>
              <a:rPr lang="es-ES" sz="2000" dirty="0" err="1">
                <a:solidFill>
                  <a:schemeClr val="bg1"/>
                </a:solidFill>
              </a:rPr>
              <a:t>IoC</a:t>
            </a:r>
            <a:r>
              <a:rPr lang="es-ES" sz="2000" dirty="0">
                <a:solidFill>
                  <a:schemeClr val="bg1"/>
                </a:solidFill>
              </a:rPr>
              <a:t>) 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Inyección de Dependencia (ID) 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Spring </a:t>
            </a:r>
            <a:r>
              <a:rPr lang="es-ES" sz="2000" dirty="0" err="1">
                <a:solidFill>
                  <a:schemeClr val="bg1"/>
                </a:solidFill>
              </a:rPr>
              <a:t>Container</a:t>
            </a:r>
            <a:r>
              <a:rPr lang="es-ES" sz="2000" dirty="0">
                <a:solidFill>
                  <a:schemeClr val="bg1"/>
                </a:solidFill>
              </a:rPr>
              <a:t> (</a:t>
            </a:r>
            <a:r>
              <a:rPr lang="es-ES" sz="2000" dirty="0" err="1">
                <a:solidFill>
                  <a:schemeClr val="bg1"/>
                </a:solidFill>
              </a:rPr>
              <a:t>IoC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Container</a:t>
            </a:r>
            <a:r>
              <a:rPr lang="es-ES" sz="2000" dirty="0" smtClean="0">
                <a:solidFill>
                  <a:schemeClr val="bg1"/>
                </a:solidFill>
              </a:rPr>
              <a:t>)</a:t>
            </a:r>
            <a:endParaRPr lang="es-ES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885" y="3417483"/>
            <a:ext cx="1872208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Spring Data</a:t>
            </a:r>
            <a:endParaRPr lang="es-ES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7260922" y="3506101"/>
            <a:ext cx="1872208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Spring MVC</a:t>
            </a:r>
          </a:p>
        </p:txBody>
      </p:sp>
    </p:spTree>
    <p:extLst>
      <p:ext uri="{BB962C8B-B14F-4D97-AF65-F5344CB8AC3E}">
        <p14:creationId xmlns:p14="http://schemas.microsoft.com/office/powerpoint/2010/main" val="4312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Spring Framework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IoC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Inversión de Control</a:t>
            </a:r>
          </a:p>
        </p:txBody>
      </p:sp>
      <p:sp>
        <p:nvSpPr>
          <p:cNvPr id="2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Inversión de control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(</a:t>
            </a:r>
            <a:r>
              <a:rPr lang="es-ES" i="1" dirty="0" err="1">
                <a:solidFill>
                  <a:schemeClr val="bg1"/>
                </a:solidFill>
              </a:rPr>
              <a:t>Inversion</a:t>
            </a:r>
            <a:r>
              <a:rPr lang="es-ES" i="1" dirty="0">
                <a:solidFill>
                  <a:schemeClr val="bg1"/>
                </a:solidFill>
              </a:rPr>
              <a:t> of Control</a:t>
            </a:r>
            <a:r>
              <a:rPr lang="es-ES" dirty="0">
                <a:solidFill>
                  <a:schemeClr val="bg1"/>
                </a:solidFill>
              </a:rPr>
              <a:t> en inglés, </a:t>
            </a:r>
            <a:r>
              <a:rPr lang="es-E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IoC</a:t>
            </a:r>
            <a:r>
              <a:rPr lang="es-ES" dirty="0">
                <a:solidFill>
                  <a:schemeClr val="bg1"/>
                </a:solidFill>
              </a:rPr>
              <a:t>) es un método de programación en el que el flujo de ejecución de un programa se invierte respecto a los métodos de programación </a:t>
            </a:r>
            <a:r>
              <a:rPr lang="es-ES" dirty="0" smtClean="0">
                <a:solidFill>
                  <a:schemeClr val="bg1"/>
                </a:solidFill>
              </a:rPr>
              <a:t>tradicionales.</a:t>
            </a:r>
            <a:r>
              <a:rPr lang="es-ES" dirty="0" smtClean="0"/>
              <a:t> </a:t>
            </a:r>
            <a:endParaRPr lang="es-ES" sz="2000" dirty="0">
              <a:solidFill>
                <a:srgbClr val="FFFFF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933056"/>
            <a:ext cx="4762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Spring Framework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467544" y="1556791"/>
            <a:ext cx="3024336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Problema</a:t>
            </a:r>
            <a:r>
              <a:rPr lang="es-E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Implementar una clase Elfo que use un objeto Arma, concretamente un Arco.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b="1" dirty="0" smtClean="0">
                <a:solidFill>
                  <a:schemeClr val="accent6"/>
                </a:solidFill>
              </a:rPr>
              <a:t>Elfo fuertemente acoplado a la clase Arco.</a:t>
            </a:r>
            <a:endParaRPr lang="es-ES" sz="2000" b="1" dirty="0">
              <a:solidFill>
                <a:schemeClr val="accent6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IoC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Inversión de Control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033" y="1412925"/>
            <a:ext cx="5293303" cy="49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Spring Framework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467544" y="1556791"/>
            <a:ext cx="3024336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Solución: </a:t>
            </a:r>
            <a:endParaRPr lang="es-E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FFFFFF"/>
                </a:solidFill>
              </a:rPr>
              <a:t>Elfo no crea la instancia de Arma. </a:t>
            </a:r>
            <a:r>
              <a:rPr lang="es-ES" sz="2000" b="1" dirty="0" smtClean="0">
                <a:solidFill>
                  <a:srgbClr val="FFFFFF"/>
                </a:solidFill>
              </a:rPr>
              <a:t>Será inyectado por Spring a través de su constructor</a:t>
            </a:r>
            <a:r>
              <a:rPr lang="es-ES" sz="2000" dirty="0" smtClean="0">
                <a:solidFill>
                  <a:srgbClr val="FFFFFF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b="1" dirty="0" smtClean="0">
                <a:solidFill>
                  <a:schemeClr val="accent6"/>
                </a:solidFill>
              </a:rPr>
              <a:t>Elfo no está acoplada a ninguna implementación de Arma.</a:t>
            </a:r>
            <a:endParaRPr lang="es-ES" sz="2000" b="1" dirty="0">
              <a:solidFill>
                <a:schemeClr val="accent6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IoC</a:t>
            </a:r>
            <a:r>
              <a:rPr lang="es-E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Inversión de Control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04" y="1414548"/>
            <a:ext cx="5220667" cy="49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Spring Framework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IoC</a:t>
            </a: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Container</a:t>
            </a:r>
            <a:endParaRPr lang="es-ES" sz="20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4 Marcador de contenido"/>
          <p:cNvSpPr txBox="1">
            <a:spLocks/>
          </p:cNvSpPr>
          <p:nvPr/>
        </p:nvSpPr>
        <p:spPr>
          <a:xfrm>
            <a:off x="683568" y="1556791"/>
            <a:ext cx="8003232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" dirty="0" smtClean="0">
                <a:solidFill>
                  <a:srgbClr val="FFFFFF"/>
                </a:solidFill>
              </a:rPr>
              <a:t>El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Container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IoC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Container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s-ES" dirty="0">
                <a:solidFill>
                  <a:srgbClr val="FFFFFF"/>
                </a:solidFill>
              </a:rPr>
              <a:t>es el núcleo de Spring Framework el cual crea los objetos, los inyecta, los configura y maneja el ciclo completo de vida hasta la destrucción del mismo.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323528" y="3645024"/>
            <a:ext cx="8568952" cy="1891751"/>
            <a:chOff x="467544" y="4896533"/>
            <a:chExt cx="7622098" cy="1095535"/>
          </a:xfrm>
        </p:grpSpPr>
        <p:sp>
          <p:nvSpPr>
            <p:cNvPr id="22" name="Rectángulo redondeado 21"/>
            <p:cNvSpPr/>
            <p:nvPr/>
          </p:nvSpPr>
          <p:spPr>
            <a:xfrm>
              <a:off x="3347864" y="4898380"/>
              <a:ext cx="1872208" cy="10936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/>
                <a:t>Spring </a:t>
              </a:r>
              <a:r>
                <a:rPr lang="es-ES" sz="2400" dirty="0" err="1" smtClean="0"/>
                <a:t>IoC</a:t>
              </a:r>
              <a:endParaRPr lang="es-ES" sz="2400" dirty="0" smtClean="0"/>
            </a:p>
            <a:p>
              <a:pPr algn="ctr"/>
              <a:r>
                <a:rPr lang="es-ES" sz="2400" dirty="0" err="1" smtClean="0"/>
                <a:t>Container</a:t>
              </a:r>
              <a:endParaRPr lang="es-ES" sz="2400" dirty="0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6217434" y="4896533"/>
              <a:ext cx="1872208" cy="109368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err="1" smtClean="0"/>
                <a:t>Application</a:t>
              </a:r>
              <a:endParaRPr lang="es-ES" dirty="0"/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467544" y="4896533"/>
              <a:ext cx="1872208" cy="10936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err="1" smtClean="0"/>
                <a:t>Configuration</a:t>
              </a:r>
              <a:endParaRPr lang="es-ES" dirty="0" smtClean="0"/>
            </a:p>
          </p:txBody>
        </p:sp>
        <p:sp>
          <p:nvSpPr>
            <p:cNvPr id="25" name="Flecha derecha 24"/>
            <p:cNvSpPr/>
            <p:nvPr/>
          </p:nvSpPr>
          <p:spPr>
            <a:xfrm>
              <a:off x="2339752" y="5301208"/>
              <a:ext cx="936104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Flecha derecha 25"/>
            <p:cNvSpPr/>
            <p:nvPr/>
          </p:nvSpPr>
          <p:spPr>
            <a:xfrm>
              <a:off x="5220072" y="5085184"/>
              <a:ext cx="936104" cy="7200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Flecha derecha 26"/>
            <p:cNvSpPr/>
            <p:nvPr/>
          </p:nvSpPr>
          <p:spPr>
            <a:xfrm rot="10800000">
              <a:off x="5250701" y="5668379"/>
              <a:ext cx="936104" cy="7200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3181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Spring Framework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467543" y="1556791"/>
            <a:ext cx="4070367" cy="4694783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Component</a:t>
            </a:r>
            <a:r>
              <a:rPr lang="es-ES" sz="2400" dirty="0">
                <a:solidFill>
                  <a:schemeClr val="bg1"/>
                </a:solidFill>
              </a:rPr>
              <a:t>: Componente genérico de Spring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</a:t>
            </a:r>
            <a:r>
              <a:rPr lang="es-ES" sz="2400" dirty="0">
                <a:solidFill>
                  <a:schemeClr val="bg1"/>
                </a:solidFill>
              </a:rPr>
              <a:t>: Componente para la capa de presentación 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</a:t>
            </a:r>
            <a:r>
              <a:rPr lang="es-ES" sz="2400" dirty="0">
                <a:solidFill>
                  <a:schemeClr val="bg1"/>
                </a:solidFill>
              </a:rPr>
              <a:t>: Componente específico para la capa de servicio</a:t>
            </a: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s-E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s-E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Repository</a:t>
            </a:r>
            <a:r>
              <a:rPr lang="es-ES" sz="2400" dirty="0">
                <a:solidFill>
                  <a:schemeClr val="bg1"/>
                </a:solidFill>
              </a:rPr>
              <a:t>: Componente específico para la capa de </a:t>
            </a:r>
            <a:r>
              <a:rPr lang="es-ES" sz="2400" dirty="0" smtClean="0">
                <a:solidFill>
                  <a:schemeClr val="bg1"/>
                </a:solidFill>
              </a:rPr>
              <a:t>persistencia</a:t>
            </a:r>
            <a:endParaRPr lang="es-ES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Tipos de Componentes</a:t>
            </a:r>
          </a:p>
        </p:txBody>
      </p:sp>
      <p:grpSp>
        <p:nvGrpSpPr>
          <p:cNvPr id="7" name="2 Grupo"/>
          <p:cNvGrpSpPr/>
          <p:nvPr/>
        </p:nvGrpSpPr>
        <p:grpSpPr>
          <a:xfrm>
            <a:off x="4788024" y="1508717"/>
            <a:ext cx="3775879" cy="3850397"/>
            <a:chOff x="762419" y="2268109"/>
            <a:chExt cx="3539317" cy="3850397"/>
          </a:xfrm>
          <a:solidFill>
            <a:schemeClr val="bg1"/>
          </a:solidFill>
        </p:grpSpPr>
        <p:sp>
          <p:nvSpPr>
            <p:cNvPr id="8" name="3 Rectángulo redondeado"/>
            <p:cNvSpPr/>
            <p:nvPr/>
          </p:nvSpPr>
          <p:spPr bwMode="auto">
            <a:xfrm>
              <a:off x="773245" y="4428409"/>
              <a:ext cx="3528490" cy="961359"/>
            </a:xfrm>
            <a:prstGeom prst="roundRect">
              <a:avLst>
                <a:gd name="adj" fmla="val 18047"/>
              </a:avLst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4 Rectángulo redondeado"/>
            <p:cNvSpPr/>
            <p:nvPr/>
          </p:nvSpPr>
          <p:spPr bwMode="auto">
            <a:xfrm>
              <a:off x="773246" y="3420270"/>
              <a:ext cx="3528490" cy="864119"/>
            </a:xfrm>
            <a:prstGeom prst="roundRect">
              <a:avLst>
                <a:gd name="adj" fmla="val 18047"/>
              </a:avLst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5 Rectángulo redondeado"/>
            <p:cNvSpPr/>
            <p:nvPr/>
          </p:nvSpPr>
          <p:spPr bwMode="auto">
            <a:xfrm>
              <a:off x="762419" y="2412129"/>
              <a:ext cx="3539317" cy="864119"/>
            </a:xfrm>
            <a:prstGeom prst="roundRect">
              <a:avLst>
                <a:gd name="adj" fmla="val 18047"/>
              </a:avLst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b="0" kern="0" dirty="0">
                <a:latin typeface="+mn-lt"/>
                <a:cs typeface="Consolas" pitchFamily="49" charset="0"/>
              </a:endParaRPr>
            </a:p>
          </p:txBody>
        </p:sp>
        <p:sp>
          <p:nvSpPr>
            <p:cNvPr id="13" name="6 Rectángulo redondeado"/>
            <p:cNvSpPr/>
            <p:nvPr/>
          </p:nvSpPr>
          <p:spPr bwMode="auto">
            <a:xfrm>
              <a:off x="2141435" y="2628159"/>
              <a:ext cx="1656000" cy="504070"/>
            </a:xfrm>
            <a:prstGeom prst="roundRect">
              <a:avLst>
                <a:gd name="adj" fmla="val 18047"/>
              </a:avLst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 smtClean="0">
                <a:latin typeface="Consolas" pitchFamily="49" charset="0"/>
                <a:cs typeface="Consolas" pitchFamily="49" charset="0"/>
              </a:endParaRP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600" b="0" kern="0" dirty="0" smtClean="0">
                  <a:latin typeface="Consolas" pitchFamily="49" charset="0"/>
                  <a:cs typeface="Consolas" pitchFamily="49" charset="0"/>
                </a:rPr>
                <a:t>@Controller</a:t>
              </a:r>
            </a:p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endParaRPr lang="en-US" sz="16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7 Rectángulo redondeado"/>
            <p:cNvSpPr/>
            <p:nvPr/>
          </p:nvSpPr>
          <p:spPr bwMode="auto">
            <a:xfrm>
              <a:off x="2321645" y="3636299"/>
              <a:ext cx="1332000" cy="504070"/>
            </a:xfrm>
            <a:prstGeom prst="roundRect">
              <a:avLst>
                <a:gd name="adj" fmla="val 18047"/>
              </a:avLst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600" b="0" kern="0" dirty="0" smtClean="0">
                  <a:latin typeface="Consolas" pitchFamily="49" charset="0"/>
                  <a:cs typeface="Consolas" pitchFamily="49" charset="0"/>
                </a:rPr>
                <a:t>@Service</a:t>
              </a:r>
              <a:endParaRPr lang="en-US" sz="16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8 Rectángulo redondeado"/>
            <p:cNvSpPr/>
            <p:nvPr/>
          </p:nvSpPr>
          <p:spPr bwMode="auto">
            <a:xfrm>
              <a:off x="2069685" y="4644439"/>
              <a:ext cx="1872000" cy="504070"/>
            </a:xfrm>
            <a:prstGeom prst="roundRect">
              <a:avLst>
                <a:gd name="adj" fmla="val 18047"/>
              </a:avLst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algn="ctr" defTabSz="4508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tabLst/>
                <a:defRPr/>
              </a:pPr>
              <a:r>
                <a:rPr lang="en-US" sz="1600" b="0" kern="0" dirty="0" smtClean="0">
                  <a:latin typeface="Consolas" pitchFamily="49" charset="0"/>
                  <a:cs typeface="Consolas" pitchFamily="49" charset="0"/>
                </a:rPr>
                <a:t>@Repository</a:t>
              </a:r>
              <a:endParaRPr lang="en-US" sz="1600" b="0" kern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9 Cilindro"/>
            <p:cNvSpPr/>
            <p:nvPr/>
          </p:nvSpPr>
          <p:spPr bwMode="auto">
            <a:xfrm>
              <a:off x="1925405" y="5542426"/>
              <a:ext cx="2088290" cy="576080"/>
            </a:xfrm>
            <a:prstGeom prst="can">
              <a:avLst/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0" tIns="180000" rIns="180000" bIns="1800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s-ES" b="0" dirty="0" smtClean="0"/>
                <a:t>BBDD</a:t>
              </a:r>
              <a:endParaRPr lang="es-ES" b="0" dirty="0"/>
            </a:p>
          </p:txBody>
        </p:sp>
        <p:cxnSp>
          <p:nvCxnSpPr>
            <p:cNvPr id="17" name="10 Conector recto de flecha"/>
            <p:cNvCxnSpPr/>
            <p:nvPr/>
          </p:nvCxnSpPr>
          <p:spPr bwMode="auto">
            <a:xfrm>
              <a:off x="3005555" y="3144361"/>
              <a:ext cx="0" cy="491938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11 Conector recto de flecha"/>
            <p:cNvCxnSpPr/>
            <p:nvPr/>
          </p:nvCxnSpPr>
          <p:spPr bwMode="auto">
            <a:xfrm>
              <a:off x="3005555" y="4140369"/>
              <a:ext cx="0" cy="504070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12 Conector recto de flecha"/>
            <p:cNvCxnSpPr/>
            <p:nvPr/>
          </p:nvCxnSpPr>
          <p:spPr bwMode="auto">
            <a:xfrm>
              <a:off x="3005555" y="5076499"/>
              <a:ext cx="1" cy="576000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0" name="13 Conector recto de flecha"/>
            <p:cNvCxnSpPr/>
            <p:nvPr/>
          </p:nvCxnSpPr>
          <p:spPr bwMode="auto">
            <a:xfrm>
              <a:off x="3005554" y="2268109"/>
              <a:ext cx="1" cy="440440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1" name="14 CuadroTexto"/>
            <p:cNvSpPr txBox="1"/>
            <p:nvPr/>
          </p:nvSpPr>
          <p:spPr>
            <a:xfrm>
              <a:off x="874495" y="2613355"/>
              <a:ext cx="11591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Capa de presentación</a:t>
              </a:r>
              <a:endPara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15 CuadroTexto"/>
            <p:cNvSpPr txBox="1"/>
            <p:nvPr/>
          </p:nvSpPr>
          <p:spPr>
            <a:xfrm>
              <a:off x="845255" y="3636299"/>
              <a:ext cx="1159110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Capa de negocio</a:t>
              </a:r>
              <a:endParaRPr lang="es-E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16 CuadroTexto"/>
            <p:cNvSpPr txBox="1"/>
            <p:nvPr/>
          </p:nvSpPr>
          <p:spPr>
            <a:xfrm>
              <a:off x="845255" y="4574188"/>
              <a:ext cx="936130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es-E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Capa de acceso a datos</a:t>
              </a:r>
              <a:endParaRPr lang="es-E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7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lores everis">
      <a:dk1>
        <a:srgbClr val="000000"/>
      </a:dk1>
      <a:lt1>
        <a:srgbClr val="FFFFFF"/>
      </a:lt1>
      <a:dk2>
        <a:srgbClr val="9AC104"/>
      </a:dk2>
      <a:lt2>
        <a:srgbClr val="737373"/>
      </a:lt2>
      <a:accent1>
        <a:srgbClr val="9AC104"/>
      </a:accent1>
      <a:accent2>
        <a:srgbClr val="1994A4"/>
      </a:accent2>
      <a:accent3>
        <a:srgbClr val="643269"/>
      </a:accent3>
      <a:accent4>
        <a:srgbClr val="D76734"/>
      </a:accent4>
      <a:accent5>
        <a:srgbClr val="E39F03"/>
      </a:accent5>
      <a:accent6>
        <a:srgbClr val="DDB322"/>
      </a:accent6>
      <a:hlink>
        <a:srgbClr val="0070C0"/>
      </a:hlink>
      <a:folHlink>
        <a:srgbClr val="960F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2677DC17265489679A83D3BF00A5B" ma:contentTypeVersion="5" ma:contentTypeDescription="Create a new document." ma:contentTypeScope="" ma:versionID="f3712941d2f50d47ee46bb5e1c9ae408">
  <xsd:schema xmlns:xsd="http://www.w3.org/2001/XMLSchema" xmlns:xs="http://www.w3.org/2001/XMLSchema" xmlns:p="http://schemas.microsoft.com/office/2006/metadata/properties" xmlns:ns2="37b458f3-74fd-474a-91a5-8181f3470433" xmlns:ns3="facfe95a-cd73-4bbb-8a1d-69d0d6405f93" targetNamespace="http://schemas.microsoft.com/office/2006/metadata/properties" ma:root="true" ma:fieldsID="2cb24572d5fedeb40e37ace3b7fca08b" ns2:_="" ns3:_="">
    <xsd:import namespace="37b458f3-74fd-474a-91a5-8181f3470433"/>
    <xsd:import namespace="facfe95a-cd73-4bbb-8a1d-69d0d6405f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458f3-74fd-474a-91a5-8181f347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fe95a-cd73-4bbb-8a1d-69d0d6405f9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652235-6DCC-4959-AFE2-8234F33774C8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694BC96-9F2C-4E5E-83CC-2CEE484B0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5156C-42DC-4B5A-8541-C73FAE0BA4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b458f3-74fd-474a-91a5-8181f3470433"/>
    <ds:schemaRef ds:uri="facfe95a-cd73-4bbb-8a1d-69d0d6405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16934</TotalTime>
  <Words>1749</Words>
  <Application>Microsoft Office PowerPoint</Application>
  <PresentationFormat>On-screen Show (4:3)</PresentationFormat>
  <Paragraphs>518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ＭＳ Ｐゴシック</vt:lpstr>
      <vt:lpstr>Arial</vt:lpstr>
      <vt:lpstr>Calibri</vt:lpstr>
      <vt:lpstr>Consolas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Antonio Gabriel Gonzalez Casado</cp:lastModifiedBy>
  <cp:revision>1263</cp:revision>
  <dcterms:created xsi:type="dcterms:W3CDTF">2011-04-27T16:47:02Z</dcterms:created>
  <dcterms:modified xsi:type="dcterms:W3CDTF">2019-06-10T13:42:28Z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0x0101006782677DC17265489679A83D3BF00A5B</vt:lpwstr>
  </property>
</Properties>
</file>