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9" r:id="rId6"/>
    <p:sldId id="269" r:id="rId7"/>
    <p:sldId id="262" r:id="rId8"/>
    <p:sldId id="267" r:id="rId9"/>
    <p:sldId id="260" r:id="rId10"/>
    <p:sldId id="272" r:id="rId11"/>
    <p:sldId id="273" r:id="rId12"/>
    <p:sldId id="274" r:id="rId13"/>
    <p:sldId id="264" r:id="rId14"/>
    <p:sldId id="268" r:id="rId15"/>
    <p:sldId id="261" r:id="rId16"/>
    <p:sldId id="263" r:id="rId17"/>
    <p:sldId id="266" r:id="rId18"/>
    <p:sldId id="265" r:id="rId19"/>
    <p:sldId id="270" r:id="rId20"/>
    <p:sldId id="271" r:id="rId21"/>
  </p:sldIdLst>
  <p:sldSz cx="9144000" cy="6858000" type="screen4x3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spinosa Herreria" initials="REH" lastIdx="2" clrIdx="0">
    <p:extLst>
      <p:ext uri="{19B8F6BF-5375-455C-9EA6-DF929625EA0E}">
        <p15:presenceInfo xmlns:p15="http://schemas.microsoft.com/office/powerpoint/2012/main" userId="S-1-5-21-2915997116-4131603029-1789207793-3906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BFF"/>
    <a:srgbClr val="D8EAFE"/>
    <a:srgbClr val="C59EE2"/>
    <a:srgbClr val="61BBFF"/>
    <a:srgbClr val="FFD44B"/>
    <a:srgbClr val="FF6D6D"/>
    <a:srgbClr val="8FCBAB"/>
    <a:srgbClr val="AC75D5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8ABC44-94B7-4B92-BDE7-D3AF2754E4AD}">
  <a:tblStyle styleId="{898ABC44-94B7-4B92-BDE7-D3AF2754E4A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8685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02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80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4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30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878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555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75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Establece el proceso de trabajo y toma decisiones en función de los parámetros actuales</a:t>
            </a:r>
          </a:p>
          <a:p>
            <a:pPr lvl="0">
              <a:spcBef>
                <a:spcPts val="0"/>
              </a:spcBef>
              <a:buNone/>
            </a:pPr>
            <a:r>
              <a:rPr lang="es-ES" dirty="0" smtClean="0"/>
              <a:t>Es fruto del análisis</a:t>
            </a:r>
            <a:r>
              <a:rPr lang="es-ES" baseline="0" dirty="0" smtClean="0"/>
              <a:t> de todo el flujo del proceso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57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43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Establece el proceso de trabajo y toma decisiones en función de los parámetros actuales</a:t>
            </a:r>
          </a:p>
          <a:p>
            <a:pPr lvl="0">
              <a:spcBef>
                <a:spcPts val="0"/>
              </a:spcBef>
              <a:buNone/>
            </a:pPr>
            <a:r>
              <a:rPr lang="es-ES" dirty="0" smtClean="0"/>
              <a:t>Es fruto del análisis</a:t>
            </a:r>
            <a:r>
              <a:rPr lang="es-ES" baseline="0" dirty="0" smtClean="0"/>
              <a:t> de todo el flujo del proceso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895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5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4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922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85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‹Nº›</a:t>
            </a:fld>
            <a:endParaRPr lang="es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e/gitflo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2062175"/>
            <a:ext cx="8123100" cy="185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               </a:t>
            </a:r>
            <a:r>
              <a:rPr lang="es" sz="3600" dirty="0" smtClean="0"/>
              <a:t>Git + Workflow = Git-Flow</a:t>
            </a:r>
            <a:r>
              <a:rPr lang="es" sz="600" dirty="0" smtClean="0"/>
              <a:t> </a:t>
            </a:r>
            <a:endParaRPr lang="es" sz="600" dirty="0"/>
          </a:p>
          <a:p>
            <a:pPr lvl="0">
              <a:spcBef>
                <a:spcPts val="0"/>
              </a:spcBef>
              <a:buNone/>
            </a:pPr>
            <a:r>
              <a:rPr lang="es" sz="600" dirty="0"/>
              <a:t>					</a:t>
            </a:r>
            <a:endParaRPr lang="es" sz="800" dirty="0"/>
          </a:p>
        </p:txBody>
      </p:sp>
      <p:pic>
        <p:nvPicPr>
          <p:cNvPr id="60" name="Shape 60" descr="git.sh-600x6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25" y="2326975"/>
            <a:ext cx="2204050" cy="22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969075" y="4872550"/>
            <a:ext cx="5246100" cy="6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500" y="4447525"/>
            <a:ext cx="5812999" cy="1462049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/>
              <a:t>Origin</a:t>
            </a:r>
            <a:endParaRPr lang="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527048" y="2350008"/>
            <a:ext cx="7013448" cy="0"/>
          </a:xfrm>
          <a:prstGeom prst="line">
            <a:avLst/>
          </a:prstGeom>
          <a:ln w="44450" cmpd="sng"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527048" y="4404360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27048" y="3023615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537339" y="3697222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27048" y="5111498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537339" y="5785105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781957" y="2196119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330920" y="2202187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7203326" y="2202186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2556438" y="2865221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428845" y="3547869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7203326" y="3552434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89096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3342207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2567725" y="4245963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4116688" y="4245962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5665651" y="424596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91170" y="4956031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4116688" y="4951492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4891170" y="5632755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3342207" y="5638788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2567725" y="5628217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4116688" y="5628216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5"/>
            <a:endCxn id="48" idx="1"/>
          </p:cNvCxnSpPr>
          <p:nvPr/>
        </p:nvCxnSpPr>
        <p:spPr>
          <a:xfrm>
            <a:off x="2044661" y="2458823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48" idx="7"/>
            <a:endCxn id="38" idx="3"/>
          </p:cNvCxnSpPr>
          <p:nvPr/>
        </p:nvCxnSpPr>
        <p:spPr>
          <a:xfrm flipV="1">
            <a:off x="2819142" y="2464891"/>
            <a:ext cx="556851" cy="445403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2" idx="6"/>
            <a:endCxn id="38" idx="2"/>
          </p:cNvCxnSpPr>
          <p:nvPr/>
        </p:nvCxnSpPr>
        <p:spPr>
          <a:xfrm>
            <a:off x="2089734" y="2350008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8" idx="6"/>
            <a:endCxn id="43" idx="2"/>
          </p:cNvCxnSpPr>
          <p:nvPr/>
        </p:nvCxnSpPr>
        <p:spPr>
          <a:xfrm flipV="1">
            <a:off x="3638697" y="2356075"/>
            <a:ext cx="3564629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" idx="4"/>
            <a:endCxn id="64" idx="1"/>
          </p:cNvCxnSpPr>
          <p:nvPr/>
        </p:nvCxnSpPr>
        <p:spPr>
          <a:xfrm>
            <a:off x="1935846" y="2503896"/>
            <a:ext cx="676952" cy="178714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64" idx="6"/>
            <a:endCxn id="62" idx="2"/>
          </p:cNvCxnSpPr>
          <p:nvPr/>
        </p:nvCxnSpPr>
        <p:spPr>
          <a:xfrm>
            <a:off x="2875502" y="4399852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62" idx="6"/>
            <a:endCxn id="65" idx="2"/>
          </p:cNvCxnSpPr>
          <p:nvPr/>
        </p:nvCxnSpPr>
        <p:spPr>
          <a:xfrm flipV="1">
            <a:off x="3649984" y="4399851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65" idx="6"/>
            <a:endCxn id="66" idx="2"/>
          </p:cNvCxnSpPr>
          <p:nvPr/>
        </p:nvCxnSpPr>
        <p:spPr>
          <a:xfrm flipV="1">
            <a:off x="4424465" y="4399850"/>
            <a:ext cx="1241186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66" idx="6"/>
            <a:endCxn id="60" idx="2"/>
          </p:cNvCxnSpPr>
          <p:nvPr/>
        </p:nvCxnSpPr>
        <p:spPr>
          <a:xfrm>
            <a:off x="5973428" y="4399850"/>
            <a:ext cx="2015668" cy="1057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66" idx="7"/>
            <a:endCxn id="55" idx="3"/>
          </p:cNvCxnSpPr>
          <p:nvPr/>
        </p:nvCxnSpPr>
        <p:spPr>
          <a:xfrm flipV="1">
            <a:off x="5928355" y="3810573"/>
            <a:ext cx="545563" cy="48046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55" idx="6"/>
            <a:endCxn id="59" idx="2"/>
          </p:cNvCxnSpPr>
          <p:nvPr/>
        </p:nvCxnSpPr>
        <p:spPr>
          <a:xfrm>
            <a:off x="6736622" y="3701758"/>
            <a:ext cx="466704" cy="4565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59" idx="5"/>
            <a:endCxn id="60" idx="1"/>
          </p:cNvCxnSpPr>
          <p:nvPr/>
        </p:nvCxnSpPr>
        <p:spPr>
          <a:xfrm>
            <a:off x="7466030" y="3815138"/>
            <a:ext cx="568139" cy="48646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73" idx="6"/>
            <a:endCxn id="69" idx="2"/>
          </p:cNvCxnSpPr>
          <p:nvPr/>
        </p:nvCxnSpPr>
        <p:spPr>
          <a:xfrm>
            <a:off x="4424465" y="5105381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81" idx="6"/>
            <a:endCxn id="77" idx="2"/>
          </p:cNvCxnSpPr>
          <p:nvPr/>
        </p:nvCxnSpPr>
        <p:spPr>
          <a:xfrm>
            <a:off x="4424465" y="5782105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78" idx="6"/>
            <a:endCxn id="81" idx="2"/>
          </p:cNvCxnSpPr>
          <p:nvPr/>
        </p:nvCxnSpPr>
        <p:spPr>
          <a:xfrm flipV="1">
            <a:off x="3649984" y="5782105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80" idx="6"/>
            <a:endCxn id="78" idx="2"/>
          </p:cNvCxnSpPr>
          <p:nvPr/>
        </p:nvCxnSpPr>
        <p:spPr>
          <a:xfrm>
            <a:off x="2875502" y="5782106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64" idx="4"/>
            <a:endCxn id="80" idx="0"/>
          </p:cNvCxnSpPr>
          <p:nvPr/>
        </p:nvCxnSpPr>
        <p:spPr>
          <a:xfrm>
            <a:off x="2721614" y="4553740"/>
            <a:ext cx="0" cy="107447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62" idx="5"/>
            <a:endCxn id="73" idx="1"/>
          </p:cNvCxnSpPr>
          <p:nvPr/>
        </p:nvCxnSpPr>
        <p:spPr>
          <a:xfrm>
            <a:off x="3604911" y="4519238"/>
            <a:ext cx="556850" cy="47732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69" idx="7"/>
            <a:endCxn id="66" idx="3"/>
          </p:cNvCxnSpPr>
          <p:nvPr/>
        </p:nvCxnSpPr>
        <p:spPr>
          <a:xfrm flipV="1">
            <a:off x="5153874" y="4508665"/>
            <a:ext cx="556850" cy="4924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48" idx="5"/>
            <a:endCxn id="65" idx="1"/>
          </p:cNvCxnSpPr>
          <p:nvPr/>
        </p:nvCxnSpPr>
        <p:spPr>
          <a:xfrm>
            <a:off x="2819142" y="3127925"/>
            <a:ext cx="1342619" cy="1163110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59" idx="0"/>
            <a:endCxn id="43" idx="4"/>
          </p:cNvCxnSpPr>
          <p:nvPr/>
        </p:nvCxnSpPr>
        <p:spPr>
          <a:xfrm flipV="1">
            <a:off x="7357215" y="2509963"/>
            <a:ext cx="0" cy="10424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140"/>
          <p:cNvSpPr/>
          <p:nvPr/>
        </p:nvSpPr>
        <p:spPr>
          <a:xfrm>
            <a:off x="357763" y="2171699"/>
            <a:ext cx="106755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142" name="Rectángulo redondeado 141"/>
          <p:cNvSpPr/>
          <p:nvPr/>
        </p:nvSpPr>
        <p:spPr>
          <a:xfrm>
            <a:off x="348442" y="2840801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Hotfix</a:t>
            </a:r>
            <a:endParaRPr lang="es-ES"/>
          </a:p>
        </p:txBody>
      </p:sp>
      <p:sp>
        <p:nvSpPr>
          <p:cNvPr id="143" name="Rectángulo redondeado 142"/>
          <p:cNvSpPr/>
          <p:nvPr/>
        </p:nvSpPr>
        <p:spPr>
          <a:xfrm>
            <a:off x="358212" y="3525579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Release</a:t>
            </a:r>
            <a:endParaRPr lang="es-ES"/>
          </a:p>
        </p:txBody>
      </p:sp>
      <p:sp>
        <p:nvSpPr>
          <p:cNvPr id="147" name="Rectángulo redondeado 146"/>
          <p:cNvSpPr/>
          <p:nvPr/>
        </p:nvSpPr>
        <p:spPr>
          <a:xfrm>
            <a:off x="345901" y="4245961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Develop</a:t>
            </a:r>
            <a:endParaRPr lang="es-ES"/>
          </a:p>
        </p:txBody>
      </p:sp>
      <p:sp>
        <p:nvSpPr>
          <p:cNvPr id="148" name="Rectángulo redondeado 147"/>
          <p:cNvSpPr/>
          <p:nvPr/>
        </p:nvSpPr>
        <p:spPr>
          <a:xfrm>
            <a:off x="336580" y="4915063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Feature</a:t>
            </a:r>
          </a:p>
        </p:txBody>
      </p:sp>
      <p:sp>
        <p:nvSpPr>
          <p:cNvPr id="149" name="Rectángulo redondeado 148"/>
          <p:cNvSpPr/>
          <p:nvPr/>
        </p:nvSpPr>
        <p:spPr>
          <a:xfrm>
            <a:off x="346350" y="5599841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Feature</a:t>
            </a:r>
          </a:p>
        </p:txBody>
      </p:sp>
      <p:sp>
        <p:nvSpPr>
          <p:cNvPr id="150" name="Rectángulo redondeado 149"/>
          <p:cNvSpPr/>
          <p:nvPr/>
        </p:nvSpPr>
        <p:spPr>
          <a:xfrm>
            <a:off x="1587708" y="1545336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3136671" y="1542271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52" name="Rectángulo redondeado 151"/>
          <p:cNvSpPr/>
          <p:nvPr/>
        </p:nvSpPr>
        <p:spPr>
          <a:xfrm>
            <a:off x="7009077" y="1543063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53" name="Conector recto de flecha 152"/>
          <p:cNvCxnSpPr>
            <a:stCxn id="150" idx="2"/>
            <a:endCxn id="2" idx="0"/>
          </p:cNvCxnSpPr>
          <p:nvPr/>
        </p:nvCxnSpPr>
        <p:spPr>
          <a:xfrm>
            <a:off x="1935845" y="1901952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1" idx="2"/>
            <a:endCxn id="38" idx="0"/>
          </p:cNvCxnSpPr>
          <p:nvPr/>
        </p:nvCxnSpPr>
        <p:spPr>
          <a:xfrm>
            <a:off x="3484808" y="1898887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2" idx="2"/>
            <a:endCxn id="43" idx="0"/>
          </p:cNvCxnSpPr>
          <p:nvPr/>
        </p:nvCxnSpPr>
        <p:spPr>
          <a:xfrm>
            <a:off x="7357214" y="1899679"/>
            <a:ext cx="1" cy="30250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ángulo redondeado 114"/>
          <p:cNvSpPr/>
          <p:nvPr/>
        </p:nvSpPr>
        <p:spPr>
          <a:xfrm>
            <a:off x="182440" y="4046368"/>
            <a:ext cx="8649420" cy="2354432"/>
          </a:xfrm>
          <a:prstGeom prst="roundRect">
            <a:avLst/>
          </a:prstGeom>
          <a:solidFill>
            <a:srgbClr val="D8EAFE"/>
          </a:solidFill>
          <a:ln>
            <a:solidFill>
              <a:srgbClr val="159B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3948275" y="40697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</a:t>
            </a:r>
            <a:endParaRPr lang="es-E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82880" y="1097280"/>
            <a:ext cx="8649420" cy="23210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Clone</a:t>
            </a:r>
            <a:endParaRPr lang="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527048" y="2350008"/>
            <a:ext cx="7013448" cy="0"/>
          </a:xfrm>
          <a:prstGeom prst="line">
            <a:avLst/>
          </a:prstGeom>
          <a:ln w="44450" cmpd="sng"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27048" y="3023615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781957" y="2196119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330920" y="2202187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5665650" y="2202187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2556438" y="286522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5"/>
            <a:endCxn id="48" idx="1"/>
          </p:cNvCxnSpPr>
          <p:nvPr/>
        </p:nvCxnSpPr>
        <p:spPr>
          <a:xfrm>
            <a:off x="2044661" y="2458823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2" idx="6"/>
            <a:endCxn id="38" idx="2"/>
          </p:cNvCxnSpPr>
          <p:nvPr/>
        </p:nvCxnSpPr>
        <p:spPr>
          <a:xfrm>
            <a:off x="2089734" y="2350008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8" idx="6"/>
            <a:endCxn id="43" idx="2"/>
          </p:cNvCxnSpPr>
          <p:nvPr/>
        </p:nvCxnSpPr>
        <p:spPr>
          <a:xfrm>
            <a:off x="3638697" y="2356076"/>
            <a:ext cx="2026953" cy="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140"/>
          <p:cNvSpPr/>
          <p:nvPr/>
        </p:nvSpPr>
        <p:spPr>
          <a:xfrm>
            <a:off x="357763" y="2171699"/>
            <a:ext cx="106755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142" name="Rectángulo redondeado 141"/>
          <p:cNvSpPr/>
          <p:nvPr/>
        </p:nvSpPr>
        <p:spPr>
          <a:xfrm>
            <a:off x="348442" y="2840801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</a:t>
            </a:r>
            <a:endParaRPr lang="es-ES" dirty="0"/>
          </a:p>
        </p:txBody>
      </p:sp>
      <p:sp>
        <p:nvSpPr>
          <p:cNvPr id="150" name="Rectángulo redondeado 149"/>
          <p:cNvSpPr/>
          <p:nvPr/>
        </p:nvSpPr>
        <p:spPr>
          <a:xfrm>
            <a:off x="1587708" y="1545336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3136671" y="1542271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52" name="Rectángulo redondeado 151"/>
          <p:cNvSpPr/>
          <p:nvPr/>
        </p:nvSpPr>
        <p:spPr>
          <a:xfrm>
            <a:off x="5471401" y="1551333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53" name="Conector recto de flecha 152"/>
          <p:cNvCxnSpPr>
            <a:stCxn id="150" idx="2"/>
            <a:endCxn id="2" idx="0"/>
          </p:cNvCxnSpPr>
          <p:nvPr/>
        </p:nvCxnSpPr>
        <p:spPr>
          <a:xfrm>
            <a:off x="1935845" y="1901952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1" idx="2"/>
            <a:endCxn id="38" idx="0"/>
          </p:cNvCxnSpPr>
          <p:nvPr/>
        </p:nvCxnSpPr>
        <p:spPr>
          <a:xfrm>
            <a:off x="3484808" y="1898887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2" idx="2"/>
            <a:endCxn id="43" idx="0"/>
          </p:cNvCxnSpPr>
          <p:nvPr/>
        </p:nvCxnSpPr>
        <p:spPr>
          <a:xfrm>
            <a:off x="5819538" y="1907949"/>
            <a:ext cx="1" cy="29423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4116687" y="2862156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3330918" y="2865038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de flecha 66"/>
          <p:cNvCxnSpPr>
            <a:stCxn id="48" idx="6"/>
            <a:endCxn id="63" idx="2"/>
          </p:cNvCxnSpPr>
          <p:nvPr/>
        </p:nvCxnSpPr>
        <p:spPr>
          <a:xfrm flipV="1">
            <a:off x="2864215" y="3018927"/>
            <a:ext cx="466703" cy="18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63" idx="6"/>
            <a:endCxn id="61" idx="2"/>
          </p:cNvCxnSpPr>
          <p:nvPr/>
        </p:nvCxnSpPr>
        <p:spPr>
          <a:xfrm flipV="1">
            <a:off x="3638695" y="3016045"/>
            <a:ext cx="477992" cy="288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/>
          <p:cNvSpPr/>
          <p:nvPr/>
        </p:nvSpPr>
        <p:spPr>
          <a:xfrm>
            <a:off x="5664270" y="2862156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61" idx="6"/>
            <a:endCxn id="71" idx="2"/>
          </p:cNvCxnSpPr>
          <p:nvPr/>
        </p:nvCxnSpPr>
        <p:spPr>
          <a:xfrm>
            <a:off x="4424464" y="3016045"/>
            <a:ext cx="1239806" cy="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1536369" y="5361563"/>
            <a:ext cx="7013448" cy="0"/>
          </a:xfrm>
          <a:prstGeom prst="line">
            <a:avLst/>
          </a:prstGeom>
          <a:ln w="44450" cmpd="sng"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1536369" y="6035170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1791278" y="5207674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Elipse 81"/>
          <p:cNvSpPr/>
          <p:nvPr/>
        </p:nvSpPr>
        <p:spPr>
          <a:xfrm>
            <a:off x="3340241" y="5213742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74971" y="5213742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2565759" y="5876776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Conector recto de flecha 89"/>
          <p:cNvCxnSpPr>
            <a:stCxn id="79" idx="5"/>
            <a:endCxn id="87" idx="1"/>
          </p:cNvCxnSpPr>
          <p:nvPr/>
        </p:nvCxnSpPr>
        <p:spPr>
          <a:xfrm>
            <a:off x="2053982" y="5470378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79" idx="6"/>
            <a:endCxn id="82" idx="2"/>
          </p:cNvCxnSpPr>
          <p:nvPr/>
        </p:nvCxnSpPr>
        <p:spPr>
          <a:xfrm>
            <a:off x="2099055" y="5361563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82" idx="6"/>
            <a:endCxn id="83" idx="2"/>
          </p:cNvCxnSpPr>
          <p:nvPr/>
        </p:nvCxnSpPr>
        <p:spPr>
          <a:xfrm>
            <a:off x="3648018" y="5367631"/>
            <a:ext cx="2026953" cy="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redondeado 94"/>
          <p:cNvSpPr/>
          <p:nvPr/>
        </p:nvSpPr>
        <p:spPr>
          <a:xfrm>
            <a:off x="367084" y="5183254"/>
            <a:ext cx="106755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96" name="Rectángulo redondeado 95"/>
          <p:cNvSpPr/>
          <p:nvPr/>
        </p:nvSpPr>
        <p:spPr>
          <a:xfrm>
            <a:off x="357763" y="5852356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</a:t>
            </a:r>
            <a:endParaRPr lang="es-ES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1597029" y="4556891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99" name="Rectángulo redondeado 98"/>
          <p:cNvSpPr/>
          <p:nvPr/>
        </p:nvSpPr>
        <p:spPr>
          <a:xfrm>
            <a:off x="3145992" y="4553826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01" name="Rectángulo redondeado 100"/>
          <p:cNvSpPr/>
          <p:nvPr/>
        </p:nvSpPr>
        <p:spPr>
          <a:xfrm>
            <a:off x="5480722" y="4562888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02" name="Conector recto de flecha 101"/>
          <p:cNvCxnSpPr>
            <a:stCxn id="98" idx="2"/>
            <a:endCxn id="79" idx="0"/>
          </p:cNvCxnSpPr>
          <p:nvPr/>
        </p:nvCxnSpPr>
        <p:spPr>
          <a:xfrm>
            <a:off x="1945166" y="4913507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>
            <a:stCxn id="99" idx="2"/>
            <a:endCxn id="82" idx="0"/>
          </p:cNvCxnSpPr>
          <p:nvPr/>
        </p:nvCxnSpPr>
        <p:spPr>
          <a:xfrm>
            <a:off x="3494129" y="4910442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1" idx="2"/>
            <a:endCxn id="83" idx="0"/>
          </p:cNvCxnSpPr>
          <p:nvPr/>
        </p:nvCxnSpPr>
        <p:spPr>
          <a:xfrm>
            <a:off x="5828859" y="4919504"/>
            <a:ext cx="1" cy="29423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/>
          <p:cNvSpPr/>
          <p:nvPr/>
        </p:nvSpPr>
        <p:spPr>
          <a:xfrm>
            <a:off x="4126008" y="587371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3340239" y="5876593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0" name="Conector recto de flecha 109"/>
          <p:cNvCxnSpPr>
            <a:stCxn id="87" idx="6"/>
            <a:endCxn id="108" idx="2"/>
          </p:cNvCxnSpPr>
          <p:nvPr/>
        </p:nvCxnSpPr>
        <p:spPr>
          <a:xfrm flipV="1">
            <a:off x="2873536" y="6030482"/>
            <a:ext cx="466703" cy="18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108" idx="6"/>
            <a:endCxn id="107" idx="2"/>
          </p:cNvCxnSpPr>
          <p:nvPr/>
        </p:nvCxnSpPr>
        <p:spPr>
          <a:xfrm flipV="1">
            <a:off x="3648016" y="6027600"/>
            <a:ext cx="477992" cy="288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5673591" y="587371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4" name="Conector recto de flecha 113"/>
          <p:cNvCxnSpPr>
            <a:stCxn id="107" idx="6"/>
            <a:endCxn id="112" idx="2"/>
          </p:cNvCxnSpPr>
          <p:nvPr/>
        </p:nvCxnSpPr>
        <p:spPr>
          <a:xfrm>
            <a:off x="4433785" y="6027600"/>
            <a:ext cx="1239806" cy="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948715" y="109320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Origin</a:t>
            </a:r>
            <a:endParaRPr lang="es-ES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828859" y="3418351"/>
            <a:ext cx="0" cy="62801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5845815" y="353121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Clone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25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Feature</a:t>
            </a:r>
            <a:endParaRPr lang="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527048" y="2350008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527048" y="4404360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27048" y="3023615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537339" y="3697222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27048" y="5111498"/>
            <a:ext cx="7013448" cy="0"/>
          </a:xfrm>
          <a:prstGeom prst="line">
            <a:avLst/>
          </a:prstGeom>
          <a:ln w="44450" cmpd="sng">
            <a:solidFill>
              <a:srgbClr val="C59EE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537339" y="5785105"/>
            <a:ext cx="7013448" cy="0"/>
          </a:xfrm>
          <a:prstGeom prst="line">
            <a:avLst/>
          </a:prstGeom>
          <a:ln w="44450" cmpd="sng">
            <a:solidFill>
              <a:srgbClr val="C59EE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781957" y="2196119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330920" y="2202187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7203326" y="2202186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2556438" y="2865221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428845" y="3547869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7203326" y="3552434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89096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3342207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2567725" y="4245963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4116688" y="4245962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5665651" y="424596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91170" y="4956031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4116688" y="4951492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4891170" y="5632755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3342207" y="5638788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2567725" y="5628217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4116688" y="5628216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5"/>
            <a:endCxn id="48" idx="1"/>
          </p:cNvCxnSpPr>
          <p:nvPr/>
        </p:nvCxnSpPr>
        <p:spPr>
          <a:xfrm>
            <a:off x="2044661" y="2458823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48" idx="7"/>
            <a:endCxn id="38" idx="3"/>
          </p:cNvCxnSpPr>
          <p:nvPr/>
        </p:nvCxnSpPr>
        <p:spPr>
          <a:xfrm flipV="1">
            <a:off x="2819142" y="2464891"/>
            <a:ext cx="556851" cy="445403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2" idx="6"/>
            <a:endCxn id="38" idx="2"/>
          </p:cNvCxnSpPr>
          <p:nvPr/>
        </p:nvCxnSpPr>
        <p:spPr>
          <a:xfrm>
            <a:off x="2089734" y="2350008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8" idx="6"/>
            <a:endCxn id="43" idx="2"/>
          </p:cNvCxnSpPr>
          <p:nvPr/>
        </p:nvCxnSpPr>
        <p:spPr>
          <a:xfrm flipV="1">
            <a:off x="3638697" y="2356075"/>
            <a:ext cx="3564629" cy="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" idx="4"/>
            <a:endCxn id="64" idx="1"/>
          </p:cNvCxnSpPr>
          <p:nvPr/>
        </p:nvCxnSpPr>
        <p:spPr>
          <a:xfrm>
            <a:off x="1935846" y="2503896"/>
            <a:ext cx="676952" cy="1787140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64" idx="6"/>
            <a:endCxn id="62" idx="2"/>
          </p:cNvCxnSpPr>
          <p:nvPr/>
        </p:nvCxnSpPr>
        <p:spPr>
          <a:xfrm>
            <a:off x="2875502" y="4399852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62" idx="6"/>
            <a:endCxn id="65" idx="2"/>
          </p:cNvCxnSpPr>
          <p:nvPr/>
        </p:nvCxnSpPr>
        <p:spPr>
          <a:xfrm flipV="1">
            <a:off x="3649984" y="4399851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65" idx="6"/>
            <a:endCxn id="66" idx="2"/>
          </p:cNvCxnSpPr>
          <p:nvPr/>
        </p:nvCxnSpPr>
        <p:spPr>
          <a:xfrm flipV="1">
            <a:off x="4424465" y="4399850"/>
            <a:ext cx="1241186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66" idx="6"/>
            <a:endCxn id="60" idx="2"/>
          </p:cNvCxnSpPr>
          <p:nvPr/>
        </p:nvCxnSpPr>
        <p:spPr>
          <a:xfrm>
            <a:off x="5973428" y="4399850"/>
            <a:ext cx="2015668" cy="1057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66" idx="7"/>
            <a:endCxn id="55" idx="3"/>
          </p:cNvCxnSpPr>
          <p:nvPr/>
        </p:nvCxnSpPr>
        <p:spPr>
          <a:xfrm flipV="1">
            <a:off x="5928355" y="3810573"/>
            <a:ext cx="545563" cy="48046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55" idx="6"/>
            <a:endCxn id="59" idx="2"/>
          </p:cNvCxnSpPr>
          <p:nvPr/>
        </p:nvCxnSpPr>
        <p:spPr>
          <a:xfrm>
            <a:off x="6736622" y="3701758"/>
            <a:ext cx="466704" cy="4565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59" idx="5"/>
            <a:endCxn id="60" idx="1"/>
          </p:cNvCxnSpPr>
          <p:nvPr/>
        </p:nvCxnSpPr>
        <p:spPr>
          <a:xfrm>
            <a:off x="7466030" y="3815138"/>
            <a:ext cx="568139" cy="48646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73" idx="6"/>
            <a:endCxn id="69" idx="2"/>
          </p:cNvCxnSpPr>
          <p:nvPr/>
        </p:nvCxnSpPr>
        <p:spPr>
          <a:xfrm>
            <a:off x="4424465" y="5105381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81" idx="6"/>
            <a:endCxn id="77" idx="2"/>
          </p:cNvCxnSpPr>
          <p:nvPr/>
        </p:nvCxnSpPr>
        <p:spPr>
          <a:xfrm>
            <a:off x="4424465" y="5782105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78" idx="6"/>
            <a:endCxn id="81" idx="2"/>
          </p:cNvCxnSpPr>
          <p:nvPr/>
        </p:nvCxnSpPr>
        <p:spPr>
          <a:xfrm flipV="1">
            <a:off x="3649984" y="5782105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80" idx="6"/>
            <a:endCxn id="78" idx="2"/>
          </p:cNvCxnSpPr>
          <p:nvPr/>
        </p:nvCxnSpPr>
        <p:spPr>
          <a:xfrm>
            <a:off x="2875502" y="5782106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64" idx="4"/>
            <a:endCxn id="80" idx="0"/>
          </p:cNvCxnSpPr>
          <p:nvPr/>
        </p:nvCxnSpPr>
        <p:spPr>
          <a:xfrm>
            <a:off x="2721614" y="4553740"/>
            <a:ext cx="0" cy="107447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62" idx="5"/>
            <a:endCxn id="73" idx="1"/>
          </p:cNvCxnSpPr>
          <p:nvPr/>
        </p:nvCxnSpPr>
        <p:spPr>
          <a:xfrm>
            <a:off x="3604911" y="4519238"/>
            <a:ext cx="556850" cy="47732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69" idx="7"/>
            <a:endCxn id="66" idx="3"/>
          </p:cNvCxnSpPr>
          <p:nvPr/>
        </p:nvCxnSpPr>
        <p:spPr>
          <a:xfrm flipV="1">
            <a:off x="5153874" y="4508665"/>
            <a:ext cx="556850" cy="4924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48" idx="5"/>
            <a:endCxn id="65" idx="1"/>
          </p:cNvCxnSpPr>
          <p:nvPr/>
        </p:nvCxnSpPr>
        <p:spPr>
          <a:xfrm>
            <a:off x="2819142" y="3127925"/>
            <a:ext cx="1342619" cy="1163110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59" idx="0"/>
            <a:endCxn id="43" idx="4"/>
          </p:cNvCxnSpPr>
          <p:nvPr/>
        </p:nvCxnSpPr>
        <p:spPr>
          <a:xfrm flipV="1">
            <a:off x="7357215" y="2509963"/>
            <a:ext cx="0" cy="10424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140"/>
          <p:cNvSpPr/>
          <p:nvPr/>
        </p:nvSpPr>
        <p:spPr>
          <a:xfrm>
            <a:off x="357763" y="2171699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>
              <a:schemeClr val="accent1"/>
            </a:glow>
            <a:reflection endPos="0" dist="508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142" name="Rectángulo redondeado 141"/>
          <p:cNvSpPr/>
          <p:nvPr/>
        </p:nvSpPr>
        <p:spPr>
          <a:xfrm>
            <a:off x="348442" y="2840801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Hotfix</a:t>
            </a:r>
            <a:endParaRPr lang="es-ES"/>
          </a:p>
        </p:txBody>
      </p:sp>
      <p:sp>
        <p:nvSpPr>
          <p:cNvPr id="143" name="Rectángulo redondeado 142"/>
          <p:cNvSpPr/>
          <p:nvPr/>
        </p:nvSpPr>
        <p:spPr>
          <a:xfrm>
            <a:off x="358212" y="3525579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Release</a:t>
            </a:r>
            <a:endParaRPr lang="es-ES"/>
          </a:p>
        </p:txBody>
      </p:sp>
      <p:sp>
        <p:nvSpPr>
          <p:cNvPr id="147" name="Rectángulo redondeado 146"/>
          <p:cNvSpPr/>
          <p:nvPr/>
        </p:nvSpPr>
        <p:spPr>
          <a:xfrm>
            <a:off x="345901" y="4245961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Develop</a:t>
            </a:r>
            <a:endParaRPr lang="es-ES"/>
          </a:p>
        </p:txBody>
      </p:sp>
      <p:sp>
        <p:nvSpPr>
          <p:cNvPr id="148" name="Rectángulo redondeado 147"/>
          <p:cNvSpPr/>
          <p:nvPr/>
        </p:nvSpPr>
        <p:spPr>
          <a:xfrm>
            <a:off x="336580" y="4915063"/>
            <a:ext cx="1067554" cy="356616"/>
          </a:xfrm>
          <a:prstGeom prst="round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49" name="Rectángulo redondeado 148"/>
          <p:cNvSpPr/>
          <p:nvPr/>
        </p:nvSpPr>
        <p:spPr>
          <a:xfrm>
            <a:off x="346350" y="5599841"/>
            <a:ext cx="1067554" cy="356616"/>
          </a:xfrm>
          <a:prstGeom prst="round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50" name="Rectángulo redondeado 149"/>
          <p:cNvSpPr/>
          <p:nvPr/>
        </p:nvSpPr>
        <p:spPr>
          <a:xfrm>
            <a:off x="1587708" y="1545336"/>
            <a:ext cx="69627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3136671" y="1542271"/>
            <a:ext cx="69627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52" name="Rectángulo redondeado 151"/>
          <p:cNvSpPr/>
          <p:nvPr/>
        </p:nvSpPr>
        <p:spPr>
          <a:xfrm>
            <a:off x="7009077" y="1543063"/>
            <a:ext cx="69627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53" name="Conector recto de flecha 152"/>
          <p:cNvCxnSpPr>
            <a:stCxn id="150" idx="2"/>
            <a:endCxn id="2" idx="0"/>
          </p:cNvCxnSpPr>
          <p:nvPr/>
        </p:nvCxnSpPr>
        <p:spPr>
          <a:xfrm>
            <a:off x="1935845" y="1901952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1" idx="2"/>
            <a:endCxn id="38" idx="0"/>
          </p:cNvCxnSpPr>
          <p:nvPr/>
        </p:nvCxnSpPr>
        <p:spPr>
          <a:xfrm>
            <a:off x="3484808" y="1898887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2" idx="2"/>
            <a:endCxn id="43" idx="0"/>
          </p:cNvCxnSpPr>
          <p:nvPr/>
        </p:nvCxnSpPr>
        <p:spPr>
          <a:xfrm>
            <a:off x="7357214" y="1899679"/>
            <a:ext cx="1" cy="30250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Release</a:t>
            </a:r>
            <a:endParaRPr lang="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527048" y="2350008"/>
            <a:ext cx="7013448" cy="0"/>
          </a:xfrm>
          <a:prstGeom prst="line">
            <a:avLst/>
          </a:prstGeom>
          <a:ln w="44450" cmpd="sng"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527048" y="4404360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27048" y="3023615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537339" y="3697222"/>
            <a:ext cx="7013448" cy="0"/>
          </a:xfrm>
          <a:prstGeom prst="line">
            <a:avLst/>
          </a:prstGeom>
          <a:ln w="44450" cmpd="sng">
            <a:solidFill>
              <a:srgbClr val="FFD4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27048" y="5111498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537339" y="5785105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781957" y="2196119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330920" y="2202187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7203326" y="2202186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2556438" y="2865221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428845" y="3547869"/>
            <a:ext cx="307777" cy="307777"/>
          </a:xfrm>
          <a:prstGeom prst="ellipse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7203326" y="3552434"/>
            <a:ext cx="307777" cy="307777"/>
          </a:xfrm>
          <a:prstGeom prst="ellipse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89096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3342207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2567725" y="4245963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4116688" y="4245962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5665651" y="424596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91170" y="4956031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4116688" y="4951492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4891170" y="5632755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3342207" y="5638788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2567725" y="5628217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4116688" y="5628216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5"/>
            <a:endCxn id="48" idx="1"/>
          </p:cNvCxnSpPr>
          <p:nvPr/>
        </p:nvCxnSpPr>
        <p:spPr>
          <a:xfrm>
            <a:off x="2044661" y="2458823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48" idx="7"/>
            <a:endCxn id="38" idx="3"/>
          </p:cNvCxnSpPr>
          <p:nvPr/>
        </p:nvCxnSpPr>
        <p:spPr>
          <a:xfrm flipV="1">
            <a:off x="2819142" y="2464891"/>
            <a:ext cx="556851" cy="445403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2" idx="6"/>
            <a:endCxn id="38" idx="2"/>
          </p:cNvCxnSpPr>
          <p:nvPr/>
        </p:nvCxnSpPr>
        <p:spPr>
          <a:xfrm>
            <a:off x="2089734" y="2350008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8" idx="6"/>
            <a:endCxn id="43" idx="2"/>
          </p:cNvCxnSpPr>
          <p:nvPr/>
        </p:nvCxnSpPr>
        <p:spPr>
          <a:xfrm flipV="1">
            <a:off x="3638697" y="2356075"/>
            <a:ext cx="3564629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" idx="4"/>
            <a:endCxn id="64" idx="1"/>
          </p:cNvCxnSpPr>
          <p:nvPr/>
        </p:nvCxnSpPr>
        <p:spPr>
          <a:xfrm>
            <a:off x="1935846" y="2503896"/>
            <a:ext cx="676952" cy="1787140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64" idx="6"/>
            <a:endCxn id="62" idx="2"/>
          </p:cNvCxnSpPr>
          <p:nvPr/>
        </p:nvCxnSpPr>
        <p:spPr>
          <a:xfrm>
            <a:off x="2875502" y="4399852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62" idx="6"/>
            <a:endCxn id="65" idx="2"/>
          </p:cNvCxnSpPr>
          <p:nvPr/>
        </p:nvCxnSpPr>
        <p:spPr>
          <a:xfrm flipV="1">
            <a:off x="3649984" y="4399851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65" idx="6"/>
            <a:endCxn id="66" idx="2"/>
          </p:cNvCxnSpPr>
          <p:nvPr/>
        </p:nvCxnSpPr>
        <p:spPr>
          <a:xfrm flipV="1">
            <a:off x="4424465" y="4399850"/>
            <a:ext cx="1241186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66" idx="6"/>
            <a:endCxn id="60" idx="2"/>
          </p:cNvCxnSpPr>
          <p:nvPr/>
        </p:nvCxnSpPr>
        <p:spPr>
          <a:xfrm>
            <a:off x="5973428" y="4399850"/>
            <a:ext cx="2015668" cy="1057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66" idx="7"/>
            <a:endCxn id="55" idx="3"/>
          </p:cNvCxnSpPr>
          <p:nvPr/>
        </p:nvCxnSpPr>
        <p:spPr>
          <a:xfrm flipV="1">
            <a:off x="5928355" y="3810573"/>
            <a:ext cx="545563" cy="48046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55" idx="6"/>
            <a:endCxn id="59" idx="2"/>
          </p:cNvCxnSpPr>
          <p:nvPr/>
        </p:nvCxnSpPr>
        <p:spPr>
          <a:xfrm>
            <a:off x="6736622" y="3701758"/>
            <a:ext cx="466704" cy="4565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59" idx="5"/>
            <a:endCxn id="60" idx="1"/>
          </p:cNvCxnSpPr>
          <p:nvPr/>
        </p:nvCxnSpPr>
        <p:spPr>
          <a:xfrm>
            <a:off x="7466030" y="3815138"/>
            <a:ext cx="568139" cy="48646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73" idx="6"/>
            <a:endCxn id="69" idx="2"/>
          </p:cNvCxnSpPr>
          <p:nvPr/>
        </p:nvCxnSpPr>
        <p:spPr>
          <a:xfrm>
            <a:off x="4424465" y="5105381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81" idx="6"/>
            <a:endCxn id="77" idx="2"/>
          </p:cNvCxnSpPr>
          <p:nvPr/>
        </p:nvCxnSpPr>
        <p:spPr>
          <a:xfrm>
            <a:off x="4424465" y="5782105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78" idx="6"/>
            <a:endCxn id="81" idx="2"/>
          </p:cNvCxnSpPr>
          <p:nvPr/>
        </p:nvCxnSpPr>
        <p:spPr>
          <a:xfrm flipV="1">
            <a:off x="3649984" y="5782105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80" idx="6"/>
            <a:endCxn id="78" idx="2"/>
          </p:cNvCxnSpPr>
          <p:nvPr/>
        </p:nvCxnSpPr>
        <p:spPr>
          <a:xfrm>
            <a:off x="2875502" y="5782106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64" idx="4"/>
            <a:endCxn id="80" idx="0"/>
          </p:cNvCxnSpPr>
          <p:nvPr/>
        </p:nvCxnSpPr>
        <p:spPr>
          <a:xfrm>
            <a:off x="2721614" y="4553740"/>
            <a:ext cx="0" cy="107447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62" idx="5"/>
            <a:endCxn id="73" idx="1"/>
          </p:cNvCxnSpPr>
          <p:nvPr/>
        </p:nvCxnSpPr>
        <p:spPr>
          <a:xfrm>
            <a:off x="3604911" y="4519238"/>
            <a:ext cx="556850" cy="47732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69" idx="7"/>
            <a:endCxn id="66" idx="3"/>
          </p:cNvCxnSpPr>
          <p:nvPr/>
        </p:nvCxnSpPr>
        <p:spPr>
          <a:xfrm flipV="1">
            <a:off x="5153874" y="4508665"/>
            <a:ext cx="556850" cy="4924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48" idx="5"/>
            <a:endCxn id="65" idx="1"/>
          </p:cNvCxnSpPr>
          <p:nvPr/>
        </p:nvCxnSpPr>
        <p:spPr>
          <a:xfrm>
            <a:off x="2819142" y="3127925"/>
            <a:ext cx="1342619" cy="1163110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59" idx="0"/>
            <a:endCxn id="43" idx="4"/>
          </p:cNvCxnSpPr>
          <p:nvPr/>
        </p:nvCxnSpPr>
        <p:spPr>
          <a:xfrm flipV="1">
            <a:off x="7357215" y="2509963"/>
            <a:ext cx="0" cy="1042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140"/>
          <p:cNvSpPr/>
          <p:nvPr/>
        </p:nvSpPr>
        <p:spPr>
          <a:xfrm>
            <a:off x="357763" y="2171699"/>
            <a:ext cx="106755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142" name="Rectángulo redondeado 141"/>
          <p:cNvSpPr/>
          <p:nvPr/>
        </p:nvSpPr>
        <p:spPr>
          <a:xfrm>
            <a:off x="348442" y="2840801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Hotfix</a:t>
            </a:r>
            <a:endParaRPr lang="es-ES"/>
          </a:p>
        </p:txBody>
      </p:sp>
      <p:sp>
        <p:nvSpPr>
          <p:cNvPr id="143" name="Rectángulo redondeado 142"/>
          <p:cNvSpPr/>
          <p:nvPr/>
        </p:nvSpPr>
        <p:spPr>
          <a:xfrm>
            <a:off x="358212" y="3525579"/>
            <a:ext cx="1067554" cy="356616"/>
          </a:xfrm>
          <a:prstGeom prst="roundRect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Release</a:t>
            </a:r>
            <a:endParaRPr lang="es-ES"/>
          </a:p>
        </p:txBody>
      </p:sp>
      <p:sp>
        <p:nvSpPr>
          <p:cNvPr id="147" name="Rectángulo redondeado 146"/>
          <p:cNvSpPr/>
          <p:nvPr/>
        </p:nvSpPr>
        <p:spPr>
          <a:xfrm>
            <a:off x="345901" y="4245961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Develop</a:t>
            </a:r>
            <a:endParaRPr lang="es-ES"/>
          </a:p>
        </p:txBody>
      </p:sp>
      <p:sp>
        <p:nvSpPr>
          <p:cNvPr id="148" name="Rectángulo redondeado 147"/>
          <p:cNvSpPr/>
          <p:nvPr/>
        </p:nvSpPr>
        <p:spPr>
          <a:xfrm>
            <a:off x="336580" y="4915063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49" name="Rectángulo redondeado 148"/>
          <p:cNvSpPr/>
          <p:nvPr/>
        </p:nvSpPr>
        <p:spPr>
          <a:xfrm>
            <a:off x="346350" y="5599841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50" name="Rectángulo redondeado 149"/>
          <p:cNvSpPr/>
          <p:nvPr/>
        </p:nvSpPr>
        <p:spPr>
          <a:xfrm>
            <a:off x="1587708" y="1545336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3136671" y="1542271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52" name="Rectángulo redondeado 151"/>
          <p:cNvSpPr/>
          <p:nvPr/>
        </p:nvSpPr>
        <p:spPr>
          <a:xfrm>
            <a:off x="7009077" y="1543063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53" name="Conector recto de flecha 152"/>
          <p:cNvCxnSpPr>
            <a:stCxn id="150" idx="2"/>
            <a:endCxn id="2" idx="0"/>
          </p:cNvCxnSpPr>
          <p:nvPr/>
        </p:nvCxnSpPr>
        <p:spPr>
          <a:xfrm>
            <a:off x="1935845" y="1901952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1" idx="2"/>
            <a:endCxn id="38" idx="0"/>
          </p:cNvCxnSpPr>
          <p:nvPr/>
        </p:nvCxnSpPr>
        <p:spPr>
          <a:xfrm>
            <a:off x="3484808" y="1898887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2" idx="2"/>
            <a:endCxn id="43" idx="0"/>
          </p:cNvCxnSpPr>
          <p:nvPr/>
        </p:nvCxnSpPr>
        <p:spPr>
          <a:xfrm>
            <a:off x="7357214" y="1899679"/>
            <a:ext cx="1" cy="30250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Hotfix</a:t>
            </a:r>
            <a:endParaRPr lang="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527048" y="2350008"/>
            <a:ext cx="7013448" cy="0"/>
          </a:xfrm>
          <a:prstGeom prst="line">
            <a:avLst/>
          </a:prstGeom>
          <a:ln w="44450" cmpd="sng"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527048" y="4404360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27048" y="3023615"/>
            <a:ext cx="7013448" cy="0"/>
          </a:xfrm>
          <a:prstGeom prst="line">
            <a:avLst/>
          </a:prstGeom>
          <a:ln w="44450" cmpd="sng">
            <a:solidFill>
              <a:srgbClr val="FF6D6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537339" y="3697222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27048" y="5111498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537339" y="5785105"/>
            <a:ext cx="7013448" cy="0"/>
          </a:xfrm>
          <a:prstGeom prst="line">
            <a:avLst/>
          </a:prstGeom>
          <a:ln w="44450" cmpd="sng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781957" y="2196119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330920" y="2202187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7203326" y="2202186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2556438" y="2865221"/>
            <a:ext cx="307777" cy="307777"/>
          </a:xfrm>
          <a:prstGeom prst="ellipse">
            <a:avLst/>
          </a:prstGeom>
          <a:solidFill>
            <a:srgbClr val="FF6D6D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428845" y="3547869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7203326" y="3552434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89096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3342207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2567725" y="4245963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4116688" y="4245962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5665651" y="424596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91170" y="4956031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4116688" y="4951492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4891170" y="5632755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3342207" y="5638788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2567725" y="5628217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4116688" y="5628216"/>
            <a:ext cx="307777" cy="3077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5"/>
            <a:endCxn id="48" idx="1"/>
          </p:cNvCxnSpPr>
          <p:nvPr/>
        </p:nvCxnSpPr>
        <p:spPr>
          <a:xfrm>
            <a:off x="2044661" y="2458823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48" idx="7"/>
            <a:endCxn id="38" idx="3"/>
          </p:cNvCxnSpPr>
          <p:nvPr/>
        </p:nvCxnSpPr>
        <p:spPr>
          <a:xfrm flipV="1">
            <a:off x="2819142" y="2464891"/>
            <a:ext cx="556851" cy="44540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2" idx="6"/>
            <a:endCxn id="38" idx="2"/>
          </p:cNvCxnSpPr>
          <p:nvPr/>
        </p:nvCxnSpPr>
        <p:spPr>
          <a:xfrm>
            <a:off x="2089734" y="2350008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8" idx="6"/>
            <a:endCxn id="43" idx="2"/>
          </p:cNvCxnSpPr>
          <p:nvPr/>
        </p:nvCxnSpPr>
        <p:spPr>
          <a:xfrm flipV="1">
            <a:off x="3638697" y="2356075"/>
            <a:ext cx="3564629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" idx="4"/>
            <a:endCxn id="64" idx="1"/>
          </p:cNvCxnSpPr>
          <p:nvPr/>
        </p:nvCxnSpPr>
        <p:spPr>
          <a:xfrm>
            <a:off x="1935846" y="2503896"/>
            <a:ext cx="676952" cy="1787140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64" idx="6"/>
            <a:endCxn id="62" idx="2"/>
          </p:cNvCxnSpPr>
          <p:nvPr/>
        </p:nvCxnSpPr>
        <p:spPr>
          <a:xfrm>
            <a:off x="2875502" y="4399852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62" idx="6"/>
            <a:endCxn id="65" idx="2"/>
          </p:cNvCxnSpPr>
          <p:nvPr/>
        </p:nvCxnSpPr>
        <p:spPr>
          <a:xfrm flipV="1">
            <a:off x="3649984" y="4399851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65" idx="6"/>
            <a:endCxn id="66" idx="2"/>
          </p:cNvCxnSpPr>
          <p:nvPr/>
        </p:nvCxnSpPr>
        <p:spPr>
          <a:xfrm flipV="1">
            <a:off x="4424465" y="4399850"/>
            <a:ext cx="1241186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66" idx="6"/>
            <a:endCxn id="60" idx="2"/>
          </p:cNvCxnSpPr>
          <p:nvPr/>
        </p:nvCxnSpPr>
        <p:spPr>
          <a:xfrm>
            <a:off x="5973428" y="4399850"/>
            <a:ext cx="2015668" cy="1057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66" idx="7"/>
            <a:endCxn id="55" idx="3"/>
          </p:cNvCxnSpPr>
          <p:nvPr/>
        </p:nvCxnSpPr>
        <p:spPr>
          <a:xfrm flipV="1">
            <a:off x="5928355" y="3810573"/>
            <a:ext cx="545563" cy="48046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55" idx="6"/>
            <a:endCxn id="59" idx="2"/>
          </p:cNvCxnSpPr>
          <p:nvPr/>
        </p:nvCxnSpPr>
        <p:spPr>
          <a:xfrm>
            <a:off x="6736622" y="3701758"/>
            <a:ext cx="466704" cy="4565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59" idx="5"/>
            <a:endCxn id="60" idx="1"/>
          </p:cNvCxnSpPr>
          <p:nvPr/>
        </p:nvCxnSpPr>
        <p:spPr>
          <a:xfrm>
            <a:off x="7466030" y="3815138"/>
            <a:ext cx="568139" cy="48646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73" idx="6"/>
            <a:endCxn id="69" idx="2"/>
          </p:cNvCxnSpPr>
          <p:nvPr/>
        </p:nvCxnSpPr>
        <p:spPr>
          <a:xfrm>
            <a:off x="4424465" y="5105381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81" idx="6"/>
            <a:endCxn id="77" idx="2"/>
          </p:cNvCxnSpPr>
          <p:nvPr/>
        </p:nvCxnSpPr>
        <p:spPr>
          <a:xfrm>
            <a:off x="4424465" y="5782105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78" idx="6"/>
            <a:endCxn id="81" idx="2"/>
          </p:cNvCxnSpPr>
          <p:nvPr/>
        </p:nvCxnSpPr>
        <p:spPr>
          <a:xfrm flipV="1">
            <a:off x="3649984" y="5782105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80" idx="6"/>
            <a:endCxn id="78" idx="2"/>
          </p:cNvCxnSpPr>
          <p:nvPr/>
        </p:nvCxnSpPr>
        <p:spPr>
          <a:xfrm>
            <a:off x="2875502" y="5782106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64" idx="4"/>
            <a:endCxn id="80" idx="0"/>
          </p:cNvCxnSpPr>
          <p:nvPr/>
        </p:nvCxnSpPr>
        <p:spPr>
          <a:xfrm>
            <a:off x="2721614" y="4553740"/>
            <a:ext cx="0" cy="107447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62" idx="5"/>
            <a:endCxn id="73" idx="1"/>
          </p:cNvCxnSpPr>
          <p:nvPr/>
        </p:nvCxnSpPr>
        <p:spPr>
          <a:xfrm>
            <a:off x="3604911" y="4519238"/>
            <a:ext cx="556850" cy="477327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69" idx="7"/>
            <a:endCxn id="66" idx="3"/>
          </p:cNvCxnSpPr>
          <p:nvPr/>
        </p:nvCxnSpPr>
        <p:spPr>
          <a:xfrm flipV="1">
            <a:off x="5153874" y="4508665"/>
            <a:ext cx="556850" cy="492439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48" idx="5"/>
            <a:endCxn id="65" idx="1"/>
          </p:cNvCxnSpPr>
          <p:nvPr/>
        </p:nvCxnSpPr>
        <p:spPr>
          <a:xfrm>
            <a:off x="2819142" y="3127925"/>
            <a:ext cx="1342619" cy="116311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59" idx="0"/>
            <a:endCxn id="43" idx="4"/>
          </p:cNvCxnSpPr>
          <p:nvPr/>
        </p:nvCxnSpPr>
        <p:spPr>
          <a:xfrm flipV="1">
            <a:off x="7357215" y="2509963"/>
            <a:ext cx="0" cy="1042471"/>
          </a:xfrm>
          <a:prstGeom prst="straightConnector1">
            <a:avLst/>
          </a:prstGeom>
          <a:ln w="38100" cap="rnd" cmpd="sng">
            <a:solidFill>
              <a:schemeClr val="bg1">
                <a:lumMod val="8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140"/>
          <p:cNvSpPr/>
          <p:nvPr/>
        </p:nvSpPr>
        <p:spPr>
          <a:xfrm>
            <a:off x="357763" y="2171699"/>
            <a:ext cx="106755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142" name="Rectángulo redondeado 141"/>
          <p:cNvSpPr/>
          <p:nvPr/>
        </p:nvSpPr>
        <p:spPr>
          <a:xfrm>
            <a:off x="348442" y="2840801"/>
            <a:ext cx="1067554" cy="356616"/>
          </a:xfrm>
          <a:prstGeom prst="roundRect">
            <a:avLst/>
          </a:prstGeom>
          <a:solidFill>
            <a:srgbClr val="FF6D6D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Hotfix</a:t>
            </a:r>
            <a:endParaRPr lang="es-ES"/>
          </a:p>
        </p:txBody>
      </p:sp>
      <p:sp>
        <p:nvSpPr>
          <p:cNvPr id="143" name="Rectángulo redondeado 142"/>
          <p:cNvSpPr/>
          <p:nvPr/>
        </p:nvSpPr>
        <p:spPr>
          <a:xfrm>
            <a:off x="358212" y="3525579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Release</a:t>
            </a:r>
            <a:endParaRPr lang="es-ES"/>
          </a:p>
        </p:txBody>
      </p:sp>
      <p:sp>
        <p:nvSpPr>
          <p:cNvPr id="147" name="Rectángulo redondeado 146"/>
          <p:cNvSpPr/>
          <p:nvPr/>
        </p:nvSpPr>
        <p:spPr>
          <a:xfrm>
            <a:off x="345901" y="4245961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Develop</a:t>
            </a:r>
            <a:endParaRPr lang="es-ES"/>
          </a:p>
        </p:txBody>
      </p:sp>
      <p:sp>
        <p:nvSpPr>
          <p:cNvPr id="148" name="Rectángulo redondeado 147"/>
          <p:cNvSpPr/>
          <p:nvPr/>
        </p:nvSpPr>
        <p:spPr>
          <a:xfrm>
            <a:off x="336580" y="4915063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49" name="Rectángulo redondeado 148"/>
          <p:cNvSpPr/>
          <p:nvPr/>
        </p:nvSpPr>
        <p:spPr>
          <a:xfrm>
            <a:off x="346350" y="5599841"/>
            <a:ext cx="1067554" cy="356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50" name="Rectángulo redondeado 149"/>
          <p:cNvSpPr/>
          <p:nvPr/>
        </p:nvSpPr>
        <p:spPr>
          <a:xfrm>
            <a:off x="1587708" y="1545336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3136671" y="1542271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52" name="Rectángulo redondeado 151"/>
          <p:cNvSpPr/>
          <p:nvPr/>
        </p:nvSpPr>
        <p:spPr>
          <a:xfrm>
            <a:off x="7009077" y="1543063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53" name="Conector recto de flecha 152"/>
          <p:cNvCxnSpPr>
            <a:stCxn id="150" idx="2"/>
            <a:endCxn id="2" idx="0"/>
          </p:cNvCxnSpPr>
          <p:nvPr/>
        </p:nvCxnSpPr>
        <p:spPr>
          <a:xfrm>
            <a:off x="1935845" y="1901952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1" idx="2"/>
            <a:endCxn id="38" idx="0"/>
          </p:cNvCxnSpPr>
          <p:nvPr/>
        </p:nvCxnSpPr>
        <p:spPr>
          <a:xfrm>
            <a:off x="3484808" y="1898887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2" idx="2"/>
            <a:endCxn id="43" idx="0"/>
          </p:cNvCxnSpPr>
          <p:nvPr/>
        </p:nvCxnSpPr>
        <p:spPr>
          <a:xfrm>
            <a:off x="7357214" y="1899679"/>
            <a:ext cx="1" cy="30250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Review</a:t>
            </a:r>
            <a:endParaRPr lang="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527048" y="2350008"/>
            <a:ext cx="7013448" cy="0"/>
          </a:xfrm>
          <a:prstGeom prst="line">
            <a:avLst/>
          </a:prstGeom>
          <a:ln w="44450" cmpd="sng"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527048" y="4404360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27048" y="3023615"/>
            <a:ext cx="7013448" cy="0"/>
          </a:xfrm>
          <a:prstGeom prst="line">
            <a:avLst/>
          </a:prstGeom>
          <a:ln w="44450" cmpd="sng">
            <a:solidFill>
              <a:srgbClr val="FF6D6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537339" y="3697222"/>
            <a:ext cx="7013448" cy="0"/>
          </a:xfrm>
          <a:prstGeom prst="line">
            <a:avLst/>
          </a:prstGeom>
          <a:ln w="44450" cmpd="sng">
            <a:solidFill>
              <a:srgbClr val="FFD4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27048" y="5111498"/>
            <a:ext cx="7013448" cy="0"/>
          </a:xfrm>
          <a:prstGeom prst="line">
            <a:avLst/>
          </a:prstGeom>
          <a:ln w="44450" cmpd="sng">
            <a:solidFill>
              <a:srgbClr val="C59EE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537339" y="5785105"/>
            <a:ext cx="7013448" cy="0"/>
          </a:xfrm>
          <a:prstGeom prst="line">
            <a:avLst/>
          </a:prstGeom>
          <a:ln w="44450" cmpd="sng">
            <a:solidFill>
              <a:srgbClr val="C59EE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781957" y="2196119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330920" y="2202187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7203326" y="2202186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2556438" y="2865221"/>
            <a:ext cx="307777" cy="307777"/>
          </a:xfrm>
          <a:prstGeom prst="ellipse">
            <a:avLst/>
          </a:prstGeom>
          <a:solidFill>
            <a:srgbClr val="FF6D6D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428845" y="3547869"/>
            <a:ext cx="307777" cy="307777"/>
          </a:xfrm>
          <a:prstGeom prst="ellipse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7203326" y="3552434"/>
            <a:ext cx="307777" cy="307777"/>
          </a:xfrm>
          <a:prstGeom prst="ellipse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89096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3342207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2567725" y="4245963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4116688" y="4245962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5665651" y="424596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91170" y="4956031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4116688" y="4951492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4891170" y="5632755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3342207" y="5638788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2567725" y="5628217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4116688" y="5628216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5"/>
            <a:endCxn id="48" idx="1"/>
          </p:cNvCxnSpPr>
          <p:nvPr/>
        </p:nvCxnSpPr>
        <p:spPr>
          <a:xfrm>
            <a:off x="2044661" y="2458823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48" idx="7"/>
            <a:endCxn id="38" idx="3"/>
          </p:cNvCxnSpPr>
          <p:nvPr/>
        </p:nvCxnSpPr>
        <p:spPr>
          <a:xfrm flipV="1">
            <a:off x="2819142" y="2464891"/>
            <a:ext cx="556851" cy="44540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2" idx="6"/>
            <a:endCxn id="38" idx="2"/>
          </p:cNvCxnSpPr>
          <p:nvPr/>
        </p:nvCxnSpPr>
        <p:spPr>
          <a:xfrm>
            <a:off x="2089734" y="2350008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8" idx="6"/>
            <a:endCxn id="43" idx="2"/>
          </p:cNvCxnSpPr>
          <p:nvPr/>
        </p:nvCxnSpPr>
        <p:spPr>
          <a:xfrm flipV="1">
            <a:off x="3638697" y="2356075"/>
            <a:ext cx="3564629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" idx="4"/>
            <a:endCxn id="64" idx="1"/>
          </p:cNvCxnSpPr>
          <p:nvPr/>
        </p:nvCxnSpPr>
        <p:spPr>
          <a:xfrm>
            <a:off x="1935846" y="2503896"/>
            <a:ext cx="676952" cy="178714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64" idx="6"/>
            <a:endCxn id="62" idx="2"/>
          </p:cNvCxnSpPr>
          <p:nvPr/>
        </p:nvCxnSpPr>
        <p:spPr>
          <a:xfrm>
            <a:off x="2875502" y="4399852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62" idx="6"/>
            <a:endCxn id="65" idx="2"/>
          </p:cNvCxnSpPr>
          <p:nvPr/>
        </p:nvCxnSpPr>
        <p:spPr>
          <a:xfrm flipV="1">
            <a:off x="3649984" y="4399851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65" idx="6"/>
            <a:endCxn id="66" idx="2"/>
          </p:cNvCxnSpPr>
          <p:nvPr/>
        </p:nvCxnSpPr>
        <p:spPr>
          <a:xfrm flipV="1">
            <a:off x="4424465" y="4399850"/>
            <a:ext cx="1241186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66" idx="6"/>
            <a:endCxn id="60" idx="2"/>
          </p:cNvCxnSpPr>
          <p:nvPr/>
        </p:nvCxnSpPr>
        <p:spPr>
          <a:xfrm>
            <a:off x="5973428" y="4399850"/>
            <a:ext cx="2015668" cy="1057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66" idx="7"/>
            <a:endCxn id="55" idx="3"/>
          </p:cNvCxnSpPr>
          <p:nvPr/>
        </p:nvCxnSpPr>
        <p:spPr>
          <a:xfrm flipV="1">
            <a:off x="5928355" y="3810573"/>
            <a:ext cx="545563" cy="48046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55" idx="6"/>
            <a:endCxn id="59" idx="2"/>
          </p:cNvCxnSpPr>
          <p:nvPr/>
        </p:nvCxnSpPr>
        <p:spPr>
          <a:xfrm>
            <a:off x="6736622" y="3701758"/>
            <a:ext cx="466704" cy="4565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59" idx="5"/>
            <a:endCxn id="60" idx="1"/>
          </p:cNvCxnSpPr>
          <p:nvPr/>
        </p:nvCxnSpPr>
        <p:spPr>
          <a:xfrm>
            <a:off x="7466030" y="3815138"/>
            <a:ext cx="568139" cy="48646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73" idx="6"/>
            <a:endCxn id="69" idx="2"/>
          </p:cNvCxnSpPr>
          <p:nvPr/>
        </p:nvCxnSpPr>
        <p:spPr>
          <a:xfrm>
            <a:off x="4424465" y="5105381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81" idx="6"/>
            <a:endCxn id="77" idx="2"/>
          </p:cNvCxnSpPr>
          <p:nvPr/>
        </p:nvCxnSpPr>
        <p:spPr>
          <a:xfrm>
            <a:off x="4424465" y="5782105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78" idx="6"/>
            <a:endCxn id="81" idx="2"/>
          </p:cNvCxnSpPr>
          <p:nvPr/>
        </p:nvCxnSpPr>
        <p:spPr>
          <a:xfrm flipV="1">
            <a:off x="3649984" y="5782105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80" idx="6"/>
            <a:endCxn id="78" idx="2"/>
          </p:cNvCxnSpPr>
          <p:nvPr/>
        </p:nvCxnSpPr>
        <p:spPr>
          <a:xfrm>
            <a:off x="2875502" y="5782106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64" idx="4"/>
            <a:endCxn id="80" idx="0"/>
          </p:cNvCxnSpPr>
          <p:nvPr/>
        </p:nvCxnSpPr>
        <p:spPr>
          <a:xfrm>
            <a:off x="2721614" y="4553740"/>
            <a:ext cx="0" cy="107447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62" idx="5"/>
            <a:endCxn id="73" idx="1"/>
          </p:cNvCxnSpPr>
          <p:nvPr/>
        </p:nvCxnSpPr>
        <p:spPr>
          <a:xfrm>
            <a:off x="3604911" y="4519238"/>
            <a:ext cx="556850" cy="47732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69" idx="7"/>
            <a:endCxn id="66" idx="3"/>
          </p:cNvCxnSpPr>
          <p:nvPr/>
        </p:nvCxnSpPr>
        <p:spPr>
          <a:xfrm flipV="1">
            <a:off x="5153874" y="4508665"/>
            <a:ext cx="556850" cy="4924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48" idx="5"/>
            <a:endCxn id="65" idx="1"/>
          </p:cNvCxnSpPr>
          <p:nvPr/>
        </p:nvCxnSpPr>
        <p:spPr>
          <a:xfrm>
            <a:off x="2819142" y="3127925"/>
            <a:ext cx="1342619" cy="116311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59" idx="0"/>
            <a:endCxn id="43" idx="4"/>
          </p:cNvCxnSpPr>
          <p:nvPr/>
        </p:nvCxnSpPr>
        <p:spPr>
          <a:xfrm flipV="1">
            <a:off x="7357215" y="2509963"/>
            <a:ext cx="0" cy="1042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140"/>
          <p:cNvSpPr/>
          <p:nvPr/>
        </p:nvSpPr>
        <p:spPr>
          <a:xfrm>
            <a:off x="357763" y="2171699"/>
            <a:ext cx="106755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142" name="Rectángulo redondeado 141"/>
          <p:cNvSpPr/>
          <p:nvPr/>
        </p:nvSpPr>
        <p:spPr>
          <a:xfrm>
            <a:off x="348442" y="2840801"/>
            <a:ext cx="1067554" cy="356616"/>
          </a:xfrm>
          <a:prstGeom prst="roundRect">
            <a:avLst/>
          </a:prstGeom>
          <a:solidFill>
            <a:srgbClr val="FF6D6D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Hotfix</a:t>
            </a:r>
            <a:endParaRPr lang="es-ES"/>
          </a:p>
        </p:txBody>
      </p:sp>
      <p:sp>
        <p:nvSpPr>
          <p:cNvPr id="143" name="Rectángulo redondeado 142"/>
          <p:cNvSpPr/>
          <p:nvPr/>
        </p:nvSpPr>
        <p:spPr>
          <a:xfrm>
            <a:off x="358212" y="3525579"/>
            <a:ext cx="1067554" cy="356616"/>
          </a:xfrm>
          <a:prstGeom prst="roundRect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Release</a:t>
            </a:r>
            <a:endParaRPr lang="es-ES"/>
          </a:p>
        </p:txBody>
      </p:sp>
      <p:sp>
        <p:nvSpPr>
          <p:cNvPr id="147" name="Rectángulo redondeado 146"/>
          <p:cNvSpPr/>
          <p:nvPr/>
        </p:nvSpPr>
        <p:spPr>
          <a:xfrm>
            <a:off x="345901" y="4245961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Develop</a:t>
            </a:r>
            <a:endParaRPr lang="es-ES"/>
          </a:p>
        </p:txBody>
      </p:sp>
      <p:sp>
        <p:nvSpPr>
          <p:cNvPr id="148" name="Rectángulo redondeado 147"/>
          <p:cNvSpPr/>
          <p:nvPr/>
        </p:nvSpPr>
        <p:spPr>
          <a:xfrm>
            <a:off x="336580" y="4915063"/>
            <a:ext cx="1067554" cy="356616"/>
          </a:xfrm>
          <a:prstGeom prst="round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49" name="Rectángulo redondeado 148"/>
          <p:cNvSpPr/>
          <p:nvPr/>
        </p:nvSpPr>
        <p:spPr>
          <a:xfrm>
            <a:off x="346350" y="5599841"/>
            <a:ext cx="1067554" cy="356616"/>
          </a:xfrm>
          <a:prstGeom prst="round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50" name="Rectángulo redondeado 149"/>
          <p:cNvSpPr/>
          <p:nvPr/>
        </p:nvSpPr>
        <p:spPr>
          <a:xfrm>
            <a:off x="1587708" y="1545336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3136671" y="1542271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52" name="Rectángulo redondeado 151"/>
          <p:cNvSpPr/>
          <p:nvPr/>
        </p:nvSpPr>
        <p:spPr>
          <a:xfrm>
            <a:off x="7009077" y="1543063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53" name="Conector recto de flecha 152"/>
          <p:cNvCxnSpPr>
            <a:stCxn id="150" idx="2"/>
            <a:endCxn id="2" idx="0"/>
          </p:cNvCxnSpPr>
          <p:nvPr/>
        </p:nvCxnSpPr>
        <p:spPr>
          <a:xfrm>
            <a:off x="1935845" y="1901952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1" idx="2"/>
            <a:endCxn id="38" idx="0"/>
          </p:cNvCxnSpPr>
          <p:nvPr/>
        </p:nvCxnSpPr>
        <p:spPr>
          <a:xfrm>
            <a:off x="3484808" y="1898887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2" idx="2"/>
            <a:endCxn id="43" idx="0"/>
          </p:cNvCxnSpPr>
          <p:nvPr/>
        </p:nvCxnSpPr>
        <p:spPr>
          <a:xfrm>
            <a:off x="7357214" y="1899679"/>
            <a:ext cx="1" cy="30250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Demo</a:t>
            </a:r>
            <a:endParaRPr lang="es" dirty="0"/>
          </a:p>
        </p:txBody>
      </p:sp>
      <p:pic>
        <p:nvPicPr>
          <p:cNvPr id="3074" name="Picture 2" descr="Resultado de imagen de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74786"/>
            <a:ext cx="5867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Preguntas y respuestas</a:t>
            </a:r>
            <a:endParaRPr lang="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81" y="1097280"/>
            <a:ext cx="6557523" cy="53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16593"/>
            <a:ext cx="7799028" cy="13254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r>
              <a:rPr lang="es" dirty="0" smtClean="0"/>
              <a:t>Git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r>
              <a:rPr lang="es" dirty="0" smtClean="0"/>
              <a:t>Workflow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r>
              <a:rPr lang="es" dirty="0" smtClean="0"/>
              <a:t>¿Qué es Git-flow?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r>
              <a:rPr lang="es" dirty="0" smtClean="0"/>
              <a:t>Git-Flow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endParaRPr lang="es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endParaRPr lang="es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endParaRPr lang="es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endParaRPr lang="es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endParaRPr lang="es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endParaRPr lang="es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endParaRPr lang="es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r>
              <a:rPr lang="es" dirty="0" smtClean="0"/>
              <a:t>Demo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-"/>
            </a:pPr>
            <a:r>
              <a:rPr lang="es" dirty="0" smtClean="0"/>
              <a:t>Preguntas y respuestas</a:t>
            </a:r>
          </a:p>
        </p:txBody>
      </p:sp>
      <p:sp>
        <p:nvSpPr>
          <p:cNvPr id="5" name="Shape 84"/>
          <p:cNvSpPr txBox="1">
            <a:spLocks/>
          </p:cNvSpPr>
          <p:nvPr/>
        </p:nvSpPr>
        <p:spPr>
          <a:xfrm>
            <a:off x="672486" y="2347401"/>
            <a:ext cx="7799028" cy="1325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57200" indent="-228600">
              <a:lnSpc>
                <a:spcPct val="100000"/>
              </a:lnSpc>
              <a:spcAft>
                <a:spcPts val="100"/>
              </a:spcAft>
              <a:buFont typeface="Proxima Nova"/>
              <a:buChar char="-"/>
            </a:pPr>
            <a:r>
              <a:rPr lang="es" dirty="0" smtClean="0"/>
              <a:t>Overview</a:t>
            </a:r>
          </a:p>
          <a:p>
            <a:pPr marL="457200" indent="-228600">
              <a:lnSpc>
                <a:spcPct val="100000"/>
              </a:lnSpc>
              <a:spcAft>
                <a:spcPts val="100"/>
              </a:spcAft>
              <a:buFont typeface="Proxima Nova"/>
              <a:buChar char="-"/>
            </a:pPr>
            <a:r>
              <a:rPr lang="es" dirty="0" smtClean="0"/>
              <a:t>Origin</a:t>
            </a:r>
          </a:p>
          <a:p>
            <a:pPr marL="457200" indent="-228600">
              <a:lnSpc>
                <a:spcPct val="100000"/>
              </a:lnSpc>
              <a:spcAft>
                <a:spcPts val="100"/>
              </a:spcAft>
              <a:buFont typeface="Proxima Nova"/>
              <a:buChar char="-"/>
            </a:pPr>
            <a:r>
              <a:rPr lang="es" dirty="0" smtClean="0"/>
              <a:t>Clone</a:t>
            </a:r>
          </a:p>
          <a:p>
            <a:pPr marL="457200" indent="-228600">
              <a:lnSpc>
                <a:spcPct val="100000"/>
              </a:lnSpc>
              <a:spcAft>
                <a:spcPts val="100"/>
              </a:spcAft>
              <a:buFont typeface="Proxima Nova"/>
              <a:buChar char="-"/>
            </a:pPr>
            <a:r>
              <a:rPr lang="es" dirty="0" smtClean="0"/>
              <a:t>Feature</a:t>
            </a:r>
          </a:p>
          <a:p>
            <a:pPr marL="457200" indent="-228600">
              <a:lnSpc>
                <a:spcPct val="100000"/>
              </a:lnSpc>
              <a:spcAft>
                <a:spcPts val="100"/>
              </a:spcAft>
              <a:buFont typeface="Proxima Nova"/>
              <a:buChar char="-"/>
            </a:pPr>
            <a:r>
              <a:rPr lang="es" dirty="0" smtClean="0"/>
              <a:t>Release</a:t>
            </a:r>
          </a:p>
          <a:p>
            <a:pPr marL="457200" indent="-228600">
              <a:lnSpc>
                <a:spcPct val="100000"/>
              </a:lnSpc>
              <a:spcAft>
                <a:spcPts val="100"/>
              </a:spcAft>
              <a:buFont typeface="Proxima Nova"/>
              <a:buChar char="-"/>
            </a:pPr>
            <a:r>
              <a:rPr lang="es" dirty="0" smtClean="0"/>
              <a:t>Hotfix</a:t>
            </a:r>
          </a:p>
          <a:p>
            <a:pPr marL="457200" indent="-228600">
              <a:lnSpc>
                <a:spcPct val="100000"/>
              </a:lnSpc>
              <a:spcAft>
                <a:spcPts val="100"/>
              </a:spcAft>
              <a:buFont typeface="Proxima Nova"/>
              <a:buChar char="-"/>
            </a:pPr>
            <a:r>
              <a:rPr lang="es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¿Qué es Git-Flow?</a:t>
            </a:r>
            <a:endParaRPr lang="es" dirty="0"/>
          </a:p>
        </p:txBody>
      </p:sp>
      <p:pic>
        <p:nvPicPr>
          <p:cNvPr id="2050" name="Picture 2" descr="Resultado de imagen de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2139697"/>
            <a:ext cx="1993392" cy="8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ás 1"/>
          <p:cNvSpPr/>
          <p:nvPr/>
        </p:nvSpPr>
        <p:spPr>
          <a:xfrm>
            <a:off x="1627632" y="3174767"/>
            <a:ext cx="822960" cy="8229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388660" y="3997727"/>
            <a:ext cx="3300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Workflow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895344" y="3243347"/>
            <a:ext cx="1152144" cy="630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80" y="3099785"/>
            <a:ext cx="2962656" cy="1603860"/>
          </a:xfrm>
          <a:prstGeom prst="rect">
            <a:avLst/>
          </a:prstGeom>
        </p:spPr>
      </p:pic>
      <p:sp>
        <p:nvSpPr>
          <p:cNvPr id="68" name="Rectángulo 67"/>
          <p:cNvSpPr/>
          <p:nvPr/>
        </p:nvSpPr>
        <p:spPr>
          <a:xfrm>
            <a:off x="5444680" y="1881982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Git-Flow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024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" dirty="0"/>
              <a:t>¿Qué es Git-Flow?</a:t>
            </a:r>
            <a:endParaRPr lang="es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16592"/>
            <a:ext cx="8520600" cy="48001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lnSpc>
                <a:spcPct val="100000"/>
              </a:lnSpc>
              <a:spcAft>
                <a:spcPts val="100"/>
              </a:spcAft>
            </a:pPr>
            <a:r>
              <a:rPr lang="es-ES" sz="2400" u="sng" dirty="0" smtClean="0"/>
              <a:t>Cada</a:t>
            </a:r>
            <a:r>
              <a:rPr lang="es-ES" sz="2400" dirty="0" smtClean="0"/>
              <a:t> </a:t>
            </a:r>
            <a:r>
              <a:rPr lang="es-ES" sz="2400" dirty="0"/>
              <a:t>vez que queramos hacer algo en el código, tendremos que crear la rama que corresponda, trabajar en el código, incorporar el código donde corresponda y cerrar la rama. A lo largo de nuestra jornada de trabajo necesitaremos ejecutar varias veces al día los comandos </a:t>
            </a:r>
            <a:r>
              <a:rPr lang="es-ES" sz="2400" dirty="0" err="1"/>
              <a:t>git</a:t>
            </a:r>
            <a:r>
              <a:rPr lang="es-ES" sz="2400" dirty="0"/>
              <a:t>, </a:t>
            </a:r>
            <a:r>
              <a:rPr lang="es-ES" sz="2400" dirty="0" err="1"/>
              <a:t>merge</a:t>
            </a:r>
            <a:r>
              <a:rPr lang="es-ES" sz="2400" dirty="0"/>
              <a:t>, </a:t>
            </a:r>
            <a:r>
              <a:rPr lang="es-ES" sz="2400" dirty="0" err="1"/>
              <a:t>push</a:t>
            </a:r>
            <a:r>
              <a:rPr lang="es-ES" sz="2400" dirty="0"/>
              <a:t> y </a:t>
            </a:r>
            <a:r>
              <a:rPr lang="es-ES" sz="2400" dirty="0" err="1"/>
              <a:t>pull</a:t>
            </a:r>
            <a:r>
              <a:rPr lang="es-ES" sz="2400" dirty="0"/>
              <a:t> así como hacer </a:t>
            </a:r>
            <a:r>
              <a:rPr lang="es-ES" sz="2400" dirty="0" err="1"/>
              <a:t>checkouts</a:t>
            </a:r>
            <a:r>
              <a:rPr lang="es-ES" sz="2400" dirty="0"/>
              <a:t> de diferentes ramas, borrarlas, etc. </a:t>
            </a:r>
            <a:endParaRPr lang="es-ES" sz="2400" dirty="0" smtClean="0"/>
          </a:p>
          <a:p>
            <a:pPr marL="228600" lvl="0">
              <a:lnSpc>
                <a:spcPct val="100000"/>
              </a:lnSpc>
              <a:spcAft>
                <a:spcPts val="100"/>
              </a:spcAft>
            </a:pPr>
            <a:endParaRPr lang="es-ES" sz="2400" dirty="0">
              <a:hlinkClick r:id="rId3"/>
            </a:endParaRPr>
          </a:p>
          <a:p>
            <a:pPr marL="228600" lvl="0">
              <a:lnSpc>
                <a:spcPct val="100000"/>
              </a:lnSpc>
              <a:spcAft>
                <a:spcPts val="100"/>
              </a:spcAft>
            </a:pPr>
            <a:r>
              <a:rPr lang="es-ES" sz="2400" dirty="0" err="1" smtClean="0">
                <a:hlinkClick r:id="rId3"/>
              </a:rPr>
              <a:t>Git-flow</a:t>
            </a:r>
            <a:r>
              <a:rPr lang="es-ES" sz="2400" dirty="0"/>
              <a:t> son un conjunto de extensiones que nos ahorran bastante trabajo a la hora de ejecutar todos estos comandos, simplificando la gestión de las ramas de nuestro repositorio.</a:t>
            </a:r>
            <a:endParaRPr lang="es" sz="2400" dirty="0" smtClean="0"/>
          </a:p>
        </p:txBody>
      </p:sp>
    </p:spTree>
    <p:extLst>
      <p:ext uri="{BB962C8B-B14F-4D97-AF65-F5344CB8AC3E}">
        <p14:creationId xmlns:p14="http://schemas.microsoft.com/office/powerpoint/2010/main" val="6078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Workflow</a:t>
            </a:r>
            <a:endParaRPr lang="es" dirty="0"/>
          </a:p>
        </p:txBody>
      </p:sp>
      <p:pic>
        <p:nvPicPr>
          <p:cNvPr id="1026" name="Picture 2" descr="Resultado de imagen de work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243" y="1439162"/>
            <a:ext cx="6263513" cy="46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Overview</a:t>
            </a:r>
            <a:endParaRPr lang="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527048" y="2350008"/>
            <a:ext cx="7013448" cy="0"/>
          </a:xfrm>
          <a:prstGeom prst="line">
            <a:avLst/>
          </a:prstGeom>
          <a:ln w="44450" cmpd="sng"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527048" y="4404360"/>
            <a:ext cx="7013448" cy="0"/>
          </a:xfrm>
          <a:prstGeom prst="line">
            <a:avLst/>
          </a:prstGeom>
          <a:ln w="44450" cmpd="sng">
            <a:solidFill>
              <a:srgbClr val="61BB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27048" y="3023615"/>
            <a:ext cx="7013448" cy="0"/>
          </a:xfrm>
          <a:prstGeom prst="line">
            <a:avLst/>
          </a:prstGeom>
          <a:ln w="44450" cmpd="sng">
            <a:solidFill>
              <a:srgbClr val="FF6D6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537339" y="3697222"/>
            <a:ext cx="7013448" cy="0"/>
          </a:xfrm>
          <a:prstGeom prst="line">
            <a:avLst/>
          </a:prstGeom>
          <a:ln w="44450" cmpd="sng">
            <a:solidFill>
              <a:srgbClr val="FFD44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27048" y="5111498"/>
            <a:ext cx="7013448" cy="0"/>
          </a:xfrm>
          <a:prstGeom prst="line">
            <a:avLst/>
          </a:prstGeom>
          <a:ln w="44450" cmpd="sng">
            <a:solidFill>
              <a:srgbClr val="C59EE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537339" y="5785105"/>
            <a:ext cx="7013448" cy="0"/>
          </a:xfrm>
          <a:prstGeom prst="line">
            <a:avLst/>
          </a:prstGeom>
          <a:ln w="44450" cmpd="sng">
            <a:solidFill>
              <a:srgbClr val="C59EE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781957" y="2196119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3330920" y="2202187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7203326" y="2202186"/>
            <a:ext cx="307777" cy="307777"/>
          </a:xfrm>
          <a:prstGeom prst="ellipse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2556438" y="2865221"/>
            <a:ext cx="307777" cy="307777"/>
          </a:xfrm>
          <a:prstGeom prst="ellipse">
            <a:avLst/>
          </a:prstGeom>
          <a:solidFill>
            <a:srgbClr val="FF6D6D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6428845" y="3547869"/>
            <a:ext cx="307777" cy="307777"/>
          </a:xfrm>
          <a:prstGeom prst="ellipse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Elipse 58"/>
          <p:cNvSpPr/>
          <p:nvPr/>
        </p:nvSpPr>
        <p:spPr>
          <a:xfrm>
            <a:off x="7203326" y="3552434"/>
            <a:ext cx="307777" cy="307777"/>
          </a:xfrm>
          <a:prstGeom prst="ellipse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7989096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3342207" y="4256534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2567725" y="4245963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4116688" y="4245962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5665651" y="4245961"/>
            <a:ext cx="307777" cy="307777"/>
          </a:xfrm>
          <a:prstGeom prst="ellipse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91170" y="4956031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4116688" y="4951492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4891170" y="5632755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3342207" y="5638788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2567725" y="5628217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4116688" y="5628216"/>
            <a:ext cx="307777" cy="307777"/>
          </a:xfrm>
          <a:prstGeom prst="ellipse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de flecha 3"/>
          <p:cNvCxnSpPr>
            <a:stCxn id="2" idx="5"/>
            <a:endCxn id="48" idx="1"/>
          </p:cNvCxnSpPr>
          <p:nvPr/>
        </p:nvCxnSpPr>
        <p:spPr>
          <a:xfrm>
            <a:off x="2044661" y="2458823"/>
            <a:ext cx="556850" cy="451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48" idx="7"/>
            <a:endCxn id="38" idx="3"/>
          </p:cNvCxnSpPr>
          <p:nvPr/>
        </p:nvCxnSpPr>
        <p:spPr>
          <a:xfrm flipV="1">
            <a:off x="2819142" y="2464891"/>
            <a:ext cx="556851" cy="44540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2" idx="6"/>
            <a:endCxn id="38" idx="2"/>
          </p:cNvCxnSpPr>
          <p:nvPr/>
        </p:nvCxnSpPr>
        <p:spPr>
          <a:xfrm>
            <a:off x="2089734" y="2350008"/>
            <a:ext cx="1241186" cy="6068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38" idx="6"/>
            <a:endCxn id="43" idx="2"/>
          </p:cNvCxnSpPr>
          <p:nvPr/>
        </p:nvCxnSpPr>
        <p:spPr>
          <a:xfrm flipV="1">
            <a:off x="3638697" y="2356075"/>
            <a:ext cx="3564629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" idx="4"/>
            <a:endCxn id="64" idx="1"/>
          </p:cNvCxnSpPr>
          <p:nvPr/>
        </p:nvCxnSpPr>
        <p:spPr>
          <a:xfrm>
            <a:off x="1935846" y="2503896"/>
            <a:ext cx="676952" cy="178714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>
            <a:stCxn id="64" idx="6"/>
            <a:endCxn id="62" idx="2"/>
          </p:cNvCxnSpPr>
          <p:nvPr/>
        </p:nvCxnSpPr>
        <p:spPr>
          <a:xfrm>
            <a:off x="2875502" y="4399852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62" idx="6"/>
            <a:endCxn id="65" idx="2"/>
          </p:cNvCxnSpPr>
          <p:nvPr/>
        </p:nvCxnSpPr>
        <p:spPr>
          <a:xfrm flipV="1">
            <a:off x="3649984" y="4399851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>
            <a:stCxn id="65" idx="6"/>
            <a:endCxn id="66" idx="2"/>
          </p:cNvCxnSpPr>
          <p:nvPr/>
        </p:nvCxnSpPr>
        <p:spPr>
          <a:xfrm flipV="1">
            <a:off x="4424465" y="4399850"/>
            <a:ext cx="1241186" cy="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>
            <a:stCxn id="66" idx="6"/>
            <a:endCxn id="60" idx="2"/>
          </p:cNvCxnSpPr>
          <p:nvPr/>
        </p:nvCxnSpPr>
        <p:spPr>
          <a:xfrm>
            <a:off x="5973428" y="4399850"/>
            <a:ext cx="2015668" cy="10573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>
            <a:stCxn id="66" idx="7"/>
            <a:endCxn id="55" idx="3"/>
          </p:cNvCxnSpPr>
          <p:nvPr/>
        </p:nvCxnSpPr>
        <p:spPr>
          <a:xfrm flipV="1">
            <a:off x="5928355" y="3810573"/>
            <a:ext cx="545563" cy="48046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55" idx="6"/>
            <a:endCxn id="59" idx="2"/>
          </p:cNvCxnSpPr>
          <p:nvPr/>
        </p:nvCxnSpPr>
        <p:spPr>
          <a:xfrm>
            <a:off x="6736622" y="3701758"/>
            <a:ext cx="466704" cy="4565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59" idx="5"/>
            <a:endCxn id="60" idx="1"/>
          </p:cNvCxnSpPr>
          <p:nvPr/>
        </p:nvCxnSpPr>
        <p:spPr>
          <a:xfrm>
            <a:off x="7466030" y="3815138"/>
            <a:ext cx="568139" cy="48646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>
            <a:stCxn id="73" idx="6"/>
            <a:endCxn id="69" idx="2"/>
          </p:cNvCxnSpPr>
          <p:nvPr/>
        </p:nvCxnSpPr>
        <p:spPr>
          <a:xfrm>
            <a:off x="4424465" y="5105381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81" idx="6"/>
            <a:endCxn id="77" idx="2"/>
          </p:cNvCxnSpPr>
          <p:nvPr/>
        </p:nvCxnSpPr>
        <p:spPr>
          <a:xfrm>
            <a:off x="4424465" y="5782105"/>
            <a:ext cx="466705" cy="45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>
            <a:stCxn id="78" idx="6"/>
            <a:endCxn id="81" idx="2"/>
          </p:cNvCxnSpPr>
          <p:nvPr/>
        </p:nvCxnSpPr>
        <p:spPr>
          <a:xfrm flipV="1">
            <a:off x="3649984" y="5782105"/>
            <a:ext cx="466704" cy="10572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80" idx="6"/>
            <a:endCxn id="78" idx="2"/>
          </p:cNvCxnSpPr>
          <p:nvPr/>
        </p:nvCxnSpPr>
        <p:spPr>
          <a:xfrm>
            <a:off x="2875502" y="5782106"/>
            <a:ext cx="466705" cy="105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>
            <a:stCxn id="64" idx="4"/>
            <a:endCxn id="80" idx="0"/>
          </p:cNvCxnSpPr>
          <p:nvPr/>
        </p:nvCxnSpPr>
        <p:spPr>
          <a:xfrm>
            <a:off x="2721614" y="4553740"/>
            <a:ext cx="0" cy="107447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/>
          <p:cNvCxnSpPr>
            <a:stCxn id="62" idx="5"/>
            <a:endCxn id="73" idx="1"/>
          </p:cNvCxnSpPr>
          <p:nvPr/>
        </p:nvCxnSpPr>
        <p:spPr>
          <a:xfrm>
            <a:off x="3604911" y="4519238"/>
            <a:ext cx="556850" cy="47732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69" idx="7"/>
            <a:endCxn id="66" idx="3"/>
          </p:cNvCxnSpPr>
          <p:nvPr/>
        </p:nvCxnSpPr>
        <p:spPr>
          <a:xfrm flipV="1">
            <a:off x="5153874" y="4508665"/>
            <a:ext cx="556850" cy="492439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>
            <a:stCxn id="48" idx="5"/>
            <a:endCxn id="65" idx="1"/>
          </p:cNvCxnSpPr>
          <p:nvPr/>
        </p:nvCxnSpPr>
        <p:spPr>
          <a:xfrm>
            <a:off x="2819142" y="3127925"/>
            <a:ext cx="1342619" cy="116311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>
            <a:stCxn id="59" idx="0"/>
            <a:endCxn id="43" idx="4"/>
          </p:cNvCxnSpPr>
          <p:nvPr/>
        </p:nvCxnSpPr>
        <p:spPr>
          <a:xfrm flipV="1">
            <a:off x="7357215" y="2509963"/>
            <a:ext cx="0" cy="1042471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140"/>
          <p:cNvSpPr/>
          <p:nvPr/>
        </p:nvSpPr>
        <p:spPr>
          <a:xfrm>
            <a:off x="357763" y="2171699"/>
            <a:ext cx="106755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Master</a:t>
            </a:r>
          </a:p>
        </p:txBody>
      </p:sp>
      <p:sp>
        <p:nvSpPr>
          <p:cNvPr id="142" name="Rectángulo redondeado 141"/>
          <p:cNvSpPr/>
          <p:nvPr/>
        </p:nvSpPr>
        <p:spPr>
          <a:xfrm>
            <a:off x="348442" y="2840801"/>
            <a:ext cx="1067554" cy="356616"/>
          </a:xfrm>
          <a:prstGeom prst="roundRect">
            <a:avLst/>
          </a:prstGeom>
          <a:solidFill>
            <a:srgbClr val="FF6D6D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Hotfix</a:t>
            </a:r>
            <a:endParaRPr lang="es-ES"/>
          </a:p>
        </p:txBody>
      </p:sp>
      <p:sp>
        <p:nvSpPr>
          <p:cNvPr id="143" name="Rectángulo redondeado 142"/>
          <p:cNvSpPr/>
          <p:nvPr/>
        </p:nvSpPr>
        <p:spPr>
          <a:xfrm>
            <a:off x="358212" y="3525579"/>
            <a:ext cx="1067554" cy="356616"/>
          </a:xfrm>
          <a:prstGeom prst="roundRect">
            <a:avLst/>
          </a:prstGeom>
          <a:solidFill>
            <a:srgbClr val="FFD44B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Release</a:t>
            </a:r>
            <a:endParaRPr lang="es-ES"/>
          </a:p>
        </p:txBody>
      </p:sp>
      <p:sp>
        <p:nvSpPr>
          <p:cNvPr id="147" name="Rectángulo redondeado 146"/>
          <p:cNvSpPr/>
          <p:nvPr/>
        </p:nvSpPr>
        <p:spPr>
          <a:xfrm>
            <a:off x="345901" y="4245961"/>
            <a:ext cx="1067554" cy="356616"/>
          </a:xfrm>
          <a:prstGeom prst="roundRect">
            <a:avLst/>
          </a:prstGeom>
          <a:solidFill>
            <a:srgbClr val="61BBFF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Develop</a:t>
            </a:r>
            <a:endParaRPr lang="es-ES"/>
          </a:p>
        </p:txBody>
      </p:sp>
      <p:sp>
        <p:nvSpPr>
          <p:cNvPr id="148" name="Rectángulo redondeado 147"/>
          <p:cNvSpPr/>
          <p:nvPr/>
        </p:nvSpPr>
        <p:spPr>
          <a:xfrm>
            <a:off x="336580" y="4915063"/>
            <a:ext cx="1067554" cy="356616"/>
          </a:xfrm>
          <a:prstGeom prst="round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49" name="Rectángulo redondeado 148"/>
          <p:cNvSpPr/>
          <p:nvPr/>
        </p:nvSpPr>
        <p:spPr>
          <a:xfrm>
            <a:off x="346350" y="5599841"/>
            <a:ext cx="1067554" cy="356616"/>
          </a:xfrm>
          <a:prstGeom prst="roundRect">
            <a:avLst/>
          </a:prstGeom>
          <a:solidFill>
            <a:srgbClr val="C59EE2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Feature</a:t>
            </a:r>
            <a:endParaRPr lang="es-ES"/>
          </a:p>
        </p:txBody>
      </p:sp>
      <p:sp>
        <p:nvSpPr>
          <p:cNvPr id="150" name="Rectángulo redondeado 149"/>
          <p:cNvSpPr/>
          <p:nvPr/>
        </p:nvSpPr>
        <p:spPr>
          <a:xfrm>
            <a:off x="1587708" y="1545336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</a:t>
            </a:r>
            <a:r>
              <a:rPr lang="es-ES" smtClean="0"/>
              <a:t>0.1</a:t>
            </a:r>
            <a:endParaRPr lang="es-ES"/>
          </a:p>
        </p:txBody>
      </p:sp>
      <p:sp>
        <p:nvSpPr>
          <p:cNvPr id="151" name="Rectángulo redondeado 150"/>
          <p:cNvSpPr/>
          <p:nvPr/>
        </p:nvSpPr>
        <p:spPr>
          <a:xfrm>
            <a:off x="3136671" y="1542271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v0.2</a:t>
            </a:r>
            <a:endParaRPr lang="es-ES"/>
          </a:p>
        </p:txBody>
      </p:sp>
      <p:sp>
        <p:nvSpPr>
          <p:cNvPr id="152" name="Rectángulo redondeado 151"/>
          <p:cNvSpPr/>
          <p:nvPr/>
        </p:nvSpPr>
        <p:spPr>
          <a:xfrm>
            <a:off x="7009077" y="1543063"/>
            <a:ext cx="696274" cy="356616"/>
          </a:xfrm>
          <a:prstGeom prst="roundRect">
            <a:avLst/>
          </a:prstGeom>
          <a:solidFill>
            <a:srgbClr val="8FCBAB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v1.0</a:t>
            </a:r>
            <a:endParaRPr lang="es-ES"/>
          </a:p>
        </p:txBody>
      </p:sp>
      <p:cxnSp>
        <p:nvCxnSpPr>
          <p:cNvPr id="153" name="Conector recto de flecha 152"/>
          <p:cNvCxnSpPr>
            <a:stCxn id="150" idx="2"/>
            <a:endCxn id="2" idx="0"/>
          </p:cNvCxnSpPr>
          <p:nvPr/>
        </p:nvCxnSpPr>
        <p:spPr>
          <a:xfrm>
            <a:off x="1935845" y="1901952"/>
            <a:ext cx="1" cy="29416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151" idx="2"/>
            <a:endCxn id="38" idx="0"/>
          </p:cNvCxnSpPr>
          <p:nvPr/>
        </p:nvCxnSpPr>
        <p:spPr>
          <a:xfrm>
            <a:off x="3484808" y="1898887"/>
            <a:ext cx="1" cy="303300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152" idx="2"/>
            <a:endCxn id="43" idx="0"/>
          </p:cNvCxnSpPr>
          <p:nvPr/>
        </p:nvCxnSpPr>
        <p:spPr>
          <a:xfrm>
            <a:off x="7357214" y="1899679"/>
            <a:ext cx="1" cy="302507"/>
          </a:xfrm>
          <a:prstGeom prst="straightConnector1">
            <a:avLst/>
          </a:prstGeom>
          <a:ln w="38100" cap="rnd" cmpd="sng">
            <a:solidFill>
              <a:schemeClr val="bg1">
                <a:lumMod val="50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Overview</a:t>
            </a:r>
            <a:endParaRPr lang="es" dirty="0"/>
          </a:p>
        </p:txBody>
      </p:sp>
      <p:sp>
        <p:nvSpPr>
          <p:cNvPr id="3" name="Rectángulo 2"/>
          <p:cNvSpPr/>
          <p:nvPr/>
        </p:nvSpPr>
        <p:spPr>
          <a:xfrm>
            <a:off x="1170432" y="-2972752"/>
            <a:ext cx="75803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</a:rPr>
              <a:t>Ramas de </a:t>
            </a:r>
            <a:r>
              <a:rPr lang="es-ES" b="1" dirty="0" err="1">
                <a:latin typeface="Arial" panose="020B0604020202020204" pitchFamily="34" charset="0"/>
              </a:rPr>
              <a:t>feature</a:t>
            </a:r>
            <a:endParaRPr lang="es-E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Sirven de base para el desarrollo de nuevas funcionalidades por parte de los desarrolladores, están asociadas con una 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</a:rPr>
              <a:t>user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</a:rPr>
              <a:t>story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 en una relación 1:1. Surgen de la rama de </a:t>
            </a:r>
            <a:r>
              <a:rPr lang="es-ES" b="1" dirty="0" err="1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 y una vez finalizadas vuelven a ser integradas en </a:t>
            </a:r>
            <a:r>
              <a:rPr lang="es-ES" b="1" dirty="0" err="1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 y eliminadas. Son creadas por los desarrolladores y eliminadas una vez que su contenido es unificado con </a:t>
            </a:r>
            <a:r>
              <a:rPr lang="es-ES" b="1" dirty="0" err="1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. Su desarrollo es muy corto, las 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</a:rPr>
              <a:t>user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</a:rPr>
              <a:t>stories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 deben poder ser desarrolladas en un sprint.</a:t>
            </a:r>
          </a:p>
          <a:p>
            <a:r>
              <a:rPr lang="es-ES" b="1" dirty="0">
                <a:latin typeface="Arial" panose="020B0604020202020204" pitchFamily="34" charset="0"/>
              </a:rPr>
              <a:t>Rama de </a:t>
            </a:r>
            <a:r>
              <a:rPr lang="es-ES" b="1" dirty="0" err="1">
                <a:latin typeface="Arial" panose="020B0604020202020204" pitchFamily="34" charset="0"/>
              </a:rPr>
              <a:t>develop</a:t>
            </a:r>
            <a:endParaRPr lang="es-E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Es la rama que sirve de base para que los desarrolladores vayan integrando las nuevas funcionalidades que van desarrollando. Debe ser 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</a:rPr>
              <a:t>releaseable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 en todo momento por lo que es necesario que sea estable, que construya, pase los test unitarios y estáticos. </a:t>
            </a:r>
            <a:r>
              <a:rPr lang="es-ES" b="1" dirty="0" err="1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 es una rama incremental, solo debe ser unificado el código que deberá ser liberado en el siguiente proceso de </a:t>
            </a:r>
            <a:r>
              <a:rPr lang="es-ES" dirty="0" err="1">
                <a:solidFill>
                  <a:srgbClr val="333333"/>
                </a:solidFill>
                <a:latin typeface="Arial" panose="020B0604020202020204" pitchFamily="34" charset="0"/>
              </a:rPr>
              <a:t>release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, no pudiéndose unificar código que pretende liberarse más adelante. Es creada al inicio de la aplicación y persiste a lo largo de todo su ciclo de vida</a:t>
            </a:r>
            <a:r>
              <a:rPr lang="es-ES" dirty="0" smtClean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s-ES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781812" y="1700784"/>
            <a:ext cx="75803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latin typeface="Arial" panose="020B0604020202020204" pitchFamily="34" charset="0"/>
              </a:rPr>
              <a:t>Ramas de </a:t>
            </a:r>
            <a:r>
              <a:rPr lang="es-ES" sz="1600" b="1" dirty="0" err="1">
                <a:latin typeface="Arial" panose="020B0604020202020204" pitchFamily="34" charset="0"/>
              </a:rPr>
              <a:t>feature</a:t>
            </a:r>
            <a:endParaRPr lang="es-ES" sz="16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Sirven de base para el desarrollo de nuevas funcionalidades por parte de los desarrolladores, están asociadas con una </a:t>
            </a:r>
            <a:r>
              <a:rPr lang="es-ES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user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story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en una relación 1:1. Surgen de la rama de </a:t>
            </a:r>
            <a:r>
              <a:rPr lang="es-ES" sz="1600" b="1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 y una vez 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finalizadas vuelven a ser </a:t>
            </a:r>
            <a:r>
              <a:rPr lang="es-E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integradas 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en </a:t>
            </a:r>
            <a:r>
              <a:rPr lang="es-ES" sz="1600" b="1" dirty="0" err="1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 y eliminadas. Son creadas por los desarrolladores y eliminadas una vez que su contenido es unificado con </a:t>
            </a:r>
            <a:r>
              <a:rPr lang="es-ES" sz="1600" b="1" dirty="0" err="1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. Su desarrollo es muy corto, las </a:t>
            </a:r>
            <a:r>
              <a:rPr lang="es-ES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user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stories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 deben poder ser desarrolladas en un sprint.</a:t>
            </a:r>
          </a:p>
          <a:p>
            <a:endParaRPr lang="es-ES" sz="1600" b="1" dirty="0" smtClean="0">
              <a:latin typeface="Arial" panose="020B0604020202020204" pitchFamily="34" charset="0"/>
            </a:endParaRPr>
          </a:p>
          <a:p>
            <a:r>
              <a:rPr lang="es-ES" sz="1600" b="1" dirty="0" smtClean="0">
                <a:latin typeface="Arial" panose="020B0604020202020204" pitchFamily="34" charset="0"/>
              </a:rPr>
              <a:t>Rama </a:t>
            </a:r>
            <a:r>
              <a:rPr lang="es-ES" sz="1600" b="1" dirty="0">
                <a:latin typeface="Arial" panose="020B0604020202020204" pitchFamily="34" charset="0"/>
              </a:rPr>
              <a:t>de </a:t>
            </a:r>
            <a:r>
              <a:rPr lang="es-ES" sz="1600" b="1" dirty="0" err="1">
                <a:latin typeface="Arial" panose="020B0604020202020204" pitchFamily="34" charset="0"/>
              </a:rPr>
              <a:t>develop</a:t>
            </a:r>
            <a:endParaRPr lang="es-ES" sz="16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Es la rama que sirve de base para que los desarrolladores vayan integrando las nuevas funcionalidades que van desarrollando. Debe ser </a:t>
            </a:r>
            <a:r>
              <a:rPr lang="es-ES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releaseable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 en todo momento por lo que es necesario que sea estable, que construya, pase los test unitarios y estáticos. </a:t>
            </a:r>
            <a:r>
              <a:rPr lang="es-ES" sz="1600" b="1" dirty="0" err="1">
                <a:solidFill>
                  <a:srgbClr val="333333"/>
                </a:solidFill>
                <a:latin typeface="Arial" panose="020B0604020202020204" pitchFamily="34" charset="0"/>
              </a:rPr>
              <a:t>Develop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 es una rama incremental, solo debe ser unificado el código que deberá ser liberado en el siguiente proceso de </a:t>
            </a:r>
            <a:r>
              <a:rPr lang="es-ES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release</a:t>
            </a: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, no pudiéndose unificar código que pretende liberarse más adelante. Es creada al inicio de la aplicación y persiste a lo largo de todo su ciclo de vida</a:t>
            </a:r>
            <a:r>
              <a:rPr lang="es-ES" sz="1600" dirty="0" smtClean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s-ES" sz="160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Overview</a:t>
            </a:r>
            <a:endParaRPr lang="es" dirty="0"/>
          </a:p>
        </p:txBody>
      </p:sp>
      <p:sp>
        <p:nvSpPr>
          <p:cNvPr id="4" name="Rectángulo 3"/>
          <p:cNvSpPr/>
          <p:nvPr/>
        </p:nvSpPr>
        <p:spPr>
          <a:xfrm>
            <a:off x="781812" y="1700784"/>
            <a:ext cx="75803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/>
              <a:t>Rama de </a:t>
            </a:r>
            <a:r>
              <a:rPr lang="es-ES" sz="1600" b="1" dirty="0" err="1"/>
              <a:t>release</a:t>
            </a:r>
            <a:endParaRPr lang="es-ES" sz="1600" b="1" dirty="0"/>
          </a:p>
          <a:p>
            <a:r>
              <a:rPr lang="es-ES" sz="1600" dirty="0"/>
              <a:t>Surgen desde la rama de </a:t>
            </a:r>
            <a:r>
              <a:rPr lang="es-ES" sz="1600" b="1" dirty="0" err="1"/>
              <a:t>develop</a:t>
            </a:r>
            <a:r>
              <a:rPr lang="es-ES" sz="1600" dirty="0"/>
              <a:t>, se crean cuando ya se han integrado suficientes </a:t>
            </a:r>
            <a:r>
              <a:rPr lang="es-ES" sz="1600" dirty="0" err="1"/>
              <a:t>user</a:t>
            </a:r>
            <a:r>
              <a:rPr lang="es-ES" sz="1600" dirty="0"/>
              <a:t> </a:t>
            </a:r>
            <a:r>
              <a:rPr lang="es-ES" sz="1600" dirty="0" err="1"/>
              <a:t>stories</a:t>
            </a:r>
            <a:r>
              <a:rPr lang="es-ES" sz="1600" dirty="0"/>
              <a:t> desde las ramas de </a:t>
            </a:r>
            <a:r>
              <a:rPr lang="es-ES" sz="1600" b="1" dirty="0" err="1"/>
              <a:t>feature</a:t>
            </a:r>
            <a:r>
              <a:rPr lang="es-ES" sz="1600" dirty="0"/>
              <a:t> como para iniciar el proceso de liberación de una nueva versión. Su cometido es estabilizar esa nueva versión antes de llevarla a producción, unificando su contenido con la rama de </a:t>
            </a:r>
            <a:r>
              <a:rPr lang="es-ES" sz="1600" b="1" dirty="0" err="1"/>
              <a:t>develop</a:t>
            </a:r>
            <a:r>
              <a:rPr lang="es-ES" sz="1600" dirty="0"/>
              <a:t> cada vez que se hace un </a:t>
            </a:r>
            <a:r>
              <a:rPr lang="es-ES" sz="1600" dirty="0" err="1"/>
              <a:t>commit</a:t>
            </a:r>
            <a:r>
              <a:rPr lang="es-ES" sz="1600" dirty="0"/>
              <a:t> en esta rama para solucionar un bug. El encargado de crearlas es el integrador y son destruidas una vez que su contenido es unificado con </a:t>
            </a:r>
            <a:r>
              <a:rPr lang="es-ES" sz="1600" b="1" dirty="0"/>
              <a:t>master</a:t>
            </a:r>
            <a:r>
              <a:rPr lang="es-ES" sz="1600" dirty="0"/>
              <a:t> y </a:t>
            </a:r>
            <a:r>
              <a:rPr lang="es-ES" sz="1600" b="1" dirty="0" err="1"/>
              <a:t>develop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/>
              <a:t>Rama de </a:t>
            </a:r>
            <a:r>
              <a:rPr lang="es-ES" sz="1600" b="1" dirty="0" err="1"/>
              <a:t>hotfix</a:t>
            </a:r>
            <a:endParaRPr lang="es-ES" sz="1600" b="1" dirty="0"/>
          </a:p>
          <a:p>
            <a:r>
              <a:rPr lang="es-ES" sz="1600" dirty="0"/>
              <a:t>Surgen de la rama master cuando se encuentra un bug en producción para ser solucionarlo lo más rápido posible. Una vez solucionado el bug son integradas en las ramas de </a:t>
            </a:r>
            <a:r>
              <a:rPr lang="es-ES" sz="1600" b="1" dirty="0"/>
              <a:t>master</a:t>
            </a:r>
            <a:r>
              <a:rPr lang="es-ES" sz="1600" dirty="0"/>
              <a:t> y </a:t>
            </a:r>
            <a:r>
              <a:rPr lang="es-ES" sz="1600" b="1" dirty="0" err="1"/>
              <a:t>develop</a:t>
            </a:r>
            <a:r>
              <a:rPr lang="es-ES" sz="1600" dirty="0"/>
              <a:t>. Es importante recalcar que en estas ramas nunca se deben implementar nuevas funcionalidades, solo se deben arreglar fallos críticos que deben ser solucionados y puestos en producción en un periodo muy corto de tiempo. Una vez que su contenido es unificado son destruidas.</a:t>
            </a:r>
          </a:p>
        </p:txBody>
      </p:sp>
    </p:spTree>
    <p:extLst>
      <p:ext uri="{BB962C8B-B14F-4D97-AF65-F5344CB8AC3E}">
        <p14:creationId xmlns:p14="http://schemas.microsoft.com/office/powerpoint/2010/main" val="642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5039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Overview</a:t>
            </a:r>
            <a:endParaRPr lang="es" dirty="0"/>
          </a:p>
        </p:txBody>
      </p:sp>
      <p:sp>
        <p:nvSpPr>
          <p:cNvPr id="4" name="Rectángulo 3"/>
          <p:cNvSpPr/>
          <p:nvPr/>
        </p:nvSpPr>
        <p:spPr>
          <a:xfrm>
            <a:off x="781812" y="1700784"/>
            <a:ext cx="75803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/>
              <a:t>Rama de master</a:t>
            </a:r>
          </a:p>
          <a:p>
            <a:r>
              <a:rPr lang="es-ES" sz="1600" dirty="0"/>
              <a:t>Contiene en todo momento el código del artefacto desplegado en producción. A esta rama solo puede llegar código probado desde las ramas de </a:t>
            </a:r>
            <a:r>
              <a:rPr lang="es-ES" sz="1600" b="1" dirty="0" err="1"/>
              <a:t>release</a:t>
            </a:r>
            <a:r>
              <a:rPr lang="es-ES" sz="1600" dirty="0"/>
              <a:t> y de </a:t>
            </a:r>
            <a:r>
              <a:rPr lang="es-ES" sz="1600" b="1" dirty="0" err="1"/>
              <a:t>hotfix</a:t>
            </a:r>
            <a:r>
              <a:rPr lang="es-ES" sz="1600" dirty="0"/>
              <a:t>. Es creada al inicio de la aplicación y persiste a lo largo de todo su ciclo de vida. </a:t>
            </a:r>
            <a:endParaRPr lang="es-ES" sz="1600" dirty="0" smtClean="0"/>
          </a:p>
          <a:p>
            <a:endParaRPr lang="es-ES" sz="1600" dirty="0"/>
          </a:p>
          <a:p>
            <a:r>
              <a:rPr lang="es-ES" sz="1600" dirty="0"/>
              <a:t>La razón de ser de esta rama es permitir la eliminación de bugs de forma rápida con las ramas de </a:t>
            </a:r>
            <a:r>
              <a:rPr lang="es-ES" sz="1600" b="1" dirty="0" err="1"/>
              <a:t>hotfix</a:t>
            </a:r>
            <a:r>
              <a:rPr lang="es-ES" sz="1600" b="1" dirty="0"/>
              <a:t> </a:t>
            </a:r>
            <a:r>
              <a:rPr lang="es-ES" sz="1600" dirty="0"/>
              <a:t>y ser una imagen del código que se está ejecutando en producción. Ante la aparición de un bug en producción los desarrolladores solo deben crearse una rama de </a:t>
            </a:r>
            <a:r>
              <a:rPr lang="es-ES" sz="1600" b="1" dirty="0" err="1"/>
              <a:t>hotfix</a:t>
            </a:r>
            <a:r>
              <a:rPr lang="es-ES" sz="1600" dirty="0"/>
              <a:t>, solucionar sobre ella el bug y volver a integrarla, sin necesidad de buscar que </a:t>
            </a:r>
            <a:r>
              <a:rPr lang="es-ES" sz="1600" dirty="0" err="1"/>
              <a:t>commit</a:t>
            </a:r>
            <a:r>
              <a:rPr lang="es-ES" sz="1600" dirty="0"/>
              <a:t> contiene el código del artefacto desplegado en producción antes de poder copiarlo, estabilizarlo y volver a desplegarlo.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2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677DC17265489679A83D3BF00A5B" ma:contentTypeVersion="5" ma:contentTypeDescription="Create a new document." ma:contentTypeScope="" ma:versionID="f3712941d2f50d47ee46bb5e1c9ae408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2cb24572d5fedeb40e37ace3b7fca08b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D70F3B-D23C-4428-B939-132BD85235A6}"/>
</file>

<file path=customXml/itemProps2.xml><?xml version="1.0" encoding="utf-8"?>
<ds:datastoreItem xmlns:ds="http://schemas.openxmlformats.org/officeDocument/2006/customXml" ds:itemID="{F30173B7-814F-4454-A746-F05C7DAD6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4E75E-2120-4134-876F-31E0235FC5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5387</TotalTime>
  <Words>339</Words>
  <Application>Microsoft Office PowerPoint</Application>
  <PresentationFormat>Presentación en pantalla (4:3)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Proxima Nova</vt:lpstr>
      <vt:lpstr>spearmint</vt:lpstr>
      <vt:lpstr>               Git + Workflow = Git-Flow       </vt:lpstr>
      <vt:lpstr>Índice</vt:lpstr>
      <vt:lpstr>¿Qué es Git-Flow?</vt:lpstr>
      <vt:lpstr>¿Qué es Git-Flow?</vt:lpstr>
      <vt:lpstr>Workflow</vt:lpstr>
      <vt:lpstr>Overview</vt:lpstr>
      <vt:lpstr>Overview</vt:lpstr>
      <vt:lpstr>Overview</vt:lpstr>
      <vt:lpstr>Overview</vt:lpstr>
      <vt:lpstr>Origin</vt:lpstr>
      <vt:lpstr>Clone</vt:lpstr>
      <vt:lpstr>Feature</vt:lpstr>
      <vt:lpstr>Release</vt:lpstr>
      <vt:lpstr>Hotfix</vt:lpstr>
      <vt:lpstr>Review</vt:lpstr>
      <vt:lpstr>Demo</vt:lpstr>
      <vt:lpstr>Preguntas y respuestas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Avanzado            (o mucho de lo que nunca deberías saber...)</dc:title>
  <cp:lastModifiedBy>Alejandro Rodriguez Rodriguez</cp:lastModifiedBy>
  <cp:revision>20</cp:revision>
  <dcterms:modified xsi:type="dcterms:W3CDTF">2018-01-22T10:29:44Z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