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92" r:id="rId5"/>
    <p:sldId id="263" r:id="rId6"/>
    <p:sldId id="264" r:id="rId7"/>
    <p:sldId id="288" r:id="rId8"/>
    <p:sldId id="289" r:id="rId9"/>
    <p:sldId id="258" r:id="rId10"/>
    <p:sldId id="259" r:id="rId11"/>
    <p:sldId id="260" r:id="rId12"/>
    <p:sldId id="261" r:id="rId13"/>
    <p:sldId id="290" r:id="rId14"/>
    <p:sldId id="262" r:id="rId15"/>
    <p:sldId id="265" r:id="rId16"/>
    <p:sldId id="266" r:id="rId17"/>
    <p:sldId id="268" r:id="rId18"/>
    <p:sldId id="269" r:id="rId19"/>
    <p:sldId id="291" r:id="rId20"/>
    <p:sldId id="271" r:id="rId21"/>
    <p:sldId id="274" r:id="rId22"/>
    <p:sldId id="275" r:id="rId23"/>
    <p:sldId id="276" r:id="rId24"/>
    <p:sldId id="277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92" autoAdjust="0"/>
  </p:normalViewPr>
  <p:slideViewPr>
    <p:cSldViewPr>
      <p:cViewPr>
        <p:scale>
          <a:sx n="75" d="100"/>
          <a:sy n="75" d="100"/>
        </p:scale>
        <p:origin x="-3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PL/SQL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Fundamentos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de bloque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BEGIN</a:t>
            </a:r>
          </a:p>
          <a:p>
            <a:pPr lvl="1"/>
            <a:r>
              <a:rPr lang="es-ES" dirty="0" smtClean="0"/>
              <a:t>Zona obligatoria</a:t>
            </a:r>
          </a:p>
          <a:p>
            <a:pPr lvl="1"/>
            <a:r>
              <a:rPr lang="es-ES" dirty="0" smtClean="0"/>
              <a:t>Conjunto de sentencias SQL y PL/SQL.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98" y="3645024"/>
            <a:ext cx="172440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de bloque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EXCEPTION</a:t>
            </a:r>
          </a:p>
          <a:p>
            <a:pPr lvl="1"/>
            <a:r>
              <a:rPr lang="es-ES" dirty="0" smtClean="0"/>
              <a:t>Zona opcional</a:t>
            </a:r>
          </a:p>
          <a:p>
            <a:pPr lvl="1"/>
            <a:r>
              <a:rPr lang="es-ES" dirty="0" smtClean="0"/>
              <a:t>Tratamiento de excepciones</a:t>
            </a:r>
          </a:p>
          <a:p>
            <a:pPr lvl="1"/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98" y="3645024"/>
            <a:ext cx="172440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de bloque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END;</a:t>
            </a:r>
          </a:p>
          <a:p>
            <a:pPr lvl="1"/>
            <a:r>
              <a:rPr lang="es-ES" dirty="0" smtClean="0"/>
              <a:t>Obligatorio</a:t>
            </a:r>
          </a:p>
          <a:p>
            <a:pPr lvl="1"/>
            <a:r>
              <a:rPr lang="es-ES" dirty="0" smtClean="0"/>
              <a:t>Indica el fin de bloque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98" y="3645024"/>
            <a:ext cx="172440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Paquete DBMS_OUTPUT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altLang="es-ES" dirty="0"/>
              <a:t>Para poder mostrar los resultados, Oracle proporciona una función llamada </a:t>
            </a:r>
            <a:r>
              <a:rPr lang="es-ES" altLang="es-ES" dirty="0" err="1"/>
              <a:t>put_line</a:t>
            </a:r>
            <a:r>
              <a:rPr lang="es-ES" altLang="es-ES" dirty="0"/>
              <a:t> en el paquete </a:t>
            </a:r>
            <a:r>
              <a:rPr lang="es-ES" altLang="es-ES" dirty="0" err="1"/>
              <a:t>dbms_output</a:t>
            </a:r>
            <a:r>
              <a:rPr lang="es-ES" altLang="es-ES" dirty="0"/>
              <a:t>. </a:t>
            </a:r>
          </a:p>
          <a:p>
            <a:r>
              <a:rPr lang="es-ES" altLang="es-ES" dirty="0"/>
              <a:t>Ejemplo: </a:t>
            </a:r>
          </a:p>
          <a:p>
            <a:pPr>
              <a:buNone/>
            </a:pPr>
            <a:r>
              <a:rPr lang="es-ES" altLang="es-ES" dirty="0"/>
              <a:t>	DECLARE </a:t>
            </a:r>
            <a:br>
              <a:rPr lang="es-ES" altLang="es-ES" dirty="0"/>
            </a:br>
            <a:r>
              <a:rPr lang="es-ES" altLang="es-ES" dirty="0"/>
              <a:t>	a NUMBER := 17;</a:t>
            </a:r>
            <a:br>
              <a:rPr lang="es-ES" altLang="es-ES" dirty="0"/>
            </a:br>
            <a:r>
              <a:rPr lang="es-ES" altLang="es-ES" dirty="0"/>
              <a:t>BEGIN</a:t>
            </a:r>
            <a:br>
              <a:rPr lang="es-ES" altLang="es-ES" dirty="0"/>
            </a:br>
            <a:r>
              <a:rPr lang="es-ES" altLang="es-ES" dirty="0"/>
              <a:t>	DBMS_OUTPUT.PUT_LINE(a); </a:t>
            </a:r>
            <a:br>
              <a:rPr lang="es-ES" altLang="es-ES" dirty="0"/>
            </a:br>
            <a:r>
              <a:rPr lang="es-ES" altLang="es-ES" dirty="0"/>
              <a:t>END; </a:t>
            </a:r>
          </a:p>
          <a:p>
            <a:r>
              <a:rPr lang="es-ES" altLang="es-ES" dirty="0"/>
              <a:t>Este código, escribiría el número 17 en la pantalla. Pero para ello</a:t>
            </a:r>
            <a:r>
              <a:rPr lang="es-ES" altLang="es-ES" dirty="0" smtClean="0"/>
              <a:t>, </a:t>
            </a:r>
            <a:r>
              <a:rPr lang="es-ES" altLang="es-ES" dirty="0"/>
              <a:t>se debe habilitar la salida por pantalla, usando, antes de empezar, la sentencia: </a:t>
            </a:r>
          </a:p>
          <a:p>
            <a:r>
              <a:rPr lang="es-ES" altLang="es-ES" dirty="0"/>
              <a:t>SET SERVEROUTPUT ON </a:t>
            </a:r>
          </a:p>
        </p:txBody>
      </p:sp>
    </p:spTree>
    <p:extLst>
      <p:ext uri="{BB962C8B-B14F-4D97-AF65-F5344CB8AC3E}">
        <p14:creationId xmlns:p14="http://schemas.microsoft.com/office/powerpoint/2010/main" val="39755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899592" y="1916832"/>
            <a:ext cx="7416824" cy="4011613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ES" sz="1600" dirty="0" smtClean="0"/>
              <a:t>SET SERVEROUTPUT ON;</a:t>
            </a:r>
          </a:p>
          <a:p>
            <a:pPr marL="68580" indent="0">
              <a:buNone/>
            </a:pPr>
            <a:r>
              <a:rPr lang="es-ES" sz="1600" dirty="0" smtClean="0"/>
              <a:t>DECLARE</a:t>
            </a:r>
            <a:endParaRPr lang="es-ES" sz="1600" dirty="0"/>
          </a:p>
          <a:p>
            <a:pPr marL="68580" indent="0">
              <a:buNone/>
            </a:pPr>
            <a:r>
              <a:rPr lang="es-ES" sz="1600" dirty="0"/>
              <a:t>  </a:t>
            </a:r>
            <a:r>
              <a:rPr lang="es-ES" sz="1600" dirty="0" err="1" smtClean="0"/>
              <a:t>v_name_employee</a:t>
            </a:r>
            <a:r>
              <a:rPr lang="es-ES" sz="1600" dirty="0" smtClean="0"/>
              <a:t> VARCHAR2(20);</a:t>
            </a:r>
            <a:endParaRPr lang="es-ES" sz="1600" dirty="0"/>
          </a:p>
          <a:p>
            <a:pPr marL="68580" indent="0">
              <a:buNone/>
            </a:pPr>
            <a:r>
              <a:rPr lang="es-ES" sz="1600" dirty="0"/>
              <a:t>BEGIN</a:t>
            </a:r>
          </a:p>
          <a:p>
            <a:pPr marL="68580" indent="0">
              <a:buNone/>
            </a:pPr>
            <a:r>
              <a:rPr lang="es-ES" sz="1600" dirty="0" smtClean="0"/>
              <a:t>  SELECT </a:t>
            </a:r>
            <a:r>
              <a:rPr lang="es-ES" sz="1600" dirty="0" err="1" smtClean="0"/>
              <a:t>first_name</a:t>
            </a:r>
            <a:r>
              <a:rPr lang="es-ES" sz="1600" dirty="0" smtClean="0"/>
              <a:t> INTO </a:t>
            </a:r>
            <a:r>
              <a:rPr lang="es-ES" sz="1600" dirty="0" err="1" smtClean="0"/>
              <a:t>v_name_employee</a:t>
            </a:r>
            <a:r>
              <a:rPr lang="es-ES" sz="1600" dirty="0" smtClean="0"/>
              <a:t> FROM </a:t>
            </a:r>
            <a:r>
              <a:rPr lang="es-ES" sz="1600" dirty="0" err="1" smtClean="0"/>
              <a:t>employees</a:t>
            </a:r>
            <a:r>
              <a:rPr lang="es-ES" sz="1600" dirty="0" smtClean="0"/>
              <a:t> </a:t>
            </a:r>
          </a:p>
          <a:p>
            <a:pPr marL="6858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 WHERE </a:t>
            </a:r>
            <a:r>
              <a:rPr lang="es-ES" sz="1600" dirty="0" err="1" smtClean="0"/>
              <a:t>employee_id</a:t>
            </a:r>
            <a:r>
              <a:rPr lang="es-ES" sz="1600" dirty="0" smtClean="0"/>
              <a:t>=100; </a:t>
            </a:r>
            <a:endParaRPr lang="en-US" sz="1600" dirty="0"/>
          </a:p>
          <a:p>
            <a:pPr marL="68580" indent="0">
              <a:buNone/>
            </a:pPr>
            <a:r>
              <a:rPr lang="es-ES" sz="1600" dirty="0"/>
              <a:t>  </a:t>
            </a:r>
            <a:r>
              <a:rPr lang="es-ES" sz="1600" dirty="0" smtClean="0"/>
              <a:t>DBMS_OUTPUT.PUT_LINE(</a:t>
            </a:r>
            <a:r>
              <a:rPr lang="es-ES" sz="1600" dirty="0" err="1" smtClean="0"/>
              <a:t>v_name_employee</a:t>
            </a:r>
            <a:r>
              <a:rPr lang="es-ES" sz="1600" dirty="0" smtClean="0"/>
              <a:t>);</a:t>
            </a:r>
            <a:endParaRPr lang="es-ES" sz="1600" dirty="0"/>
          </a:p>
          <a:p>
            <a:pPr marL="68580" indent="0">
              <a:buNone/>
            </a:pPr>
            <a:r>
              <a:rPr lang="es-ES" sz="1600" dirty="0"/>
              <a:t>EXCEPTION</a:t>
            </a:r>
          </a:p>
          <a:p>
            <a:pPr marL="68580" indent="0">
              <a:buNone/>
            </a:pPr>
            <a:r>
              <a:rPr lang="es-ES" sz="1600" dirty="0"/>
              <a:t>  WHEN OTHERS THEN</a:t>
            </a:r>
          </a:p>
          <a:p>
            <a:pPr marL="68580" indent="0">
              <a:buNone/>
            </a:pPr>
            <a:r>
              <a:rPr lang="es-ES" sz="1600" dirty="0"/>
              <a:t>    ROLLBACK;</a:t>
            </a:r>
          </a:p>
          <a:p>
            <a:pPr marL="68580" indent="0">
              <a:buNone/>
            </a:pPr>
            <a:r>
              <a:rPr lang="es-ES" sz="1600" dirty="0"/>
              <a:t>    RAISE_APPLICATION_ERROR(-20000, 'Error en la aplicación');</a:t>
            </a:r>
          </a:p>
          <a:p>
            <a:pPr marL="68580" indent="0">
              <a:buNone/>
            </a:pPr>
            <a:r>
              <a:rPr lang="es-ES" sz="1600" dirty="0"/>
              <a:t>END;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3635897" y="692150"/>
            <a:ext cx="5508104" cy="1081088"/>
          </a:xfrm>
        </p:spPr>
        <p:txBody>
          <a:bodyPr>
            <a:normAutofit/>
          </a:bodyPr>
          <a:lstStyle/>
          <a:p>
            <a:r>
              <a:rPr lang="es-ES" dirty="0" smtClean="0"/>
              <a:t>Ejemplo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46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899592" y="1916832"/>
            <a:ext cx="7416824" cy="4011613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ES" sz="1600" dirty="0"/>
              <a:t>SET SERVEROUTPUT ON</a:t>
            </a:r>
            <a:r>
              <a:rPr lang="es-ES" sz="1600" dirty="0" smtClean="0"/>
              <a:t>;</a:t>
            </a:r>
          </a:p>
          <a:p>
            <a:pPr marL="68580" indent="0">
              <a:buNone/>
            </a:pPr>
            <a:r>
              <a:rPr lang="es-ES" sz="1600" dirty="0" smtClean="0"/>
              <a:t>DECLARE</a:t>
            </a:r>
            <a:endParaRPr lang="es-ES" sz="1600" dirty="0"/>
          </a:p>
          <a:p>
            <a:pPr marL="6858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v_num_employees</a:t>
            </a:r>
            <a:r>
              <a:rPr lang="es-ES" sz="1600" dirty="0"/>
              <a:t> NUMBER(2);</a:t>
            </a:r>
          </a:p>
          <a:p>
            <a:pPr marL="68580" indent="0">
              <a:buNone/>
            </a:pPr>
            <a:r>
              <a:rPr lang="es-ES" sz="1600" dirty="0"/>
              <a:t>BEGIN</a:t>
            </a:r>
          </a:p>
          <a:p>
            <a:pPr marL="68580" indent="0">
              <a:buNone/>
            </a:pPr>
            <a:r>
              <a:rPr lang="en-US" sz="1600" dirty="0"/>
              <a:t>  INSERT INTO departments VALUES (99, 'PROVISIONAL', NULL);</a:t>
            </a:r>
          </a:p>
          <a:p>
            <a:pPr marL="68580" indent="0">
              <a:buNone/>
            </a:pPr>
            <a:r>
              <a:rPr lang="en-US" sz="1600" dirty="0"/>
              <a:t>  UPDATE employees SET </a:t>
            </a:r>
            <a:r>
              <a:rPr lang="en-US" sz="1600" dirty="0" err="1"/>
              <a:t>department_id</a:t>
            </a:r>
            <a:r>
              <a:rPr lang="en-US" sz="1600" dirty="0"/>
              <a:t> = 99 WHERE </a:t>
            </a:r>
            <a:r>
              <a:rPr lang="en-US" sz="1600" dirty="0" err="1"/>
              <a:t>department_id</a:t>
            </a:r>
            <a:r>
              <a:rPr lang="en-US" sz="1600" dirty="0"/>
              <a:t> = 20;</a:t>
            </a:r>
          </a:p>
          <a:p>
            <a:pPr marL="6858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v_num_employees</a:t>
            </a:r>
            <a:r>
              <a:rPr lang="es-ES" sz="1600" dirty="0"/>
              <a:t> := SQL%ROWCOUNT;</a:t>
            </a:r>
          </a:p>
          <a:p>
            <a:pPr marL="68580" indent="0">
              <a:buNone/>
            </a:pPr>
            <a:r>
              <a:rPr lang="en-US" sz="1600" dirty="0"/>
              <a:t>  DELETE FROM departments WHERE </a:t>
            </a:r>
            <a:r>
              <a:rPr lang="en-US" sz="1600" dirty="0" err="1"/>
              <a:t>department_id</a:t>
            </a:r>
            <a:r>
              <a:rPr lang="en-US" sz="1600" dirty="0"/>
              <a:t> = 20;</a:t>
            </a:r>
          </a:p>
          <a:p>
            <a:pPr marL="68580" indent="0">
              <a:buNone/>
            </a:pPr>
            <a:r>
              <a:rPr lang="es-ES" sz="1600" dirty="0"/>
              <a:t>  </a:t>
            </a:r>
            <a:r>
              <a:rPr lang="es-ES" sz="1600" dirty="0" smtClean="0"/>
              <a:t>DBMS_OUTPUT.PUT_LINE(</a:t>
            </a:r>
            <a:r>
              <a:rPr lang="es-ES" sz="1600" dirty="0" err="1" smtClean="0"/>
              <a:t>v_num_employees</a:t>
            </a:r>
            <a:r>
              <a:rPr lang="es-ES" sz="1600" dirty="0" smtClean="0"/>
              <a:t>||' </a:t>
            </a:r>
            <a:r>
              <a:rPr lang="es-ES" sz="1600" dirty="0" err="1" smtClean="0"/>
              <a:t>emp</a:t>
            </a:r>
            <a:r>
              <a:rPr lang="es-ES" sz="1600" dirty="0" smtClean="0"/>
              <a:t>. en PROVISIONAL</a:t>
            </a:r>
            <a:r>
              <a:rPr lang="es-ES" sz="1600" dirty="0"/>
              <a:t>.');</a:t>
            </a:r>
          </a:p>
          <a:p>
            <a:pPr marL="68580" indent="0">
              <a:buNone/>
            </a:pPr>
            <a:r>
              <a:rPr lang="es-ES" sz="1600" dirty="0"/>
              <a:t>EXCEPTION</a:t>
            </a:r>
          </a:p>
          <a:p>
            <a:pPr marL="68580" indent="0">
              <a:buNone/>
            </a:pPr>
            <a:r>
              <a:rPr lang="es-ES" sz="1600" dirty="0"/>
              <a:t>  WHEN OTHERS THEN</a:t>
            </a:r>
          </a:p>
          <a:p>
            <a:pPr marL="68580" indent="0">
              <a:buNone/>
            </a:pPr>
            <a:r>
              <a:rPr lang="es-ES" sz="1600" dirty="0"/>
              <a:t>    ROLLBACK;</a:t>
            </a:r>
          </a:p>
          <a:p>
            <a:pPr marL="68580" indent="0">
              <a:buNone/>
            </a:pPr>
            <a:r>
              <a:rPr lang="es-ES" sz="1600" dirty="0"/>
              <a:t>    RAISE_APPLICATION_ERROR(-20000, 'Error en la aplicación');</a:t>
            </a:r>
          </a:p>
          <a:p>
            <a:pPr marL="68580" indent="0">
              <a:buNone/>
            </a:pPr>
            <a:r>
              <a:rPr lang="es-ES" sz="1600" dirty="0"/>
              <a:t>END;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3635897" y="692150"/>
            <a:ext cx="5508104" cy="1081088"/>
          </a:xfrm>
        </p:spPr>
        <p:txBody>
          <a:bodyPr>
            <a:normAutofit/>
          </a:bodyPr>
          <a:lstStyle/>
          <a:p>
            <a:r>
              <a:rPr lang="es-ES" dirty="0" smtClean="0"/>
              <a:t>Ejemplo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9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3419872" y="2289266"/>
            <a:ext cx="4752528" cy="3876038"/>
            <a:chOff x="3419872" y="2289266"/>
            <a:chExt cx="4752528" cy="3876038"/>
          </a:xfrm>
        </p:grpSpPr>
        <p:sp>
          <p:nvSpPr>
            <p:cNvPr id="13" name="12 CuadroTexto"/>
            <p:cNvSpPr txBox="1"/>
            <p:nvPr/>
          </p:nvSpPr>
          <p:spPr>
            <a:xfrm>
              <a:off x="4860032" y="228926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Subprograma</a:t>
              </a:r>
              <a:endParaRPr lang="es-ES" b="1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3419872" y="2780928"/>
              <a:ext cx="4752528" cy="3384376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bloque</a:t>
            </a:r>
            <a:endParaRPr lang="es-ES" dirty="0"/>
          </a:p>
        </p:txBody>
      </p:sp>
      <p:grpSp>
        <p:nvGrpSpPr>
          <p:cNvPr id="14" name="13 Grupo"/>
          <p:cNvGrpSpPr/>
          <p:nvPr/>
        </p:nvGrpSpPr>
        <p:grpSpPr>
          <a:xfrm>
            <a:off x="1115616" y="2907268"/>
            <a:ext cx="2088232" cy="3096344"/>
            <a:chOff x="1115616" y="2907268"/>
            <a:chExt cx="2088232" cy="3096344"/>
          </a:xfrm>
        </p:grpSpPr>
        <p:sp>
          <p:nvSpPr>
            <p:cNvPr id="4" name="3 Rectángulo"/>
            <p:cNvSpPr/>
            <p:nvPr/>
          </p:nvSpPr>
          <p:spPr>
            <a:xfrm>
              <a:off x="1115616" y="3411324"/>
              <a:ext cx="208823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600" dirty="0" smtClean="0">
                  <a:solidFill>
                    <a:schemeClr val="tx1"/>
                  </a:solidFill>
                </a:rPr>
                <a:t>[DECLARE]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BEGIN</a:t>
              </a:r>
            </a:p>
            <a:p>
              <a:r>
                <a:rPr lang="es-ES" sz="1600" dirty="0">
                  <a:solidFill>
                    <a:schemeClr val="tx1"/>
                  </a:solidFill>
                </a:rPr>
                <a:t> </a:t>
              </a:r>
              <a:r>
                <a:rPr lang="es-ES" sz="1600" dirty="0" smtClean="0">
                  <a:solidFill>
                    <a:schemeClr val="tx1"/>
                  </a:solidFill>
                </a:rPr>
                <a:t> --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statements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[EXCEPTION]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END;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439652" y="290726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Anónimo</a:t>
              </a:r>
              <a:endParaRPr lang="es-ES" b="1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563888" y="2924944"/>
            <a:ext cx="2088232" cy="3096344"/>
            <a:chOff x="3563888" y="2924944"/>
            <a:chExt cx="2088232" cy="3096344"/>
          </a:xfrm>
        </p:grpSpPr>
        <p:sp>
          <p:nvSpPr>
            <p:cNvPr id="8" name="7 Rectángulo"/>
            <p:cNvSpPr/>
            <p:nvPr/>
          </p:nvSpPr>
          <p:spPr>
            <a:xfrm>
              <a:off x="3563888" y="3429000"/>
              <a:ext cx="208823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600" dirty="0" smtClean="0">
                  <a:solidFill>
                    <a:schemeClr val="tx1"/>
                  </a:solidFill>
                </a:rPr>
                <a:t>FUNCTION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name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RETURN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datatype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IS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BEGIN</a:t>
              </a:r>
            </a:p>
            <a:p>
              <a:r>
                <a:rPr lang="es-ES" sz="1600" dirty="0">
                  <a:solidFill>
                    <a:schemeClr val="tx1"/>
                  </a:solidFill>
                </a:rPr>
                <a:t>  -- </a:t>
              </a:r>
              <a:r>
                <a:rPr lang="es-ES" sz="1600" dirty="0" err="1">
                  <a:solidFill>
                    <a:schemeClr val="tx1"/>
                  </a:solidFill>
                </a:rPr>
                <a:t>statements</a:t>
              </a:r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  RETURN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value</a:t>
              </a:r>
              <a:r>
                <a:rPr lang="es-ES" sz="1600" dirty="0" smtClean="0">
                  <a:solidFill>
                    <a:schemeClr val="tx1"/>
                  </a:solidFill>
                </a:rPr>
                <a:t>;</a:t>
              </a:r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[</a:t>
              </a:r>
              <a:r>
                <a:rPr lang="es-ES" sz="1600" dirty="0" smtClean="0">
                  <a:solidFill>
                    <a:schemeClr val="tx1"/>
                  </a:solidFill>
                </a:rPr>
                <a:t>EXCEPTION</a:t>
              </a:r>
              <a:r>
                <a:rPr lang="es-ES" sz="1600" dirty="0">
                  <a:solidFill>
                    <a:schemeClr val="tx1"/>
                  </a:solidFill>
                </a:rPr>
                <a:t>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END</a:t>
              </a:r>
              <a:r>
                <a:rPr lang="es-ES" sz="1600" dirty="0" smtClean="0">
                  <a:solidFill>
                    <a:schemeClr val="tx1"/>
                  </a:solidFill>
                </a:rPr>
                <a:t>;</a:t>
              </a:r>
              <a:endParaRPr lang="es-ES" sz="1600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3887924" y="292494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Función</a:t>
              </a:r>
              <a:endParaRPr lang="es-ES" b="1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5940152" y="2907268"/>
            <a:ext cx="2088232" cy="3096344"/>
            <a:chOff x="5940152" y="2907268"/>
            <a:chExt cx="2088232" cy="3096344"/>
          </a:xfrm>
        </p:grpSpPr>
        <p:sp>
          <p:nvSpPr>
            <p:cNvPr id="10" name="9 Rectángulo"/>
            <p:cNvSpPr/>
            <p:nvPr/>
          </p:nvSpPr>
          <p:spPr>
            <a:xfrm>
              <a:off x="5940152" y="3411324"/>
              <a:ext cx="208823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600" dirty="0" smtClean="0">
                  <a:solidFill>
                    <a:schemeClr val="tx1"/>
                  </a:solidFill>
                </a:rPr>
                <a:t>PROCEDURE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name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IS</a:t>
              </a: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BEGIN</a:t>
              </a:r>
            </a:p>
            <a:p>
              <a:r>
                <a:rPr lang="es-ES" sz="1600" dirty="0">
                  <a:solidFill>
                    <a:schemeClr val="tx1"/>
                  </a:solidFill>
                </a:rPr>
                <a:t>  -- </a:t>
              </a:r>
              <a:r>
                <a:rPr lang="es-ES" sz="1600" dirty="0" err="1">
                  <a:solidFill>
                    <a:schemeClr val="tx1"/>
                  </a:solidFill>
                </a:rPr>
                <a:t>statements</a:t>
              </a:r>
              <a:endParaRPr lang="es-ES" sz="1600" dirty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[</a:t>
              </a:r>
              <a:r>
                <a:rPr lang="es-ES" sz="1600" dirty="0" smtClean="0">
                  <a:solidFill>
                    <a:schemeClr val="tx1"/>
                  </a:solidFill>
                </a:rPr>
                <a:t>EXCEPTION</a:t>
              </a:r>
              <a:r>
                <a:rPr lang="es-ES" sz="1600" dirty="0">
                  <a:solidFill>
                    <a:schemeClr val="tx1"/>
                  </a:solidFill>
                </a:rPr>
                <a:t>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END</a:t>
              </a:r>
              <a:r>
                <a:rPr lang="es-ES" sz="1600" dirty="0" smtClean="0">
                  <a:solidFill>
                    <a:schemeClr val="tx1"/>
                  </a:solidFill>
                </a:rPr>
                <a:t>;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6012160" y="2907268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Procedimiento</a:t>
              </a:r>
              <a:endParaRPr lang="es-E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59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bloque</a:t>
            </a:r>
            <a:endParaRPr lang="es-ES" dirty="0"/>
          </a:p>
        </p:txBody>
      </p:sp>
      <p:grpSp>
        <p:nvGrpSpPr>
          <p:cNvPr id="14" name="13 Grupo"/>
          <p:cNvGrpSpPr/>
          <p:nvPr/>
        </p:nvGrpSpPr>
        <p:grpSpPr>
          <a:xfrm>
            <a:off x="1115616" y="2907268"/>
            <a:ext cx="2088232" cy="3096344"/>
            <a:chOff x="1115616" y="2907268"/>
            <a:chExt cx="2088232" cy="3096344"/>
          </a:xfrm>
        </p:grpSpPr>
        <p:sp>
          <p:nvSpPr>
            <p:cNvPr id="4" name="3 Rectángulo"/>
            <p:cNvSpPr/>
            <p:nvPr/>
          </p:nvSpPr>
          <p:spPr>
            <a:xfrm>
              <a:off x="1115616" y="3411324"/>
              <a:ext cx="208823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600" dirty="0" smtClean="0">
                  <a:solidFill>
                    <a:schemeClr val="tx1"/>
                  </a:solidFill>
                </a:rPr>
                <a:t>[DECLARE]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BEGIN</a:t>
              </a:r>
            </a:p>
            <a:p>
              <a:r>
                <a:rPr lang="es-ES" sz="1600" dirty="0">
                  <a:solidFill>
                    <a:schemeClr val="tx1"/>
                  </a:solidFill>
                </a:rPr>
                <a:t> </a:t>
              </a:r>
              <a:r>
                <a:rPr lang="es-ES" sz="1600" dirty="0" smtClean="0">
                  <a:solidFill>
                    <a:schemeClr val="tx1"/>
                  </a:solidFill>
                </a:rPr>
                <a:t> --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statements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[EXCEPTION]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END;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439652" y="290726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Anónimo</a:t>
              </a:r>
              <a:endParaRPr lang="es-ES" b="1" dirty="0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3906579" y="3411324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Son bloques sin nombre</a:t>
            </a:r>
          </a:p>
          <a:p>
            <a:r>
              <a:rPr lang="es-ES" sz="1600" dirty="0" smtClean="0"/>
              <a:t>Se compilan cada vez que se ejecutan</a:t>
            </a:r>
          </a:p>
          <a:p>
            <a:r>
              <a:rPr lang="es-ES" sz="1600" dirty="0" smtClean="0"/>
              <a:t>Se transfieren al motor PL/SQL para su ejecución en tiempo de ejecución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565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bloque</a:t>
            </a:r>
            <a:endParaRPr lang="es-ES" dirty="0"/>
          </a:p>
        </p:txBody>
      </p:sp>
      <p:grpSp>
        <p:nvGrpSpPr>
          <p:cNvPr id="14" name="13 Grupo"/>
          <p:cNvGrpSpPr/>
          <p:nvPr/>
        </p:nvGrpSpPr>
        <p:grpSpPr>
          <a:xfrm>
            <a:off x="1115616" y="2907268"/>
            <a:ext cx="2088232" cy="3096344"/>
            <a:chOff x="1115616" y="2907268"/>
            <a:chExt cx="2088232" cy="3096344"/>
          </a:xfrm>
        </p:grpSpPr>
        <p:sp>
          <p:nvSpPr>
            <p:cNvPr id="4" name="3 Rectángulo"/>
            <p:cNvSpPr/>
            <p:nvPr/>
          </p:nvSpPr>
          <p:spPr>
            <a:xfrm>
              <a:off x="1115616" y="3411324"/>
              <a:ext cx="208823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600" dirty="0" smtClean="0">
                  <a:solidFill>
                    <a:schemeClr val="tx1"/>
                  </a:solidFill>
                </a:rPr>
                <a:t>[DECLARE]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BEGIN</a:t>
              </a:r>
            </a:p>
            <a:p>
              <a:r>
                <a:rPr lang="es-ES" sz="1600" dirty="0">
                  <a:solidFill>
                    <a:schemeClr val="tx1"/>
                  </a:solidFill>
                </a:rPr>
                <a:t> </a:t>
              </a:r>
              <a:r>
                <a:rPr lang="es-ES" sz="1600" dirty="0" smtClean="0">
                  <a:solidFill>
                    <a:schemeClr val="tx1"/>
                  </a:solidFill>
                </a:rPr>
                <a:t> --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statements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[EXCEPTION]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END;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439652" y="290726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Anónimo</a:t>
              </a:r>
              <a:endParaRPr lang="es-ES" b="1" dirty="0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3875366" y="2348880"/>
            <a:ext cx="4248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lang="es-ES" sz="1600" dirty="0"/>
              <a:t>SET SERVEROUTPUT ON;</a:t>
            </a:r>
          </a:p>
          <a:p>
            <a:pPr marL="68580" indent="0">
              <a:buNone/>
            </a:pPr>
            <a:r>
              <a:rPr lang="es-ES" sz="1600" dirty="0"/>
              <a:t>DECLARE</a:t>
            </a:r>
          </a:p>
          <a:p>
            <a:pPr marL="6858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v_name_employee</a:t>
            </a:r>
            <a:r>
              <a:rPr lang="es-ES" sz="1600" dirty="0"/>
              <a:t> VARCHAR(20);</a:t>
            </a:r>
          </a:p>
          <a:p>
            <a:pPr marL="68580" indent="0">
              <a:buNone/>
            </a:pPr>
            <a:r>
              <a:rPr lang="es-ES" sz="1600" dirty="0"/>
              <a:t>BEGIN</a:t>
            </a:r>
          </a:p>
          <a:p>
            <a:pPr marL="68580" indent="0">
              <a:buNone/>
            </a:pPr>
            <a:r>
              <a:rPr lang="es-ES" sz="1600" dirty="0"/>
              <a:t>  SELECT </a:t>
            </a:r>
            <a:r>
              <a:rPr lang="es-ES" sz="1600" dirty="0" err="1"/>
              <a:t>first_name</a:t>
            </a:r>
            <a:r>
              <a:rPr lang="es-ES" sz="1600" dirty="0"/>
              <a:t> INTO </a:t>
            </a:r>
            <a:r>
              <a:rPr lang="es-ES" sz="1600" dirty="0" err="1"/>
              <a:t>v_name_employee</a:t>
            </a:r>
            <a:r>
              <a:rPr lang="es-ES" sz="1600" dirty="0"/>
              <a:t> FROM </a:t>
            </a:r>
            <a:r>
              <a:rPr lang="es-ES" sz="1600" dirty="0" err="1"/>
              <a:t>employees</a:t>
            </a:r>
            <a:r>
              <a:rPr lang="es-ES" sz="1600" dirty="0"/>
              <a:t> </a:t>
            </a:r>
          </a:p>
          <a:p>
            <a:pPr marL="68580" indent="0">
              <a:buNone/>
            </a:pPr>
            <a:r>
              <a:rPr lang="es-ES" sz="1600" dirty="0"/>
              <a:t>  WHERE </a:t>
            </a:r>
            <a:r>
              <a:rPr lang="es-ES" sz="1600" dirty="0" err="1"/>
              <a:t>employee_id</a:t>
            </a:r>
            <a:r>
              <a:rPr lang="es-ES" sz="1600" dirty="0"/>
              <a:t>=100; </a:t>
            </a:r>
            <a:endParaRPr lang="en-US" sz="1600" dirty="0"/>
          </a:p>
          <a:p>
            <a:pPr marL="68580" indent="0">
              <a:buNone/>
            </a:pPr>
            <a:r>
              <a:rPr lang="es-ES" sz="1600" dirty="0" smtClean="0"/>
              <a:t>DBMS_OUTPUT.PUT_LINE(</a:t>
            </a:r>
            <a:r>
              <a:rPr lang="es-ES" sz="1600" dirty="0" err="1" smtClean="0"/>
              <a:t>v_name_employee</a:t>
            </a:r>
            <a:r>
              <a:rPr lang="es-ES" sz="1600" dirty="0"/>
              <a:t>');</a:t>
            </a:r>
          </a:p>
          <a:p>
            <a:pPr marL="68580" indent="0">
              <a:buNone/>
            </a:pPr>
            <a:r>
              <a:rPr lang="es-ES" sz="1600" dirty="0"/>
              <a:t>EXCEPTION</a:t>
            </a:r>
          </a:p>
          <a:p>
            <a:pPr marL="68580" indent="0">
              <a:buNone/>
            </a:pPr>
            <a:r>
              <a:rPr lang="es-ES" sz="1600" dirty="0"/>
              <a:t>  WHEN OTHERS THEN</a:t>
            </a:r>
          </a:p>
          <a:p>
            <a:pPr marL="68580" indent="0">
              <a:buNone/>
            </a:pPr>
            <a:r>
              <a:rPr lang="es-ES" sz="1600" dirty="0"/>
              <a:t>    ROLLBACK;</a:t>
            </a:r>
          </a:p>
          <a:p>
            <a:pPr marL="68580" indent="0">
              <a:buNone/>
            </a:pPr>
            <a:r>
              <a:rPr lang="es-ES" sz="1600" dirty="0"/>
              <a:t>    RAISE_APPLICATION_ERROR(-20000, 'Error en la aplicación');</a:t>
            </a:r>
          </a:p>
          <a:p>
            <a:pPr marL="68580" indent="0">
              <a:buNone/>
            </a:pPr>
            <a:r>
              <a:rPr lang="es-ES" sz="1600" dirty="0"/>
              <a:t>END;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6850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1 Escribir un bloque anónimo que reciba dos números y visualice su suma.</a:t>
            </a:r>
            <a:endParaRPr lang="es-ES" dirty="0"/>
          </a:p>
          <a:p>
            <a:r>
              <a:rPr lang="es-ES_tradnl" dirty="0" smtClean="0"/>
              <a:t>2 </a:t>
            </a:r>
            <a:r>
              <a:rPr lang="es-ES_tradnl" dirty="0"/>
              <a:t>Escribir un bloque anónimo que reciba una fecha y devuelva el año, en número, correspondiente a esa fecha</a:t>
            </a:r>
            <a:r>
              <a:rPr lang="es-ES_tradnl" dirty="0" smtClean="0"/>
              <a:t>. </a:t>
            </a:r>
            <a:endParaRPr lang="es-ES" dirty="0"/>
          </a:p>
          <a:p>
            <a:r>
              <a:rPr lang="es-ES_tradnl" dirty="0" smtClean="0"/>
              <a:t>3 </a:t>
            </a:r>
            <a:r>
              <a:rPr lang="es-ES_tradnl" dirty="0"/>
              <a:t>Escribir un bloque anónimo que devuelva el número de años completos que hay entre dos fechas que se pasan como argumentos.</a:t>
            </a:r>
            <a:endParaRPr lang="es-ES" dirty="0"/>
          </a:p>
          <a:p>
            <a:r>
              <a:rPr lang="es-ES_tradnl" dirty="0" smtClean="0"/>
              <a:t>4 </a:t>
            </a:r>
            <a:r>
              <a:rPr lang="es-ES_tradnl" dirty="0"/>
              <a:t>Escribir un bloque anónimo que reciba una lista de hasta 5 números y visualice su suma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3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Lenguaje procedimental</a:t>
            </a:r>
          </a:p>
          <a:p>
            <a:r>
              <a:rPr lang="es-ES" dirty="0" smtClean="0"/>
              <a:t>Incluido en servidor y en algunas herramientas de cliente (</a:t>
            </a:r>
            <a:r>
              <a:rPr lang="es-ES" dirty="0" err="1" smtClean="0"/>
              <a:t>forms</a:t>
            </a:r>
            <a:r>
              <a:rPr lang="es-ES" dirty="0" smtClean="0"/>
              <a:t>)</a:t>
            </a:r>
          </a:p>
          <a:p>
            <a:r>
              <a:rPr lang="es-ES" dirty="0" smtClean="0"/>
              <a:t>Soporta:</a:t>
            </a:r>
            <a:endParaRPr lang="es-ES" dirty="0"/>
          </a:p>
          <a:p>
            <a:pPr lvl="1"/>
            <a:r>
              <a:rPr lang="es-ES" dirty="0" smtClean="0"/>
              <a:t>Sentencias </a:t>
            </a:r>
            <a:r>
              <a:rPr lang="es-ES" dirty="0"/>
              <a:t>DML (</a:t>
            </a:r>
            <a:r>
              <a:rPr lang="es-ES" dirty="0" err="1"/>
              <a:t>select</a:t>
            </a:r>
            <a:r>
              <a:rPr lang="es-ES" dirty="0"/>
              <a:t>, </a:t>
            </a:r>
            <a:r>
              <a:rPr lang="es-ES" dirty="0" err="1"/>
              <a:t>insert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) </a:t>
            </a:r>
          </a:p>
          <a:p>
            <a:pPr lvl="1"/>
            <a:r>
              <a:rPr lang="en-US" dirty="0" err="1" smtClean="0"/>
              <a:t>Sentencias</a:t>
            </a:r>
            <a:r>
              <a:rPr lang="en-US" dirty="0" smtClean="0"/>
              <a:t> </a:t>
            </a:r>
            <a:r>
              <a:rPr lang="en-US" dirty="0" err="1"/>
              <a:t>transaccionales</a:t>
            </a:r>
            <a:r>
              <a:rPr lang="en-US" dirty="0"/>
              <a:t> (commit, rollback, </a:t>
            </a:r>
            <a:r>
              <a:rPr lang="en-US" dirty="0" err="1"/>
              <a:t>savepoint</a:t>
            </a:r>
            <a:r>
              <a:rPr lang="en-US" dirty="0"/>
              <a:t>) </a:t>
            </a:r>
          </a:p>
          <a:p>
            <a:pPr lvl="1"/>
            <a:r>
              <a:rPr lang="es-ES" dirty="0" smtClean="0"/>
              <a:t>Funciones </a:t>
            </a:r>
            <a:r>
              <a:rPr lang="es-ES" dirty="0"/>
              <a:t>SQL </a:t>
            </a:r>
          </a:p>
          <a:p>
            <a:pPr lvl="1"/>
            <a:r>
              <a:rPr lang="es-ES" dirty="0" smtClean="0"/>
              <a:t>Sentencias </a:t>
            </a:r>
            <a:r>
              <a:rPr lang="es-ES" dirty="0"/>
              <a:t>de Control </a:t>
            </a:r>
          </a:p>
          <a:p>
            <a:pPr lvl="1"/>
            <a:r>
              <a:rPr lang="es-ES" dirty="0" smtClean="0"/>
              <a:t>Subprogramas </a:t>
            </a:r>
            <a:endParaRPr lang="es-ES" dirty="0"/>
          </a:p>
          <a:p>
            <a:pPr lvl="1"/>
            <a:r>
              <a:rPr lang="es-ES" dirty="0" smtClean="0"/>
              <a:t>Tratamiento </a:t>
            </a:r>
            <a:r>
              <a:rPr lang="es-ES" dirty="0"/>
              <a:t>de </a:t>
            </a:r>
            <a:r>
              <a:rPr lang="es-ES" dirty="0" smtClean="0"/>
              <a:t>Errores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3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bloque</a:t>
            </a:r>
            <a:endParaRPr lang="es-ES" dirty="0"/>
          </a:p>
        </p:txBody>
      </p:sp>
      <p:grpSp>
        <p:nvGrpSpPr>
          <p:cNvPr id="15" name="14 Grupo"/>
          <p:cNvGrpSpPr/>
          <p:nvPr/>
        </p:nvGrpSpPr>
        <p:grpSpPr>
          <a:xfrm>
            <a:off x="1159914" y="2969242"/>
            <a:ext cx="2088232" cy="3024336"/>
            <a:chOff x="3491880" y="2924944"/>
            <a:chExt cx="2088232" cy="3024336"/>
          </a:xfrm>
        </p:grpSpPr>
        <p:sp>
          <p:nvSpPr>
            <p:cNvPr id="8" name="7 Rectángulo"/>
            <p:cNvSpPr/>
            <p:nvPr/>
          </p:nvSpPr>
          <p:spPr>
            <a:xfrm>
              <a:off x="3491880" y="3356992"/>
              <a:ext cx="208823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600" dirty="0" smtClean="0">
                  <a:solidFill>
                    <a:schemeClr val="tx1"/>
                  </a:solidFill>
                </a:rPr>
                <a:t>FUNCTION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name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RETURN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datatype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IS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BEGIN</a:t>
              </a:r>
            </a:p>
            <a:p>
              <a:r>
                <a:rPr lang="es-ES" sz="1600" dirty="0">
                  <a:solidFill>
                    <a:schemeClr val="tx1"/>
                  </a:solidFill>
                </a:rPr>
                <a:t>  -- </a:t>
              </a:r>
              <a:r>
                <a:rPr lang="es-ES" sz="1600" dirty="0" err="1">
                  <a:solidFill>
                    <a:schemeClr val="tx1"/>
                  </a:solidFill>
                </a:rPr>
                <a:t>statements</a:t>
              </a:r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  RETURN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value</a:t>
              </a:r>
              <a:r>
                <a:rPr lang="es-ES" sz="1600" dirty="0" smtClean="0">
                  <a:solidFill>
                    <a:schemeClr val="tx1"/>
                  </a:solidFill>
                </a:rPr>
                <a:t>;</a:t>
              </a:r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[</a:t>
              </a:r>
              <a:r>
                <a:rPr lang="es-ES" sz="1600" dirty="0" smtClean="0">
                  <a:solidFill>
                    <a:schemeClr val="tx1"/>
                  </a:solidFill>
                </a:rPr>
                <a:t>EXCEPTION</a:t>
              </a:r>
              <a:r>
                <a:rPr lang="es-ES" sz="1600" dirty="0">
                  <a:solidFill>
                    <a:schemeClr val="tx1"/>
                  </a:solidFill>
                </a:rPr>
                <a:t>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END</a:t>
              </a:r>
              <a:r>
                <a:rPr lang="es-ES" sz="1600" dirty="0" smtClean="0">
                  <a:solidFill>
                    <a:schemeClr val="tx1"/>
                  </a:solidFill>
                </a:rPr>
                <a:t>;</a:t>
              </a:r>
              <a:endParaRPr lang="es-ES" sz="1600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3887924" y="292494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Función</a:t>
              </a:r>
              <a:endParaRPr lang="es-ES" b="1" dirty="0"/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3906579" y="3411324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Son bloques con nombre</a:t>
            </a:r>
          </a:p>
          <a:p>
            <a:r>
              <a:rPr lang="es-ES" sz="1600" dirty="0" smtClean="0"/>
              <a:t>Contienen sentencias SQL y/o PL/SQL.</a:t>
            </a:r>
          </a:p>
          <a:p>
            <a:r>
              <a:rPr lang="es-ES" sz="1600" dirty="0" smtClean="0"/>
              <a:t>Devuelven un valor del tipo de dato especificado.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1077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bloque</a:t>
            </a:r>
            <a:endParaRPr lang="es-ES" dirty="0"/>
          </a:p>
        </p:txBody>
      </p:sp>
      <p:grpSp>
        <p:nvGrpSpPr>
          <p:cNvPr id="15" name="14 Grupo"/>
          <p:cNvGrpSpPr/>
          <p:nvPr/>
        </p:nvGrpSpPr>
        <p:grpSpPr>
          <a:xfrm>
            <a:off x="1159914" y="2969242"/>
            <a:ext cx="2088232" cy="3024336"/>
            <a:chOff x="3491880" y="2924944"/>
            <a:chExt cx="2088232" cy="3024336"/>
          </a:xfrm>
        </p:grpSpPr>
        <p:sp>
          <p:nvSpPr>
            <p:cNvPr id="8" name="7 Rectángulo"/>
            <p:cNvSpPr/>
            <p:nvPr/>
          </p:nvSpPr>
          <p:spPr>
            <a:xfrm>
              <a:off x="3491880" y="3356992"/>
              <a:ext cx="208823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600" dirty="0" smtClean="0">
                  <a:solidFill>
                    <a:schemeClr val="tx1"/>
                  </a:solidFill>
                </a:rPr>
                <a:t>FUNCTION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name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RETURN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datatype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IS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BEGIN</a:t>
              </a:r>
            </a:p>
            <a:p>
              <a:r>
                <a:rPr lang="es-ES" sz="1600" dirty="0">
                  <a:solidFill>
                    <a:schemeClr val="tx1"/>
                  </a:solidFill>
                </a:rPr>
                <a:t>  -- </a:t>
              </a:r>
              <a:r>
                <a:rPr lang="es-ES" sz="1600" dirty="0" err="1">
                  <a:solidFill>
                    <a:schemeClr val="tx1"/>
                  </a:solidFill>
                </a:rPr>
                <a:t>statements</a:t>
              </a:r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  RETURN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value</a:t>
              </a:r>
              <a:r>
                <a:rPr lang="es-ES" sz="1600" dirty="0" smtClean="0">
                  <a:solidFill>
                    <a:schemeClr val="tx1"/>
                  </a:solidFill>
                </a:rPr>
                <a:t>;</a:t>
              </a:r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[</a:t>
              </a:r>
              <a:r>
                <a:rPr lang="es-ES" sz="1600" dirty="0" smtClean="0">
                  <a:solidFill>
                    <a:schemeClr val="tx1"/>
                  </a:solidFill>
                </a:rPr>
                <a:t>EXCEPTION</a:t>
              </a:r>
              <a:r>
                <a:rPr lang="es-ES" sz="1600" dirty="0">
                  <a:solidFill>
                    <a:schemeClr val="tx1"/>
                  </a:solidFill>
                </a:rPr>
                <a:t>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END</a:t>
              </a:r>
              <a:r>
                <a:rPr lang="es-ES" sz="1600" dirty="0" smtClean="0">
                  <a:solidFill>
                    <a:schemeClr val="tx1"/>
                  </a:solidFill>
                </a:rPr>
                <a:t>;</a:t>
              </a:r>
              <a:endParaRPr lang="es-ES" sz="1600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3887924" y="292494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Función</a:t>
              </a:r>
              <a:endParaRPr lang="es-ES" b="1" dirty="0"/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3875366" y="2348880"/>
            <a:ext cx="42484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OR REPLACE</a:t>
            </a:r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dirty="0" err="1"/>
              <a:t>get_salary</a:t>
            </a:r>
            <a:r>
              <a:rPr lang="en-US" sz="1600" dirty="0"/>
              <a:t>(</a:t>
            </a:r>
            <a:r>
              <a:rPr lang="en-US" sz="1600" dirty="0" err="1"/>
              <a:t>id_employee</a:t>
            </a:r>
            <a:r>
              <a:rPr lang="en-US" sz="1600" dirty="0"/>
              <a:t> number) RETURN NUMBER AS 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salary_employee</a:t>
            </a:r>
            <a:r>
              <a:rPr lang="en-US" sz="1600" dirty="0"/>
              <a:t> number;</a:t>
            </a:r>
          </a:p>
          <a:p>
            <a:r>
              <a:rPr lang="en-US" sz="1600" dirty="0"/>
              <a:t>BEGIN</a:t>
            </a:r>
          </a:p>
          <a:p>
            <a:r>
              <a:rPr lang="en-US" sz="1600" dirty="0"/>
              <a:t>SELECT salary INTO </a:t>
            </a:r>
            <a:r>
              <a:rPr lang="en-US" sz="1600" dirty="0" err="1"/>
              <a:t>salary_employee</a:t>
            </a:r>
            <a:r>
              <a:rPr lang="en-US" sz="1600" dirty="0"/>
              <a:t> FROM employees WHERE </a:t>
            </a:r>
            <a:r>
              <a:rPr lang="en-US" sz="1600" dirty="0" err="1"/>
              <a:t>employee_id</a:t>
            </a:r>
            <a:r>
              <a:rPr lang="en-US" sz="1600" dirty="0"/>
              <a:t> = </a:t>
            </a:r>
            <a:r>
              <a:rPr lang="en-US" sz="1600" dirty="0" err="1"/>
              <a:t>id_employee</a:t>
            </a:r>
            <a:r>
              <a:rPr lang="en-US" sz="1600" dirty="0"/>
              <a:t>; </a:t>
            </a:r>
          </a:p>
          <a:p>
            <a:r>
              <a:rPr lang="en-US" sz="1600" dirty="0"/>
              <a:t>  RETURN </a:t>
            </a:r>
            <a:r>
              <a:rPr lang="en-US" sz="1600" dirty="0" err="1"/>
              <a:t>salary_employee</a:t>
            </a:r>
            <a:r>
              <a:rPr lang="en-US" sz="1600" dirty="0"/>
              <a:t>;</a:t>
            </a:r>
          </a:p>
          <a:p>
            <a:r>
              <a:rPr lang="en-US" sz="1600" dirty="0"/>
              <a:t>END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 err="1" smtClean="0"/>
              <a:t>Prueba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SELECT </a:t>
            </a:r>
            <a:r>
              <a:rPr lang="en-US" sz="1600" dirty="0" err="1" smtClean="0"/>
              <a:t>get_salary</a:t>
            </a:r>
            <a:r>
              <a:rPr lang="en-US" sz="1600" dirty="0" smtClean="0"/>
              <a:t>(100) FROM dual</a:t>
            </a:r>
            <a:r>
              <a:rPr lang="en-US" sz="1600" dirty="0" smtClean="0"/>
              <a:t>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451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bloque</a:t>
            </a:r>
            <a:endParaRPr lang="es-ES" dirty="0"/>
          </a:p>
        </p:txBody>
      </p:sp>
      <p:grpSp>
        <p:nvGrpSpPr>
          <p:cNvPr id="12" name="11 Grupo"/>
          <p:cNvGrpSpPr/>
          <p:nvPr/>
        </p:nvGrpSpPr>
        <p:grpSpPr>
          <a:xfrm>
            <a:off x="5940152" y="2907268"/>
            <a:ext cx="2088232" cy="3096344"/>
            <a:chOff x="5940152" y="2907268"/>
            <a:chExt cx="2088232" cy="3096344"/>
          </a:xfrm>
        </p:grpSpPr>
        <p:sp>
          <p:nvSpPr>
            <p:cNvPr id="13" name="12 Rectángulo"/>
            <p:cNvSpPr/>
            <p:nvPr/>
          </p:nvSpPr>
          <p:spPr>
            <a:xfrm>
              <a:off x="5940152" y="3411324"/>
              <a:ext cx="208823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600" dirty="0" smtClean="0">
                  <a:solidFill>
                    <a:schemeClr val="tx1"/>
                  </a:solidFill>
                </a:rPr>
                <a:t>PROCEDURE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name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IS</a:t>
              </a: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BEGIN</a:t>
              </a:r>
            </a:p>
            <a:p>
              <a:r>
                <a:rPr lang="es-ES" sz="1600" dirty="0">
                  <a:solidFill>
                    <a:schemeClr val="tx1"/>
                  </a:solidFill>
                </a:rPr>
                <a:t>  -- </a:t>
              </a:r>
              <a:r>
                <a:rPr lang="es-ES" sz="1600" dirty="0" err="1">
                  <a:solidFill>
                    <a:schemeClr val="tx1"/>
                  </a:solidFill>
                </a:rPr>
                <a:t>statements</a:t>
              </a:r>
              <a:endParaRPr lang="es-ES" sz="1600" dirty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[</a:t>
              </a:r>
              <a:r>
                <a:rPr lang="es-ES" sz="1600" dirty="0" smtClean="0">
                  <a:solidFill>
                    <a:schemeClr val="tx1"/>
                  </a:solidFill>
                </a:rPr>
                <a:t>EXCEPTION</a:t>
              </a:r>
              <a:r>
                <a:rPr lang="es-ES" sz="1600" dirty="0">
                  <a:solidFill>
                    <a:schemeClr val="tx1"/>
                  </a:solidFill>
                </a:rPr>
                <a:t>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END</a:t>
              </a:r>
              <a:r>
                <a:rPr lang="es-ES" sz="1600" dirty="0" smtClean="0">
                  <a:solidFill>
                    <a:schemeClr val="tx1"/>
                  </a:solidFill>
                </a:rPr>
                <a:t>;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012160" y="2907268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Procedimiento</a:t>
              </a:r>
              <a:endParaRPr lang="es-ES" b="1" dirty="0"/>
            </a:p>
          </p:txBody>
        </p:sp>
      </p:grpSp>
      <p:sp>
        <p:nvSpPr>
          <p:cNvPr id="17" name="16 CuadroTexto"/>
          <p:cNvSpPr txBox="1"/>
          <p:nvPr/>
        </p:nvSpPr>
        <p:spPr>
          <a:xfrm>
            <a:off x="1187624" y="3411324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Son bloques con nombre</a:t>
            </a:r>
          </a:p>
          <a:p>
            <a:r>
              <a:rPr lang="es-ES" sz="1600" dirty="0" smtClean="0"/>
              <a:t>Contienen sentencias SQL y/o PL/SQL.</a:t>
            </a:r>
          </a:p>
          <a:p>
            <a:r>
              <a:rPr lang="es-ES" sz="1600" dirty="0" smtClean="0"/>
              <a:t>No devuelven ningún valor.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823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bloque</a:t>
            </a:r>
            <a:endParaRPr lang="es-ES" dirty="0"/>
          </a:p>
        </p:txBody>
      </p:sp>
      <p:grpSp>
        <p:nvGrpSpPr>
          <p:cNvPr id="12" name="11 Grupo"/>
          <p:cNvGrpSpPr/>
          <p:nvPr/>
        </p:nvGrpSpPr>
        <p:grpSpPr>
          <a:xfrm>
            <a:off x="5940152" y="2907268"/>
            <a:ext cx="2088232" cy="3096344"/>
            <a:chOff x="5940152" y="2907268"/>
            <a:chExt cx="2088232" cy="3096344"/>
          </a:xfrm>
        </p:grpSpPr>
        <p:sp>
          <p:nvSpPr>
            <p:cNvPr id="13" name="12 Rectángulo"/>
            <p:cNvSpPr/>
            <p:nvPr/>
          </p:nvSpPr>
          <p:spPr>
            <a:xfrm>
              <a:off x="5940152" y="3411324"/>
              <a:ext cx="208823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600" dirty="0" smtClean="0">
                  <a:solidFill>
                    <a:schemeClr val="tx1"/>
                  </a:solidFill>
                </a:rPr>
                <a:t>PROCEDURE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name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IS</a:t>
              </a: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BEGIN</a:t>
              </a:r>
            </a:p>
            <a:p>
              <a:r>
                <a:rPr lang="es-ES" sz="1600" dirty="0">
                  <a:solidFill>
                    <a:schemeClr val="tx1"/>
                  </a:solidFill>
                </a:rPr>
                <a:t>  -- </a:t>
              </a:r>
              <a:r>
                <a:rPr lang="es-ES" sz="1600" dirty="0" err="1">
                  <a:solidFill>
                    <a:schemeClr val="tx1"/>
                  </a:solidFill>
                </a:rPr>
                <a:t>statements</a:t>
              </a:r>
              <a:endParaRPr lang="es-ES" sz="1600" dirty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[</a:t>
              </a:r>
              <a:r>
                <a:rPr lang="es-ES" sz="1600" dirty="0" smtClean="0">
                  <a:solidFill>
                    <a:schemeClr val="tx1"/>
                  </a:solidFill>
                </a:rPr>
                <a:t>EXCEPTION</a:t>
              </a:r>
              <a:r>
                <a:rPr lang="es-ES" sz="1600" dirty="0">
                  <a:solidFill>
                    <a:schemeClr val="tx1"/>
                  </a:solidFill>
                </a:rPr>
                <a:t>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END</a:t>
              </a:r>
              <a:r>
                <a:rPr lang="es-ES" sz="1600" dirty="0" smtClean="0">
                  <a:solidFill>
                    <a:schemeClr val="tx1"/>
                  </a:solidFill>
                </a:rPr>
                <a:t>;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012160" y="2907268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Procedimiento</a:t>
              </a:r>
              <a:endParaRPr lang="es-ES" b="1" dirty="0"/>
            </a:p>
          </p:txBody>
        </p:sp>
      </p:grpSp>
      <p:sp>
        <p:nvSpPr>
          <p:cNvPr id="17" name="16 CuadroTexto"/>
          <p:cNvSpPr txBox="1"/>
          <p:nvPr/>
        </p:nvSpPr>
        <p:spPr>
          <a:xfrm>
            <a:off x="1187624" y="3411324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OR REPLACE </a:t>
            </a:r>
          </a:p>
          <a:p>
            <a:r>
              <a:rPr lang="en-US" sz="1600" dirty="0"/>
              <a:t>PROCEDURE </a:t>
            </a:r>
            <a:r>
              <a:rPr lang="en-US" sz="1600" dirty="0" err="1"/>
              <a:t>update_salary</a:t>
            </a:r>
            <a:r>
              <a:rPr lang="en-US" sz="1600" dirty="0"/>
              <a:t>(</a:t>
            </a:r>
            <a:r>
              <a:rPr lang="en-US" sz="1600" dirty="0" err="1"/>
              <a:t>id_employee</a:t>
            </a:r>
            <a:r>
              <a:rPr lang="en-US" sz="1600" dirty="0"/>
              <a:t> </a:t>
            </a:r>
            <a:r>
              <a:rPr lang="en-US" sz="1600" dirty="0" smtClean="0"/>
              <a:t>number,  </a:t>
            </a:r>
            <a:r>
              <a:rPr lang="en-US" sz="1600" dirty="0" err="1" smtClean="0"/>
              <a:t>new_salary</a:t>
            </a:r>
            <a:r>
              <a:rPr lang="en-US" sz="1600" dirty="0" smtClean="0"/>
              <a:t> number)</a:t>
            </a:r>
            <a:endParaRPr lang="en-US" sz="1600" dirty="0"/>
          </a:p>
          <a:p>
            <a:r>
              <a:rPr lang="en-US" sz="1600" dirty="0"/>
              <a:t>IS</a:t>
            </a:r>
          </a:p>
          <a:p>
            <a:r>
              <a:rPr lang="en-US" sz="1600" dirty="0"/>
              <a:t>BEGIN</a:t>
            </a:r>
          </a:p>
          <a:p>
            <a:r>
              <a:rPr lang="en-US" sz="1600" dirty="0"/>
              <a:t>  UPDATE employees </a:t>
            </a:r>
          </a:p>
          <a:p>
            <a:r>
              <a:rPr lang="en-US" sz="1600" dirty="0"/>
              <a:t>	SET salary = </a:t>
            </a:r>
            <a:r>
              <a:rPr lang="en-US" sz="1600" dirty="0" err="1"/>
              <a:t>new_salary</a:t>
            </a:r>
            <a:endParaRPr lang="en-US" sz="1600" dirty="0"/>
          </a:p>
          <a:p>
            <a:r>
              <a:rPr lang="en-US" sz="1600" dirty="0"/>
              <a:t>  WHERE </a:t>
            </a:r>
            <a:r>
              <a:rPr lang="en-US" sz="1600" dirty="0" err="1"/>
              <a:t>employee_id</a:t>
            </a:r>
            <a:r>
              <a:rPr lang="en-US" sz="1600" dirty="0"/>
              <a:t> = </a:t>
            </a:r>
            <a:r>
              <a:rPr lang="en-US" sz="1600" dirty="0" err="1"/>
              <a:t>id_employee</a:t>
            </a:r>
            <a:r>
              <a:rPr lang="en-US" sz="1600" dirty="0"/>
              <a:t>;</a:t>
            </a:r>
          </a:p>
          <a:p>
            <a:r>
              <a:rPr lang="en-US" sz="1600" dirty="0"/>
              <a:t>END;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455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bloque</a:t>
            </a:r>
            <a:endParaRPr lang="es-ES" dirty="0"/>
          </a:p>
        </p:txBody>
      </p:sp>
      <p:grpSp>
        <p:nvGrpSpPr>
          <p:cNvPr id="12" name="11 Grupo"/>
          <p:cNvGrpSpPr/>
          <p:nvPr/>
        </p:nvGrpSpPr>
        <p:grpSpPr>
          <a:xfrm>
            <a:off x="5940152" y="2907268"/>
            <a:ext cx="2088232" cy="3096344"/>
            <a:chOff x="5940152" y="2907268"/>
            <a:chExt cx="2088232" cy="3096344"/>
          </a:xfrm>
        </p:grpSpPr>
        <p:sp>
          <p:nvSpPr>
            <p:cNvPr id="13" name="12 Rectángulo"/>
            <p:cNvSpPr/>
            <p:nvPr/>
          </p:nvSpPr>
          <p:spPr>
            <a:xfrm>
              <a:off x="5940152" y="3411324"/>
              <a:ext cx="208823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600" dirty="0" smtClean="0">
                  <a:solidFill>
                    <a:schemeClr val="tx1"/>
                  </a:solidFill>
                </a:rPr>
                <a:t>PROCEDURE </a:t>
              </a:r>
              <a:r>
                <a:rPr lang="es-ES" sz="1600" dirty="0" err="1" smtClean="0">
                  <a:solidFill>
                    <a:schemeClr val="tx1"/>
                  </a:solidFill>
                </a:rPr>
                <a:t>name</a:t>
              </a:r>
              <a:endParaRPr lang="es-ES" sz="1600" dirty="0" smtClean="0">
                <a:solidFill>
                  <a:schemeClr val="tx1"/>
                </a:solidFill>
              </a:endParaRPr>
            </a:p>
            <a:p>
              <a:r>
                <a:rPr lang="es-ES" sz="1600" dirty="0" smtClean="0">
                  <a:solidFill>
                    <a:schemeClr val="tx1"/>
                  </a:solidFill>
                </a:rPr>
                <a:t>IS</a:t>
              </a:r>
            </a:p>
            <a:p>
              <a:endParaRPr lang="es-ES" sz="1600" dirty="0" smtClean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BEGIN</a:t>
              </a:r>
            </a:p>
            <a:p>
              <a:r>
                <a:rPr lang="es-ES" sz="1600" dirty="0">
                  <a:solidFill>
                    <a:schemeClr val="tx1"/>
                  </a:solidFill>
                </a:rPr>
                <a:t>  -- </a:t>
              </a:r>
              <a:r>
                <a:rPr lang="es-ES" sz="1600" dirty="0" err="1">
                  <a:solidFill>
                    <a:schemeClr val="tx1"/>
                  </a:solidFill>
                </a:rPr>
                <a:t>statements</a:t>
              </a:r>
              <a:endParaRPr lang="es-ES" sz="1600" dirty="0">
                <a:solidFill>
                  <a:schemeClr val="tx1"/>
                </a:solidFill>
              </a:endParaRP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[</a:t>
              </a:r>
              <a:r>
                <a:rPr lang="es-ES" sz="1600" dirty="0" smtClean="0">
                  <a:solidFill>
                    <a:schemeClr val="tx1"/>
                  </a:solidFill>
                </a:rPr>
                <a:t>EXCEPTION</a:t>
              </a:r>
              <a:r>
                <a:rPr lang="es-ES" sz="1600" dirty="0">
                  <a:solidFill>
                    <a:schemeClr val="tx1"/>
                  </a:solidFill>
                </a:rPr>
                <a:t>]</a:t>
              </a:r>
            </a:p>
            <a:p>
              <a:endParaRPr lang="es-ES" sz="1600" dirty="0">
                <a:solidFill>
                  <a:schemeClr val="tx1"/>
                </a:solidFill>
              </a:endParaRPr>
            </a:p>
            <a:p>
              <a:r>
                <a:rPr lang="es-ES" sz="1600" dirty="0">
                  <a:solidFill>
                    <a:schemeClr val="tx1"/>
                  </a:solidFill>
                </a:rPr>
                <a:t>END</a:t>
              </a:r>
              <a:r>
                <a:rPr lang="es-ES" sz="1600" dirty="0" smtClean="0">
                  <a:solidFill>
                    <a:schemeClr val="tx1"/>
                  </a:solidFill>
                </a:rPr>
                <a:t>;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012160" y="2907268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Procedimiento</a:t>
              </a:r>
              <a:endParaRPr lang="es-ES" b="1" dirty="0"/>
            </a:p>
          </p:txBody>
        </p:sp>
      </p:grpSp>
      <p:sp>
        <p:nvSpPr>
          <p:cNvPr id="17" name="16 CuadroTexto"/>
          <p:cNvSpPr txBox="1"/>
          <p:nvPr/>
        </p:nvSpPr>
        <p:spPr>
          <a:xfrm>
            <a:off x="1187624" y="2420888"/>
            <a:ext cx="4248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Prueba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SELECT salary FROM employees WHERE </a:t>
            </a:r>
            <a:r>
              <a:rPr lang="en-US" sz="1600" dirty="0" err="1" smtClean="0"/>
              <a:t>employee_id</a:t>
            </a:r>
            <a:r>
              <a:rPr lang="en-US" sz="1600" dirty="0"/>
              <a:t> </a:t>
            </a:r>
            <a:r>
              <a:rPr lang="en-US" sz="1600" dirty="0" smtClean="0"/>
              <a:t>= 103;</a:t>
            </a:r>
          </a:p>
          <a:p>
            <a:endParaRPr lang="en-US" sz="1600" dirty="0" smtClean="0"/>
          </a:p>
          <a:p>
            <a:r>
              <a:rPr lang="en-US" sz="1600" dirty="0"/>
              <a:t>SALARY                 </a:t>
            </a:r>
          </a:p>
          <a:p>
            <a:r>
              <a:rPr lang="en-US" sz="1600" dirty="0"/>
              <a:t>---------------------- </a:t>
            </a:r>
          </a:p>
          <a:p>
            <a:r>
              <a:rPr lang="en-US" sz="1600" dirty="0"/>
              <a:t>9000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EXECUTE </a:t>
            </a:r>
            <a:r>
              <a:rPr lang="en-US" sz="1600" dirty="0" err="1" smtClean="0"/>
              <a:t>update_salary</a:t>
            </a:r>
            <a:r>
              <a:rPr lang="en-US" sz="1600" dirty="0" smtClean="0"/>
              <a:t>(103,10500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/>
              <a:t>SELECT salary FROM employees WHERE </a:t>
            </a:r>
            <a:r>
              <a:rPr lang="en-US" sz="1600" dirty="0" err="1"/>
              <a:t>employee_id</a:t>
            </a:r>
            <a:r>
              <a:rPr lang="en-US" sz="1600" dirty="0"/>
              <a:t> = 103;</a:t>
            </a:r>
          </a:p>
          <a:p>
            <a:endParaRPr lang="en-US" sz="1600" dirty="0"/>
          </a:p>
          <a:p>
            <a:r>
              <a:rPr lang="en-US" sz="1600" dirty="0"/>
              <a:t>SALARY                 </a:t>
            </a:r>
          </a:p>
          <a:p>
            <a:r>
              <a:rPr lang="en-US" sz="1600" dirty="0"/>
              <a:t>---------------------- </a:t>
            </a:r>
          </a:p>
          <a:p>
            <a:r>
              <a:rPr lang="en-US" sz="1600" dirty="0" smtClean="0"/>
              <a:t>10500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1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Construcciones de programa. Disponibilidad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20818"/>
              </p:ext>
            </p:extLst>
          </p:nvPr>
        </p:nvGraphicFramePr>
        <p:xfrm>
          <a:off x="1042989" y="2428096"/>
          <a:ext cx="2952947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4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Construcciones de herramientas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Bloques anónimos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aplicación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Paquetes de aplicación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aplicación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Tipos de objetos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259530"/>
              </p:ext>
            </p:extLst>
          </p:nvPr>
        </p:nvGraphicFramePr>
        <p:xfrm>
          <a:off x="4932040" y="2420888"/>
          <a:ext cx="2952947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4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Construcciones de servidor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endParaRPr lang="es-ES" dirty="0"/>
                    </a:p>
                  </a:txBody>
                  <a:tcPr>
                    <a:solidFill>
                      <a:srgbClr val="058D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Bloques anónimos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almacenados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Paquetes</a:t>
                      </a:r>
                      <a:r>
                        <a:rPr lang="es-ES" baseline="0" dirty="0" smtClean="0"/>
                        <a:t> almacenados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almacenados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Tipos de objetos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6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Construcciones de programa. Disponibilidad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091805"/>
              </p:ext>
            </p:extLst>
          </p:nvPr>
        </p:nvGraphicFramePr>
        <p:xfrm>
          <a:off x="1042989" y="2428096"/>
          <a:ext cx="2952947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4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Bloques anónimos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</a:t>
                      </a:r>
                      <a:r>
                        <a:rPr lang="es-ES" dirty="0" err="1" smtClean="0"/>
                        <a:t>bbdd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aplicación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Paquetes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endParaRPr lang="es-E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aplicación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Tipos de objetos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25494"/>
              </p:ext>
            </p:extLst>
          </p:nvPr>
        </p:nvGraphicFramePr>
        <p:xfrm>
          <a:off x="4572000" y="2420888"/>
          <a:ext cx="36004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sin nombre, embebido en una aplicación o emitido de forma interactiva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Disponibilidad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Todos los</a:t>
                      </a:r>
                      <a:r>
                        <a:rPr lang="es-ES" baseline="0" dirty="0" smtClean="0"/>
                        <a:t> entornos PL/SQL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Flecha derecha"/>
          <p:cNvSpPr/>
          <p:nvPr/>
        </p:nvSpPr>
        <p:spPr>
          <a:xfrm>
            <a:off x="4139952" y="2575600"/>
            <a:ext cx="288032" cy="2160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8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Construcciones de programa. Disponibilidad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09437"/>
              </p:ext>
            </p:extLst>
          </p:nvPr>
        </p:nvGraphicFramePr>
        <p:xfrm>
          <a:off x="1042989" y="2428096"/>
          <a:ext cx="2952947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4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Bloques anónimos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</a:t>
                      </a:r>
                      <a:r>
                        <a:rPr lang="es-ES" dirty="0" err="1" smtClean="0"/>
                        <a:t>bbdd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aplicación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Paquetes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endParaRPr lang="es-E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aplicación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Tipos de objetos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99563"/>
              </p:ext>
            </p:extLst>
          </p:nvPr>
        </p:nvGraphicFramePr>
        <p:xfrm>
          <a:off x="4572000" y="2420888"/>
          <a:ext cx="3600400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PLSQL almacenado en el servidor de </a:t>
                      </a:r>
                      <a:r>
                        <a:rPr lang="es-ES" dirty="0" err="1" smtClean="0"/>
                        <a:t>bbdd</a:t>
                      </a:r>
                      <a:r>
                        <a:rPr lang="es-ES" dirty="0" smtClean="0"/>
                        <a:t>. A</a:t>
                      </a:r>
                      <a:r>
                        <a:rPr lang="es-ES" baseline="0" dirty="0" smtClean="0"/>
                        <a:t>cepta parámetros y se puede llamar en repetidas ocasiones.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Disponibilidad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Servidor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r>
                        <a:rPr lang="es-ES" baseline="0" dirty="0" smtClean="0"/>
                        <a:t>  o herramientas de Oracle </a:t>
                      </a:r>
                      <a:r>
                        <a:rPr lang="es-ES" baseline="0" dirty="0" err="1" smtClean="0"/>
                        <a:t>Developer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Flecha derecha"/>
          <p:cNvSpPr/>
          <p:nvPr/>
        </p:nvSpPr>
        <p:spPr>
          <a:xfrm>
            <a:off x="4139952" y="3151664"/>
            <a:ext cx="288032" cy="2160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9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Construcciones de programa. Disponibilidad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783626"/>
              </p:ext>
            </p:extLst>
          </p:nvPr>
        </p:nvGraphicFramePr>
        <p:xfrm>
          <a:off x="1042989" y="2428096"/>
          <a:ext cx="2952947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4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Bloques anónimos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</a:t>
                      </a:r>
                      <a:r>
                        <a:rPr lang="es-ES" dirty="0" err="1" smtClean="0"/>
                        <a:t>bbdd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aplicación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Paquetes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endParaRPr lang="es-E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aplicación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Tipos de objetos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45378"/>
              </p:ext>
            </p:extLst>
          </p:nvPr>
        </p:nvGraphicFramePr>
        <p:xfrm>
          <a:off x="4572000" y="2420888"/>
          <a:ext cx="3600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PLSQL almacenado en una</a:t>
                      </a:r>
                      <a:r>
                        <a:rPr lang="es-ES" baseline="0" dirty="0" smtClean="0"/>
                        <a:t> aplicación Oracle </a:t>
                      </a:r>
                      <a:r>
                        <a:rPr lang="es-ES" baseline="0" dirty="0" err="1" smtClean="0"/>
                        <a:t>Forms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Developer</a:t>
                      </a:r>
                      <a:r>
                        <a:rPr lang="es-ES" baseline="0" dirty="0" smtClean="0"/>
                        <a:t> o biblioteca compartida. Acepta parámetros y se puede llamar en repetidas ocasiones.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Disponibilidad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Componentes de herramientas de Oracle </a:t>
                      </a:r>
                      <a:r>
                        <a:rPr lang="es-ES" dirty="0" err="1" smtClean="0"/>
                        <a:t>Developer</a:t>
                      </a:r>
                      <a:r>
                        <a:rPr lang="es-ES" dirty="0" smtClean="0"/>
                        <a:t> (</a:t>
                      </a:r>
                      <a:r>
                        <a:rPr lang="es-ES" dirty="0" err="1" smtClean="0"/>
                        <a:t>Forms</a:t>
                      </a:r>
                      <a:r>
                        <a:rPr lang="es-ES" dirty="0" smtClean="0"/>
                        <a:t> y </a:t>
                      </a:r>
                      <a:r>
                        <a:rPr lang="es-ES" dirty="0" err="1" smtClean="0"/>
                        <a:t>Reports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Flecha derecha"/>
          <p:cNvSpPr/>
          <p:nvPr/>
        </p:nvSpPr>
        <p:spPr>
          <a:xfrm>
            <a:off x="4139952" y="4046200"/>
            <a:ext cx="288032" cy="2160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Construcciones de programa. Disponibilidad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193379"/>
              </p:ext>
            </p:extLst>
          </p:nvPr>
        </p:nvGraphicFramePr>
        <p:xfrm>
          <a:off x="1042989" y="2428096"/>
          <a:ext cx="2952947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4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Bloques anónimos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</a:t>
                      </a:r>
                      <a:r>
                        <a:rPr lang="es-ES" dirty="0" err="1" smtClean="0"/>
                        <a:t>bbdd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aplicación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Paquetes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endParaRPr lang="es-E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aplicación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Tipos de objetos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93877"/>
              </p:ext>
            </p:extLst>
          </p:nvPr>
        </p:nvGraphicFramePr>
        <p:xfrm>
          <a:off x="4572000" y="2420888"/>
          <a:ext cx="36004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Módulos</a:t>
                      </a:r>
                      <a:r>
                        <a:rPr lang="es-ES" baseline="0" dirty="0" smtClean="0"/>
                        <a:t> PL/SQL con nombre que agrupan procedimientos y funciones.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Disponibilidad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Servidor de </a:t>
                      </a:r>
                      <a:r>
                        <a:rPr lang="es-ES" dirty="0" err="1" smtClean="0"/>
                        <a:t>bbdd</a:t>
                      </a:r>
                      <a:r>
                        <a:rPr lang="es-ES" dirty="0" smtClean="0"/>
                        <a:t> o herramientas de Oracle </a:t>
                      </a:r>
                      <a:r>
                        <a:rPr lang="es-ES" dirty="0" err="1" smtClean="0"/>
                        <a:t>Developer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Flecha derecha"/>
          <p:cNvSpPr/>
          <p:nvPr/>
        </p:nvSpPr>
        <p:spPr>
          <a:xfrm>
            <a:off x="4139952" y="4725144"/>
            <a:ext cx="288032" cy="2160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unidad de trabajo es el bloque</a:t>
            </a:r>
          </a:p>
          <a:p>
            <a:pPr lvl="1"/>
            <a:r>
              <a:rPr lang="es-ES" dirty="0" smtClean="0"/>
              <a:t>Zona de declaraciones</a:t>
            </a:r>
          </a:p>
          <a:p>
            <a:pPr lvl="1"/>
            <a:r>
              <a:rPr lang="es-ES" dirty="0" smtClean="0"/>
              <a:t>Instrucciones</a:t>
            </a:r>
          </a:p>
          <a:p>
            <a:pPr lvl="1"/>
            <a:r>
              <a:rPr lang="es-ES" dirty="0" smtClean="0"/>
              <a:t>Tratamiento de excepciones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98" y="3645024"/>
            <a:ext cx="172440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Construcciones de programa. Disponibilidad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507157"/>
              </p:ext>
            </p:extLst>
          </p:nvPr>
        </p:nvGraphicFramePr>
        <p:xfrm>
          <a:off x="1042989" y="2428096"/>
          <a:ext cx="2952947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4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Bloques anónimos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</a:t>
                      </a:r>
                      <a:r>
                        <a:rPr lang="es-ES" dirty="0" err="1" smtClean="0"/>
                        <a:t>bbdd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aplicación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Paquetes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endParaRPr lang="es-E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aplicación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Tipos de objetos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51077"/>
              </p:ext>
            </p:extLst>
          </p:nvPr>
        </p:nvGraphicFramePr>
        <p:xfrm>
          <a:off x="4572000" y="2420888"/>
          <a:ext cx="36004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Bloques PL/SQL que 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asocian a una tabla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r>
                        <a:rPr lang="es-ES" baseline="0" dirty="0" smtClean="0"/>
                        <a:t> y arrancan automáticamente cuando se dispara el evento al que están asociados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Disponibilidad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Servidor de </a:t>
                      </a:r>
                      <a:r>
                        <a:rPr lang="es-ES" dirty="0" err="1" smtClean="0"/>
                        <a:t>bbdd</a:t>
                      </a:r>
                      <a:r>
                        <a:rPr lang="es-ES" dirty="0" smtClean="0"/>
                        <a:t> o herramientas de Oracle </a:t>
                      </a:r>
                      <a:r>
                        <a:rPr lang="es-ES" dirty="0" err="1" smtClean="0"/>
                        <a:t>Developer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Flecha derecha"/>
          <p:cNvSpPr/>
          <p:nvPr/>
        </p:nvSpPr>
        <p:spPr>
          <a:xfrm>
            <a:off x="4139952" y="5085184"/>
            <a:ext cx="288032" cy="2160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Construcciones de programa. Disponibilidad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961430"/>
              </p:ext>
            </p:extLst>
          </p:nvPr>
        </p:nvGraphicFramePr>
        <p:xfrm>
          <a:off x="1042989" y="2428096"/>
          <a:ext cx="2952947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4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Bloques anónimos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</a:t>
                      </a:r>
                      <a:r>
                        <a:rPr lang="es-ES" dirty="0" err="1" smtClean="0"/>
                        <a:t>bbdd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aplicación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Paquetes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endParaRPr lang="es-E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aplicación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Tipos de objetos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9404"/>
              </p:ext>
            </p:extLst>
          </p:nvPr>
        </p:nvGraphicFramePr>
        <p:xfrm>
          <a:off x="4572000" y="2420888"/>
          <a:ext cx="3600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Bloques PL/SQL que 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asocian a un evento del sistema o una tabla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r>
                        <a:rPr lang="es-ES" baseline="0" dirty="0" smtClean="0"/>
                        <a:t> y arrancan automáticamente cuando se dispara el evento al que están asociados o  un DML respectivamente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Disponibilidad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Herramientas de Oracle </a:t>
                      </a:r>
                      <a:r>
                        <a:rPr lang="es-ES" dirty="0" err="1" smtClean="0"/>
                        <a:t>Developer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Flecha derecha"/>
          <p:cNvSpPr/>
          <p:nvPr/>
        </p:nvSpPr>
        <p:spPr>
          <a:xfrm>
            <a:off x="4139952" y="5589240"/>
            <a:ext cx="288032" cy="2160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2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Construcciones de programa. Disponibilidad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886758"/>
              </p:ext>
            </p:extLst>
          </p:nvPr>
        </p:nvGraphicFramePr>
        <p:xfrm>
          <a:off x="1042989" y="2428096"/>
          <a:ext cx="2952947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4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Bloques anónimos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</a:t>
                      </a:r>
                      <a:r>
                        <a:rPr lang="es-ES" dirty="0" err="1" smtClean="0"/>
                        <a:t>bbdd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 o procedimientos de aplicación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Paquetes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endParaRPr lang="es-E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Disparadores</a:t>
                      </a:r>
                      <a:r>
                        <a:rPr lang="es-ES" baseline="0" dirty="0" smtClean="0"/>
                        <a:t> de aplicación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Tipos de objetos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95972"/>
              </p:ext>
            </p:extLst>
          </p:nvPr>
        </p:nvGraphicFramePr>
        <p:xfrm>
          <a:off x="4572000" y="2420888"/>
          <a:ext cx="36004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datos compuesto, definido por usuario</a:t>
                      </a:r>
                    </a:p>
                    <a:p>
                      <a:r>
                        <a:rPr lang="es-ES" dirty="0" smtClean="0"/>
                        <a:t>Encapsula estructura de datos junto a funciones y procedimientos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Disponibilidad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Servidor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bbdd</a:t>
                      </a:r>
                      <a:r>
                        <a:rPr lang="es-ES" baseline="0" dirty="0" smtClean="0"/>
                        <a:t> y h</a:t>
                      </a:r>
                      <a:r>
                        <a:rPr lang="es-ES" dirty="0" smtClean="0"/>
                        <a:t>erramientas de Oracle </a:t>
                      </a:r>
                      <a:r>
                        <a:rPr lang="es-ES" dirty="0" err="1" smtClean="0"/>
                        <a:t>Developer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Flecha derecha"/>
          <p:cNvSpPr/>
          <p:nvPr/>
        </p:nvSpPr>
        <p:spPr>
          <a:xfrm>
            <a:off x="4139952" y="6093296"/>
            <a:ext cx="288032" cy="2160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¡Por supuesto!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altLang="es-ES" sz="2000" dirty="0"/>
              <a:t>SET SERVEROUTPUT ON </a:t>
            </a:r>
            <a:endParaRPr lang="es-ES" sz="2000" dirty="0" smtClean="0"/>
          </a:p>
          <a:p>
            <a:pPr marL="68580" indent="0">
              <a:buNone/>
            </a:pPr>
            <a:r>
              <a:rPr lang="es-ES" sz="2000" dirty="0" smtClean="0"/>
              <a:t>BEGIN</a:t>
            </a:r>
          </a:p>
          <a:p>
            <a:pPr marL="6858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DBMS_OUTPUT.PUT_LINE(‘Hola, Mundo’);</a:t>
            </a:r>
          </a:p>
          <a:p>
            <a:pPr marL="68580" indent="0">
              <a:buNone/>
            </a:pPr>
            <a:r>
              <a:rPr lang="es-ES" sz="2000" dirty="0" smtClean="0"/>
              <a:t>END;</a:t>
            </a:r>
          </a:p>
          <a:p>
            <a:pPr marL="68580" indent="0">
              <a:buNone/>
            </a:pPr>
            <a:r>
              <a:rPr lang="es-ES" sz="2000" dirty="0"/>
              <a:t>/</a:t>
            </a:r>
            <a:endParaRPr lang="es-ES" sz="20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862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788024" y="692696"/>
            <a:ext cx="3300984" cy="1463040"/>
          </a:xfrm>
        </p:spPr>
        <p:txBody>
          <a:bodyPr/>
          <a:lstStyle/>
          <a:p>
            <a:r>
              <a:rPr lang="es-ES" dirty="0" smtClean="0"/>
              <a:t>Arquitectura de tiempo de ejecución</a:t>
            </a:r>
            <a:endParaRPr lang="es-ES" dirty="0"/>
          </a:p>
        </p:txBody>
      </p:sp>
      <p:pic>
        <p:nvPicPr>
          <p:cNvPr id="8" name="7 Marcador de posición de imagen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r="6237"/>
          <a:stretch/>
        </p:blipFill>
        <p:spPr>
          <a:xfrm>
            <a:off x="971600" y="620689"/>
            <a:ext cx="3456384" cy="2319160"/>
          </a:xfrm>
        </p:spPr>
      </p:pic>
      <p:sp>
        <p:nvSpPr>
          <p:cNvPr id="7" name="6 Marcador de texto"/>
          <p:cNvSpPr>
            <a:spLocks noGrp="1"/>
          </p:cNvSpPr>
          <p:nvPr>
            <p:ph type="body" sz="half" idx="2"/>
          </p:nvPr>
        </p:nvSpPr>
        <p:spPr>
          <a:xfrm>
            <a:off x="4734630" y="2204864"/>
            <a:ext cx="3300573" cy="3447785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El motor PL/SQL reside 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cliente Oracle </a:t>
            </a:r>
            <a:r>
              <a:rPr lang="es-ES" dirty="0" err="1" smtClean="0"/>
              <a:t>Forms</a:t>
            </a:r>
            <a:endParaRPr lang="es-ES" dirty="0" smtClean="0"/>
          </a:p>
          <a:p>
            <a:r>
              <a:rPr lang="es-ES" dirty="0"/>
              <a:t>El motor PL/SQL es una máquina virtual que reside en </a:t>
            </a:r>
            <a:r>
              <a:rPr lang="es-ES" dirty="0" smtClean="0"/>
              <a:t>memoria (en </a:t>
            </a:r>
            <a:r>
              <a:rPr lang="es-ES" dirty="0"/>
              <a:t>cliente en Oracle </a:t>
            </a:r>
            <a:r>
              <a:rPr lang="es-ES" dirty="0" err="1"/>
              <a:t>Forms</a:t>
            </a:r>
            <a:r>
              <a:rPr lang="es-ES" dirty="0"/>
              <a:t> y en servidor en la base de </a:t>
            </a:r>
            <a:r>
              <a:rPr lang="es-ES" dirty="0" smtClean="0"/>
              <a:t>datos) </a:t>
            </a:r>
            <a:r>
              <a:rPr lang="es-ES" dirty="0"/>
              <a:t>y procesa las instrucciones de </a:t>
            </a:r>
            <a:r>
              <a:rPr lang="es-ES" dirty="0" smtClean="0"/>
              <a:t>PL/SQL.</a:t>
            </a:r>
          </a:p>
          <a:p>
            <a:r>
              <a:rPr lang="es-ES" dirty="0" smtClean="0"/>
              <a:t>Todas las sentencias PL/SQL se procesan en el programa de ejecución de sentencias de procedimiento.</a:t>
            </a:r>
          </a:p>
          <a:p>
            <a:r>
              <a:rPr lang="es-ES" dirty="0" smtClean="0"/>
              <a:t>Todas las sentencias SQL se deben enviar al programa de ejecución de sentencias SQL  en Oracle Server.</a:t>
            </a:r>
          </a:p>
        </p:txBody>
      </p:sp>
    </p:spTree>
    <p:extLst>
      <p:ext uri="{BB962C8B-B14F-4D97-AF65-F5344CB8AC3E}">
        <p14:creationId xmlns:p14="http://schemas.microsoft.com/office/powerpoint/2010/main" val="25762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788024" y="692696"/>
            <a:ext cx="3300984" cy="1463040"/>
          </a:xfrm>
        </p:spPr>
        <p:txBody>
          <a:bodyPr/>
          <a:lstStyle/>
          <a:p>
            <a:r>
              <a:rPr lang="es-ES" dirty="0" smtClean="0"/>
              <a:t>Rendimiento mejorado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half" idx="2"/>
          </p:nvPr>
        </p:nvSpPr>
        <p:spPr>
          <a:xfrm>
            <a:off x="4734630" y="2204864"/>
            <a:ext cx="3300573" cy="3447785"/>
          </a:xfrm>
        </p:spPr>
        <p:txBody>
          <a:bodyPr>
            <a:normAutofit/>
          </a:bodyPr>
          <a:lstStyle/>
          <a:p>
            <a:r>
              <a:rPr lang="es-ES" dirty="0" smtClean="0"/>
              <a:t>En SQL, cada sentencia es enviada de 1 en 1, con llevando muchos recorridos en red y llamadas a la </a:t>
            </a:r>
            <a:r>
              <a:rPr lang="es-ES" dirty="0" err="1" smtClean="0"/>
              <a:t>bbdd</a:t>
            </a:r>
            <a:r>
              <a:rPr lang="es-ES" dirty="0" smtClean="0"/>
              <a:t> (una por cada sentencia)</a:t>
            </a:r>
          </a:p>
          <a:p>
            <a:r>
              <a:rPr lang="es-ES" dirty="0" smtClean="0"/>
              <a:t>Con PL/SQL se combinan las sentencias en una unidad de programa (todo en una única llamada a la </a:t>
            </a:r>
            <a:r>
              <a:rPr lang="es-ES" dirty="0" err="1" smtClean="0"/>
              <a:t>bbdd</a:t>
            </a:r>
            <a:r>
              <a:rPr lang="es-ES" dirty="0" smtClean="0"/>
              <a:t>).</a:t>
            </a:r>
          </a:p>
        </p:txBody>
      </p:sp>
      <p:pic>
        <p:nvPicPr>
          <p:cNvPr id="3" name="2 Marcador de posición de imagen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7641" r="6022" b="-3935"/>
          <a:stretch/>
        </p:blipFill>
        <p:spPr>
          <a:xfrm>
            <a:off x="971601" y="620689"/>
            <a:ext cx="3456383" cy="2173568"/>
          </a:xfrm>
        </p:spPr>
      </p:pic>
    </p:spTree>
    <p:extLst>
      <p:ext uri="{BB962C8B-B14F-4D97-AF65-F5344CB8AC3E}">
        <p14:creationId xmlns:p14="http://schemas.microsoft.com/office/powerpoint/2010/main" val="495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 de funcionamiento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Al crear subprograma:</a:t>
            </a:r>
          </a:p>
          <a:p>
            <a:pPr lvl="1"/>
            <a:r>
              <a:rPr lang="es-ES" dirty="0" smtClean="0"/>
              <a:t>Oracle compila </a:t>
            </a:r>
            <a:r>
              <a:rPr lang="es-ES" dirty="0"/>
              <a:t>el código </a:t>
            </a:r>
            <a:r>
              <a:rPr lang="es-ES" dirty="0" smtClean="0"/>
              <a:t>fuente</a:t>
            </a:r>
          </a:p>
          <a:p>
            <a:pPr lvl="1"/>
            <a:r>
              <a:rPr lang="es-ES" dirty="0" smtClean="0"/>
              <a:t>Guarda </a:t>
            </a:r>
            <a:r>
              <a:rPr lang="es-ES" dirty="0"/>
              <a:t>el código objeto en un área compartida de la SGA (</a:t>
            </a:r>
            <a:r>
              <a:rPr lang="es-ES" dirty="0" err="1"/>
              <a:t>System</a:t>
            </a:r>
            <a:r>
              <a:rPr lang="es-ES" dirty="0"/>
              <a:t> Global </a:t>
            </a:r>
            <a:r>
              <a:rPr lang="es-ES" dirty="0" err="1"/>
              <a:t>Area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Almacena código </a:t>
            </a:r>
            <a:r>
              <a:rPr lang="es-ES" dirty="0"/>
              <a:t>fuente </a:t>
            </a:r>
            <a:r>
              <a:rPr lang="es-ES" dirty="0" smtClean="0"/>
              <a:t>y </a:t>
            </a:r>
            <a:r>
              <a:rPr lang="es-ES" dirty="0"/>
              <a:t>código objeto en </a:t>
            </a:r>
            <a:r>
              <a:rPr lang="es-ES" dirty="0" smtClean="0"/>
              <a:t>diccionario </a:t>
            </a:r>
            <a:r>
              <a:rPr lang="es-ES" dirty="0"/>
              <a:t>de datos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Vistas:</a:t>
            </a:r>
          </a:p>
          <a:p>
            <a:pPr lvl="1"/>
            <a:r>
              <a:rPr lang="en-US" sz="1900" dirty="0"/>
              <a:t>SELECT </a:t>
            </a:r>
            <a:r>
              <a:rPr lang="en-US" sz="1900" dirty="0" err="1"/>
              <a:t>object_name</a:t>
            </a:r>
            <a:r>
              <a:rPr lang="en-US" sz="1900" dirty="0"/>
              <a:t>, </a:t>
            </a:r>
            <a:r>
              <a:rPr lang="en-US" sz="1900" dirty="0" err="1"/>
              <a:t>object_type</a:t>
            </a:r>
            <a:r>
              <a:rPr lang="en-US" sz="1900" dirty="0"/>
              <a:t> FROM </a:t>
            </a:r>
            <a:r>
              <a:rPr lang="en-US" sz="1900" dirty="0" err="1"/>
              <a:t>user_objects</a:t>
            </a:r>
            <a:r>
              <a:rPr lang="en-US" sz="1900" dirty="0"/>
              <a:t> WHERE </a:t>
            </a:r>
            <a:r>
              <a:rPr lang="en-US" sz="1900" dirty="0" err="1"/>
              <a:t>object_type</a:t>
            </a:r>
            <a:r>
              <a:rPr lang="en-US" sz="1900" dirty="0"/>
              <a:t> IN ('PROCEDURE','FUNCTION');</a:t>
            </a:r>
          </a:p>
          <a:p>
            <a:pPr lvl="1"/>
            <a:r>
              <a:rPr lang="en-US" sz="1900" dirty="0"/>
              <a:t>SELECT line, text FROM </a:t>
            </a:r>
            <a:r>
              <a:rPr lang="en-US" sz="1900" dirty="0" err="1"/>
              <a:t>user_source</a:t>
            </a:r>
            <a:r>
              <a:rPr lang="en-US" sz="1900" dirty="0"/>
              <a:t> WHERE NAME = </a:t>
            </a:r>
            <a:r>
              <a:rPr lang="en-US" sz="1900" dirty="0" smtClean="0"/>
              <a:t>‘&amp;</a:t>
            </a:r>
            <a:r>
              <a:rPr lang="en-US" sz="1900" dirty="0" err="1" smtClean="0"/>
              <a:t>Nombre_subprograma</a:t>
            </a:r>
            <a:r>
              <a:rPr lang="en-US" sz="1900" dirty="0" smtClean="0"/>
              <a:t>’;</a:t>
            </a:r>
            <a:r>
              <a:rPr lang="es-ES" sz="1900" dirty="0" smtClean="0"/>
              <a:t> 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378325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 de funcionamiento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código objeto permanece en la </a:t>
            </a:r>
            <a:r>
              <a:rPr lang="es-ES" dirty="0" smtClean="0"/>
              <a:t>SGA</a:t>
            </a:r>
          </a:p>
          <a:p>
            <a:r>
              <a:rPr lang="es-ES" dirty="0" smtClean="0"/>
              <a:t>Los subprogramas se </a:t>
            </a:r>
            <a:r>
              <a:rPr lang="es-ES" dirty="0"/>
              <a:t>ejecutan más rápidamente y lo pueden compartir muchos usuarios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Cuando </a:t>
            </a:r>
            <a:r>
              <a:rPr lang="es-ES" dirty="0"/>
              <a:t>es necesario liberar áreas de la SGA, Oracle aplica el algoritmo ‘menos-usado-recientemente</a:t>
            </a:r>
            <a:r>
              <a:rPr lang="es-ES" dirty="0" smtClean="0"/>
              <a:t>’ LRU. </a:t>
            </a:r>
          </a:p>
          <a:p>
            <a:r>
              <a:rPr lang="es-ES" dirty="0" smtClean="0"/>
              <a:t>Vistas: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 smtClean="0"/>
              <a:t>v$sqlarea</a:t>
            </a:r>
            <a:r>
              <a:rPr lang="es-E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94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de bloque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DECLARE</a:t>
            </a:r>
          </a:p>
          <a:p>
            <a:pPr lvl="1"/>
            <a:r>
              <a:rPr lang="es-ES" dirty="0" smtClean="0"/>
              <a:t>Zona opcional</a:t>
            </a:r>
          </a:p>
          <a:p>
            <a:pPr lvl="1"/>
            <a:r>
              <a:rPr lang="es-ES" dirty="0" smtClean="0"/>
              <a:t>Declaración de objetos locales (constantes, variables, cursores, etc.)</a:t>
            </a:r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98" y="3645024"/>
            <a:ext cx="172440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1519</TotalTime>
  <Words>1387</Words>
  <Application>Microsoft Office PowerPoint</Application>
  <PresentationFormat>Presentación en pantalla (4:3)</PresentationFormat>
  <Paragraphs>372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Austin</vt:lpstr>
      <vt:lpstr>PL/SQL</vt:lpstr>
      <vt:lpstr>Características</vt:lpstr>
      <vt:lpstr>Características</vt:lpstr>
      <vt:lpstr>¡Por supuesto!</vt:lpstr>
      <vt:lpstr>Arquitectura de tiempo de ejecución</vt:lpstr>
      <vt:lpstr>Rendimiento mejorado </vt:lpstr>
      <vt:lpstr>Modo de funcionamiento</vt:lpstr>
      <vt:lpstr>Modo de funcionamiento</vt:lpstr>
      <vt:lpstr>Formato de bloque</vt:lpstr>
      <vt:lpstr>Formato de bloque</vt:lpstr>
      <vt:lpstr>Formato de bloque</vt:lpstr>
      <vt:lpstr>Formato de bloque</vt:lpstr>
      <vt:lpstr>Paquete DBMS_OUTPUT</vt:lpstr>
      <vt:lpstr>Ejemplo 1</vt:lpstr>
      <vt:lpstr>Ejemplo 2</vt:lpstr>
      <vt:lpstr>Tipos de bloque</vt:lpstr>
      <vt:lpstr>Tipos de bloque</vt:lpstr>
      <vt:lpstr>Tipos de bloque</vt:lpstr>
      <vt:lpstr>Ejercicios</vt:lpstr>
      <vt:lpstr>Tipos de bloque</vt:lpstr>
      <vt:lpstr>Tipos de bloque</vt:lpstr>
      <vt:lpstr>Tipos de bloque</vt:lpstr>
      <vt:lpstr>Tipos de bloque</vt:lpstr>
      <vt:lpstr>Tipos de bloque</vt:lpstr>
      <vt:lpstr>Construcciones de programa. Disponibilidad</vt:lpstr>
      <vt:lpstr>Construcciones de programa. Disponibilidad</vt:lpstr>
      <vt:lpstr>Construcciones de programa. Disponibilidad</vt:lpstr>
      <vt:lpstr>Construcciones de programa. Disponibilidad</vt:lpstr>
      <vt:lpstr>Construcciones de programa. Disponibilidad</vt:lpstr>
      <vt:lpstr>Construcciones de programa. Disponibilidad</vt:lpstr>
      <vt:lpstr>Construcciones de programa. Disponibilidad</vt:lpstr>
      <vt:lpstr>Construcciones de programa. Disponibilidad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56</cp:revision>
  <dcterms:created xsi:type="dcterms:W3CDTF">2017-01-10T09:23:38Z</dcterms:created>
  <dcterms:modified xsi:type="dcterms:W3CDTF">2017-01-23T08:52:50Z</dcterms:modified>
</cp:coreProperties>
</file>