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90" r:id="rId15"/>
    <p:sldId id="267" r:id="rId16"/>
    <p:sldId id="268" r:id="rId17"/>
    <p:sldId id="269" r:id="rId18"/>
    <p:sldId id="278" r:id="rId19"/>
    <p:sldId id="277" r:id="rId20"/>
    <p:sldId id="280" r:id="rId21"/>
    <p:sldId id="279" r:id="rId22"/>
    <p:sldId id="281" r:id="rId23"/>
    <p:sldId id="270" r:id="rId24"/>
    <p:sldId id="282" r:id="rId25"/>
    <p:sldId id="285" r:id="rId26"/>
    <p:sldId id="283" r:id="rId27"/>
    <p:sldId id="284" r:id="rId28"/>
    <p:sldId id="291" r:id="rId29"/>
    <p:sldId id="286" r:id="rId30"/>
    <p:sldId id="287" r:id="rId31"/>
    <p:sldId id="288" r:id="rId32"/>
    <p:sldId id="289" r:id="rId33"/>
    <p:sldId id="271" r:id="rId34"/>
    <p:sldId id="273" r:id="rId35"/>
    <p:sldId id="276" r:id="rId36"/>
    <p:sldId id="292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8A"/>
    <a:srgbClr val="06BAB6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02AC4B-30B2-4479-891F-03B0945C0D00}" type="datetimeFigureOut">
              <a:rPr lang="es-ES" smtClean="0"/>
              <a:t>25/01/2017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es/articles/sql/manejo-de-oracle-large-objects-1937051-esa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PL/SQL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Gestión de variables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escalares numéricos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NUMBER [(precisión, escala)]</a:t>
            </a:r>
          </a:p>
          <a:p>
            <a:pPr lvl="1"/>
            <a:r>
              <a:rPr lang="es-ES" dirty="0" smtClean="0"/>
              <a:t>Precisión: total de dígitos, incluyendo decimales</a:t>
            </a:r>
          </a:p>
          <a:p>
            <a:pPr lvl="1"/>
            <a:r>
              <a:rPr lang="es-ES" dirty="0" smtClean="0"/>
              <a:t>Escala: número de decimales</a:t>
            </a:r>
          </a:p>
          <a:p>
            <a:r>
              <a:rPr lang="es-ES" dirty="0" smtClean="0"/>
              <a:t>BINARY_INTEGER</a:t>
            </a:r>
          </a:p>
          <a:p>
            <a:pPr lvl="1"/>
            <a:r>
              <a:rPr lang="es-ES" dirty="0" smtClean="0"/>
              <a:t>Idéntico a PLS_INTEGER, pero algo menos eficiente</a:t>
            </a:r>
          </a:p>
          <a:p>
            <a:r>
              <a:rPr lang="es-ES" dirty="0" smtClean="0"/>
              <a:t>PLS_INTEGER</a:t>
            </a:r>
          </a:p>
          <a:p>
            <a:pPr lvl="1"/>
            <a:r>
              <a:rPr lang="es-ES" dirty="0" smtClean="0"/>
              <a:t>Base para enteros con signo. Necesita menos almacenamiento que el resto, y es el más eficiente para PL/SQL. Recomendado para contador en secuencias.</a:t>
            </a:r>
          </a:p>
          <a:p>
            <a:r>
              <a:rPr lang="es-ES" dirty="0" smtClean="0"/>
              <a:t>BINARY_FLOAT</a:t>
            </a:r>
          </a:p>
          <a:p>
            <a:pPr lvl="1"/>
            <a:r>
              <a:rPr lang="es-ES" dirty="0" smtClean="0"/>
              <a:t>Coma flotante con 5 bytes para el valor</a:t>
            </a:r>
          </a:p>
          <a:p>
            <a:r>
              <a:rPr lang="es-ES" dirty="0" smtClean="0"/>
              <a:t>BINARY_DOUBLE</a:t>
            </a:r>
          </a:p>
          <a:p>
            <a:pPr lvl="1"/>
            <a:r>
              <a:rPr lang="es-ES" dirty="0" smtClean="0"/>
              <a:t>Coma flotante con 9 bytes para el valor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2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escalares de fecha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DATE</a:t>
            </a:r>
          </a:p>
          <a:p>
            <a:pPr lvl="1"/>
            <a:r>
              <a:rPr lang="es-ES" dirty="0" smtClean="0"/>
              <a:t>Base para fecha y hora</a:t>
            </a:r>
          </a:p>
          <a:p>
            <a:r>
              <a:rPr lang="es-ES" dirty="0" smtClean="0"/>
              <a:t>TIMESTAMP [(precisión)]</a:t>
            </a:r>
          </a:p>
          <a:p>
            <a:pPr lvl="1"/>
            <a:r>
              <a:rPr lang="es-ES" dirty="0" smtClean="0"/>
              <a:t>Amplía el tipo DATE, con fracción de segundos. </a:t>
            </a:r>
          </a:p>
          <a:p>
            <a:pPr lvl="1"/>
            <a:r>
              <a:rPr lang="es-ES" dirty="0" smtClean="0"/>
              <a:t>Precisión es el número de dígitos para fracción de segundos</a:t>
            </a:r>
          </a:p>
          <a:p>
            <a:r>
              <a:rPr lang="es-ES" dirty="0" smtClean="0"/>
              <a:t>TIMESTAMP WITH TIME ZONE y </a:t>
            </a:r>
            <a:r>
              <a:rPr lang="es-ES" dirty="0"/>
              <a:t>TIMESTAMP WITH LOCAL TIME ZONE</a:t>
            </a:r>
          </a:p>
          <a:p>
            <a:pPr lvl="1"/>
            <a:r>
              <a:rPr lang="es-ES" dirty="0" err="1" smtClean="0"/>
              <a:t>Timestamp</a:t>
            </a:r>
            <a:r>
              <a:rPr lang="es-ES" dirty="0" smtClean="0"/>
              <a:t> con desplazamiento de zona horaria (diferencia entre hora local y Greenwich</a:t>
            </a:r>
          </a:p>
          <a:p>
            <a:pPr lvl="1"/>
            <a:r>
              <a:rPr lang="es-ES" dirty="0" smtClean="0"/>
              <a:t>En LOCAL TIMEZONE, el dato se almacena sin desplazamiento</a:t>
            </a:r>
          </a:p>
          <a:p>
            <a:r>
              <a:rPr lang="es-ES" dirty="0" smtClean="0"/>
              <a:t>INTERVAL YEAR TO MONTH [(precisión)]</a:t>
            </a:r>
          </a:p>
          <a:p>
            <a:pPr lvl="1"/>
            <a:r>
              <a:rPr lang="es-ES" dirty="0" smtClean="0"/>
              <a:t>Precisión: número de dígitos para año (0 a 4)</a:t>
            </a:r>
          </a:p>
          <a:p>
            <a:r>
              <a:rPr lang="es-ES" dirty="0" smtClean="0"/>
              <a:t>INTERVAL DAY[(</a:t>
            </a:r>
            <a:r>
              <a:rPr lang="es-ES" dirty="0"/>
              <a:t>precisión)]</a:t>
            </a:r>
            <a:r>
              <a:rPr lang="es-ES" dirty="0" smtClean="0"/>
              <a:t> TO SECOND [(precisión)]</a:t>
            </a:r>
          </a:p>
          <a:p>
            <a:pPr lvl="1"/>
            <a:r>
              <a:rPr lang="es-ES" dirty="0" smtClean="0"/>
              <a:t>Precisión: en ambos casos de 0 a 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38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 %TYPE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Declarar variable en función de:</a:t>
            </a:r>
          </a:p>
          <a:p>
            <a:pPr lvl="1"/>
            <a:r>
              <a:rPr lang="es-ES" dirty="0" smtClean="0"/>
              <a:t>Una definición de columna de </a:t>
            </a:r>
            <a:r>
              <a:rPr lang="es-ES" dirty="0" err="1" smtClean="0"/>
              <a:t>bbdd</a:t>
            </a:r>
            <a:endParaRPr lang="es-ES" dirty="0" smtClean="0"/>
          </a:p>
          <a:p>
            <a:pPr lvl="2"/>
            <a:r>
              <a:rPr lang="es-ES" dirty="0" err="1"/>
              <a:t>t</a:t>
            </a:r>
            <a:r>
              <a:rPr lang="es-ES" dirty="0" err="1" smtClean="0"/>
              <a:t>abla.columna%TYPE</a:t>
            </a:r>
            <a:endParaRPr lang="es-ES" dirty="0" smtClean="0"/>
          </a:p>
          <a:p>
            <a:pPr lvl="1"/>
            <a:r>
              <a:rPr lang="es-ES" dirty="0" smtClean="0"/>
              <a:t>Otra variable declarada</a:t>
            </a:r>
          </a:p>
          <a:p>
            <a:pPr lvl="2"/>
            <a:r>
              <a:rPr lang="es-ES" dirty="0" err="1"/>
              <a:t>n</a:t>
            </a:r>
            <a:r>
              <a:rPr lang="es-ES" dirty="0" err="1" smtClean="0"/>
              <a:t>ombrevariable%TYPE</a:t>
            </a:r>
            <a:endParaRPr lang="es-ES" dirty="0" smtClean="0"/>
          </a:p>
          <a:p>
            <a:r>
              <a:rPr lang="es-ES" dirty="0" smtClean="0"/>
              <a:t>Mejora mantenimiento</a:t>
            </a:r>
          </a:p>
          <a:p>
            <a:r>
              <a:rPr lang="es-ES" dirty="0" smtClean="0"/>
              <a:t>Reduce errores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95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Tipos definidos por el usuario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Se basan en tipos existentes.</a:t>
            </a:r>
          </a:p>
          <a:p>
            <a:r>
              <a:rPr lang="es-ES" altLang="es-ES" dirty="0"/>
              <a:t>Sintaxis:</a:t>
            </a:r>
          </a:p>
          <a:p>
            <a:pPr marL="365760" lvl="1" indent="0">
              <a:buNone/>
            </a:pPr>
            <a:r>
              <a:rPr lang="es-ES" altLang="es-ES" sz="1800" dirty="0"/>
              <a:t>SUBTYPE </a:t>
            </a:r>
            <a:r>
              <a:rPr lang="es-ES" altLang="es-ES" sz="1800" dirty="0" err="1"/>
              <a:t>nombre_tipo</a:t>
            </a:r>
            <a:r>
              <a:rPr lang="es-ES" altLang="es-ES" sz="1800" dirty="0"/>
              <a:t> IS </a:t>
            </a:r>
            <a:r>
              <a:rPr lang="es-ES" altLang="es-ES" sz="1800" dirty="0" err="1"/>
              <a:t>tipo_escalar</a:t>
            </a:r>
            <a:r>
              <a:rPr lang="es-ES" altLang="es-ES" sz="1800" dirty="0"/>
              <a:t> [(tamaño</a:t>
            </a:r>
            <a:r>
              <a:rPr lang="es-ES" altLang="es-ES" sz="1800" dirty="0" smtClean="0"/>
              <a:t>)]|[</a:t>
            </a:r>
            <a:r>
              <a:rPr lang="es-ES" altLang="es-ES" sz="1800" dirty="0"/>
              <a:t>RANGE valor_inicial..</a:t>
            </a:r>
            <a:r>
              <a:rPr lang="es-ES" altLang="es-ES" sz="1800" dirty="0" err="1"/>
              <a:t>valor_final</a:t>
            </a:r>
            <a:r>
              <a:rPr lang="es-ES" altLang="es-ES" sz="1800" dirty="0" smtClean="0"/>
              <a:t>] [</a:t>
            </a:r>
            <a:r>
              <a:rPr lang="es-ES" altLang="es-ES" sz="1800" dirty="0"/>
              <a:t>NOT NULL</a:t>
            </a:r>
            <a:r>
              <a:rPr lang="es-ES" altLang="es-ES" sz="1800" dirty="0" smtClean="0"/>
              <a:t>];</a:t>
            </a:r>
            <a:endParaRPr lang="es-ES" altLang="es-ES" sz="1800" dirty="0"/>
          </a:p>
          <a:p>
            <a:pPr marL="365760" lvl="1" indent="0">
              <a:buNone/>
            </a:pPr>
            <a:r>
              <a:rPr lang="es-ES" altLang="es-ES" sz="1800" dirty="0"/>
              <a:t>Uso:</a:t>
            </a:r>
          </a:p>
          <a:p>
            <a:pPr marL="365760" lvl="1" indent="0">
              <a:buNone/>
            </a:pPr>
            <a:r>
              <a:rPr lang="es-ES" altLang="es-ES" sz="1800" dirty="0" err="1"/>
              <a:t>Nombre_variable</a:t>
            </a:r>
            <a:r>
              <a:rPr lang="es-ES" altLang="es-ES" sz="1800" dirty="0"/>
              <a:t> </a:t>
            </a:r>
            <a:r>
              <a:rPr lang="es-ES" altLang="es-ES" sz="1800" dirty="0" err="1"/>
              <a:t>nombre_tipo</a:t>
            </a:r>
            <a:r>
              <a:rPr lang="es-ES" altLang="es-ES" sz="1800" dirty="0"/>
              <a:t> [(</a:t>
            </a:r>
            <a:r>
              <a:rPr lang="es-ES" altLang="es-ES" sz="1800" dirty="0" err="1"/>
              <a:t>tamaño_menor_igual_subtipo</a:t>
            </a:r>
            <a:r>
              <a:rPr lang="es-ES" altLang="es-ES" sz="1800" dirty="0"/>
              <a:t>)];</a:t>
            </a:r>
          </a:p>
          <a:p>
            <a:pPr marL="365760" lvl="1" indent="0">
              <a:buNone/>
            </a:pPr>
            <a:r>
              <a:rPr lang="es-ES" altLang="es-ES" sz="1800" dirty="0"/>
              <a:t>Por ejemplo;</a:t>
            </a:r>
          </a:p>
          <a:p>
            <a:pPr marL="365760" lvl="1" indent="0">
              <a:buNone/>
            </a:pPr>
            <a:r>
              <a:rPr lang="es-ES" altLang="es-ES" sz="1800" dirty="0"/>
              <a:t>SUBTYPE </a:t>
            </a:r>
            <a:r>
              <a:rPr lang="es-ES" altLang="es-ES" sz="1800" dirty="0" err="1"/>
              <a:t>ent_pos</a:t>
            </a:r>
            <a:r>
              <a:rPr lang="es-ES" altLang="es-ES" sz="1800" dirty="0"/>
              <a:t> IS NUMBER(5,0) NOT </a:t>
            </a:r>
            <a:r>
              <a:rPr lang="es-ES" altLang="es-ES" sz="1800" dirty="0" smtClean="0"/>
              <a:t>NULL;</a:t>
            </a:r>
          </a:p>
          <a:p>
            <a:pPr marL="365760" lvl="1" indent="0">
              <a:buNone/>
            </a:pPr>
            <a:r>
              <a:rPr lang="es-ES" altLang="es-ES" sz="1800" dirty="0"/>
              <a:t>SUBTYPE </a:t>
            </a:r>
            <a:r>
              <a:rPr lang="es-ES" altLang="es-ES" sz="1800" dirty="0" smtClean="0"/>
              <a:t>ent_pos2 </a:t>
            </a:r>
            <a:r>
              <a:rPr lang="es-ES" altLang="es-ES" sz="1800" dirty="0"/>
              <a:t>IS </a:t>
            </a:r>
            <a:r>
              <a:rPr lang="es-ES" altLang="es-ES" sz="1800" dirty="0" smtClean="0"/>
              <a:t>NUMBER </a:t>
            </a:r>
            <a:r>
              <a:rPr lang="es-ES" altLang="es-ES" sz="1800" dirty="0"/>
              <a:t>NOT NULL RANGE 0</a:t>
            </a:r>
            <a:r>
              <a:rPr lang="es-ES" altLang="es-ES" sz="1800" dirty="0" smtClean="0"/>
              <a:t>..5000;</a:t>
            </a:r>
            <a:endParaRPr lang="es-ES" altLang="es-ES" sz="1800" dirty="0"/>
          </a:p>
          <a:p>
            <a:pPr marL="365760" lvl="1" indent="0">
              <a:buNone/>
            </a:pPr>
            <a:r>
              <a:rPr lang="es-ES" altLang="es-ES" sz="1800" dirty="0" err="1"/>
              <a:t>Mi_var_ent_pos</a:t>
            </a:r>
            <a:r>
              <a:rPr lang="es-ES" altLang="es-ES" sz="1800" dirty="0"/>
              <a:t> </a:t>
            </a:r>
            <a:r>
              <a:rPr lang="es-ES" altLang="es-ES" sz="1800" dirty="0" err="1"/>
              <a:t>ent_pos</a:t>
            </a:r>
            <a:r>
              <a:rPr lang="es-ES" altLang="es-ES" sz="1800" dirty="0"/>
              <a:t>:=10000</a:t>
            </a:r>
            <a:r>
              <a:rPr lang="es-ES" altLang="es-ES" sz="1800" dirty="0" smtClean="0"/>
              <a:t>;</a:t>
            </a:r>
          </a:p>
          <a:p>
            <a:pPr marL="365760" lvl="1" indent="0">
              <a:buNone/>
            </a:pPr>
            <a:r>
              <a:rPr lang="es-ES" altLang="es-ES" sz="1800" dirty="0" err="1"/>
              <a:t>Mi_var_ent_pos</a:t>
            </a:r>
            <a:r>
              <a:rPr lang="es-ES" altLang="es-ES" sz="1800" dirty="0"/>
              <a:t> </a:t>
            </a:r>
            <a:r>
              <a:rPr lang="es-ES" altLang="es-ES" sz="1800" dirty="0" smtClean="0"/>
              <a:t>ent_pos2:=</a:t>
            </a:r>
            <a:r>
              <a:rPr lang="es-ES" altLang="es-ES" sz="1800" dirty="0"/>
              <a:t>10000;</a:t>
            </a:r>
          </a:p>
          <a:p>
            <a:pPr marL="365760" lvl="1" indent="0">
              <a:buNone/>
            </a:pPr>
            <a:endParaRPr lang="es-ES" altLang="es-ES" sz="1800" dirty="0"/>
          </a:p>
        </p:txBody>
      </p:sp>
    </p:spTree>
    <p:extLst>
      <p:ext uri="{BB962C8B-B14F-4D97-AF65-F5344CB8AC3E}">
        <p14:creationId xmlns:p14="http://schemas.microsoft.com/office/powerpoint/2010/main" val="10653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s-ES" dirty="0" smtClean="0"/>
              <a:t>declare</a:t>
            </a:r>
            <a:endParaRPr lang="es-ES" dirty="0"/>
          </a:p>
          <a:p>
            <a:pPr marL="68580" indent="0">
              <a:buNone/>
            </a:pPr>
            <a:r>
              <a:rPr lang="es-ES" dirty="0"/>
              <a:t>SUBTYPE </a:t>
            </a:r>
            <a:r>
              <a:rPr lang="es-ES" dirty="0" err="1"/>
              <a:t>ent_pos</a:t>
            </a:r>
            <a:r>
              <a:rPr lang="es-ES" dirty="0"/>
              <a:t> IS PLS_INTEGER RANGE 1..99999  ;</a:t>
            </a:r>
          </a:p>
          <a:p>
            <a:pPr marL="68580" indent="0">
              <a:buNone/>
            </a:pPr>
            <a:r>
              <a:rPr lang="es-ES" dirty="0" err="1"/>
              <a:t>mi_var_ent_pos</a:t>
            </a:r>
            <a:r>
              <a:rPr lang="es-ES" dirty="0"/>
              <a:t> </a:t>
            </a:r>
            <a:r>
              <a:rPr lang="es-ES" dirty="0" err="1"/>
              <a:t>ent_pos</a:t>
            </a:r>
            <a:r>
              <a:rPr lang="es-ES" dirty="0"/>
              <a:t> :=1000;</a:t>
            </a:r>
          </a:p>
          <a:p>
            <a:pPr marL="68580" indent="0">
              <a:buNone/>
            </a:pPr>
            <a:r>
              <a:rPr lang="es-ES" dirty="0"/>
              <a:t>BEGIN</a:t>
            </a:r>
          </a:p>
          <a:p>
            <a:pPr marL="68580" indent="0">
              <a:buNone/>
            </a:pPr>
            <a:r>
              <a:rPr lang="es-ES" dirty="0"/>
              <a:t>DBMS_OUTPUT.PUT_LINE (</a:t>
            </a:r>
            <a:r>
              <a:rPr lang="es-ES" dirty="0" err="1"/>
              <a:t>mi_var_ent_pos</a:t>
            </a:r>
            <a:r>
              <a:rPr lang="es-ES" dirty="0"/>
              <a:t>);</a:t>
            </a:r>
          </a:p>
          <a:p>
            <a:pPr marL="68580" indent="0">
              <a:buNone/>
            </a:pPr>
            <a:r>
              <a:rPr lang="es-ES" dirty="0"/>
              <a:t>END;</a:t>
            </a:r>
          </a:p>
          <a:p>
            <a:pPr marL="68580" indent="0">
              <a:buNone/>
            </a:pPr>
            <a:r>
              <a:rPr lang="es-ES" dirty="0"/>
              <a:t>/</a:t>
            </a:r>
            <a:endParaRPr lang="es-ES" dirty="0" smtClean="0"/>
          </a:p>
          <a:p>
            <a:pPr marL="68580" indent="0">
              <a:buNone/>
            </a:pPr>
            <a:endParaRPr lang="es-ES" dirty="0"/>
          </a:p>
          <a:p>
            <a:pPr marL="68580" indent="0">
              <a:buNone/>
            </a:pPr>
            <a:r>
              <a:rPr lang="es-ES" dirty="0" smtClean="0"/>
              <a:t>declare</a:t>
            </a:r>
            <a:endParaRPr lang="es-ES" dirty="0"/>
          </a:p>
          <a:p>
            <a:pPr marL="68580" indent="0">
              <a:buNone/>
            </a:pPr>
            <a:r>
              <a:rPr lang="es-ES" dirty="0"/>
              <a:t>SUBTYPE </a:t>
            </a:r>
            <a:r>
              <a:rPr lang="es-ES" dirty="0" err="1"/>
              <a:t>ent_pos</a:t>
            </a:r>
            <a:r>
              <a:rPr lang="es-ES" dirty="0"/>
              <a:t> IS PLS_INTEGER RANGE 1..99999  ;</a:t>
            </a:r>
          </a:p>
          <a:p>
            <a:pPr marL="68580" indent="0">
              <a:buNone/>
            </a:pPr>
            <a:r>
              <a:rPr lang="es-ES" dirty="0" err="1"/>
              <a:t>mi_var_ent_pos</a:t>
            </a:r>
            <a:r>
              <a:rPr lang="es-ES" dirty="0"/>
              <a:t> </a:t>
            </a:r>
            <a:r>
              <a:rPr lang="es-ES" dirty="0" err="1"/>
              <a:t>ent_pos</a:t>
            </a:r>
            <a:r>
              <a:rPr lang="es-ES" dirty="0"/>
              <a:t> :=1000;</a:t>
            </a:r>
          </a:p>
          <a:p>
            <a:pPr marL="68580" indent="0">
              <a:buNone/>
            </a:pPr>
            <a:r>
              <a:rPr lang="es-ES" dirty="0"/>
              <a:t>BEGIN</a:t>
            </a:r>
          </a:p>
          <a:p>
            <a:pPr marL="68580" indent="0">
              <a:buNone/>
            </a:pPr>
            <a:r>
              <a:rPr lang="es-ES" dirty="0"/>
              <a:t>DBMS_OUTPUT.PUT_LINE (</a:t>
            </a:r>
            <a:r>
              <a:rPr lang="es-ES" dirty="0" err="1"/>
              <a:t>mi_var_ent_pos</a:t>
            </a:r>
            <a:r>
              <a:rPr lang="es-ES" dirty="0"/>
              <a:t>);</a:t>
            </a:r>
          </a:p>
          <a:p>
            <a:pPr marL="68580" indent="0">
              <a:buNone/>
            </a:pPr>
            <a:r>
              <a:rPr lang="es-ES" dirty="0"/>
              <a:t>END;</a:t>
            </a:r>
          </a:p>
          <a:p>
            <a:pPr marL="68580" indent="0">
              <a:buNone/>
            </a:pPr>
            <a:r>
              <a:rPr lang="es-E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0482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tipo booleanas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Usa valores TRUE, FALSE y NULL</a:t>
            </a:r>
          </a:p>
          <a:p>
            <a:r>
              <a:rPr lang="es-ES" dirty="0" smtClean="0"/>
              <a:t>Operadores: AND, OR y NOT</a:t>
            </a:r>
          </a:p>
          <a:p>
            <a:r>
              <a:rPr lang="es-ES" dirty="0" smtClean="0"/>
              <a:t>Se pueden usar expresiones aritméticas, de caracteres y de fechas para obtener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01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836712"/>
            <a:ext cx="3090863" cy="2150482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39833" y="692696"/>
            <a:ext cx="3304572" cy="1463153"/>
          </a:xfrm>
        </p:spPr>
        <p:txBody>
          <a:bodyPr/>
          <a:lstStyle/>
          <a:p>
            <a:r>
              <a:rPr lang="es-ES" dirty="0" smtClean="0"/>
              <a:t>Variables tipo LOB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172256"/>
            <a:ext cx="3298784" cy="392104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CLOB: Bloques de datos de caracteres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BLOB: Bloques de datos binarios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BFILE: Almacena punteros a archivos de la base de datos. </a:t>
            </a:r>
            <a:r>
              <a:rPr lang="es-ES" dirty="0"/>
              <a:t>A</a:t>
            </a:r>
            <a:r>
              <a:rPr lang="es-ES" dirty="0" smtClean="0"/>
              <a:t>cceso en modo lectura.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NCLOB: Datos Unicode NCHAR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 smtClean="0"/>
              <a:t>Para ejemplo, ver:</a:t>
            </a:r>
          </a:p>
          <a:p>
            <a:r>
              <a:rPr lang="es-ES" dirty="0">
                <a:hlinkClick r:id="rId3"/>
              </a:rPr>
              <a:t>http://www.oracle.com/technetwork/es/articles/sql/manejo-de-oracle-large-objects-1937051-esa.html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95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692696"/>
            <a:ext cx="3090863" cy="2548606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739833" y="692696"/>
            <a:ext cx="3304572" cy="146315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Tipos compuestos:</a:t>
            </a:r>
            <a:br>
              <a:rPr lang="es-ES" dirty="0" smtClean="0"/>
            </a:br>
            <a:r>
              <a:rPr lang="es-ES" dirty="0" smtClean="0"/>
              <a:t>Registros y Recopilaciones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172256"/>
            <a:ext cx="3298784" cy="3849032"/>
          </a:xfrm>
        </p:spPr>
        <p:txBody>
          <a:bodyPr>
            <a:normAutofit/>
          </a:bodyPr>
          <a:lstStyle/>
          <a:p>
            <a:r>
              <a:rPr lang="es-ES" dirty="0" smtClean="0"/>
              <a:t>Registros (RECORD):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Los componentes  (campos relacionados entre sí) pueden ser de distintos tipos de datos.</a:t>
            </a:r>
          </a:p>
          <a:p>
            <a:pPr lvl="1"/>
            <a:r>
              <a:rPr lang="es-ES" altLang="es-ES" sz="1400" dirty="0"/>
              <a:t>TYPE </a:t>
            </a:r>
            <a:r>
              <a:rPr lang="es-ES" altLang="es-ES" sz="1400" dirty="0" err="1"/>
              <a:t>nombre_tipo</a:t>
            </a:r>
            <a:r>
              <a:rPr lang="es-ES" altLang="es-ES" sz="1400" dirty="0"/>
              <a:t> IS RECORD ([</a:t>
            </a:r>
            <a:r>
              <a:rPr lang="es-ES" altLang="es-ES" sz="1400" dirty="0" err="1"/>
              <a:t>nombre_campo</a:t>
            </a:r>
            <a:r>
              <a:rPr lang="es-ES" altLang="es-ES" sz="1400" dirty="0"/>
              <a:t> </a:t>
            </a:r>
            <a:r>
              <a:rPr lang="es-ES" altLang="es-ES" sz="1400" dirty="0" err="1"/>
              <a:t>tipo_campo</a:t>
            </a:r>
            <a:r>
              <a:rPr lang="es-ES" altLang="es-ES" sz="1400" dirty="0"/>
              <a:t> [[NOT NULL] :=valor] [,…]);</a:t>
            </a:r>
          </a:p>
          <a:p>
            <a:pPr lvl="1"/>
            <a:r>
              <a:rPr lang="es-ES" altLang="es-ES" sz="1400" dirty="0" err="1"/>
              <a:t>Nombre_variable</a:t>
            </a:r>
            <a:r>
              <a:rPr lang="es-ES" altLang="es-ES" sz="1400" dirty="0"/>
              <a:t> </a:t>
            </a:r>
            <a:r>
              <a:rPr lang="es-ES" altLang="es-ES" sz="1400" dirty="0" err="1"/>
              <a:t>nombre_tipo</a:t>
            </a:r>
            <a:r>
              <a:rPr lang="es-ES" altLang="es-ES" sz="1400" dirty="0" smtClean="0"/>
              <a:t>;</a:t>
            </a:r>
            <a:endParaRPr lang="es-E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Corresponde a una fila (o algunas columnas) de una tabla.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Pueden anidarse.</a:t>
            </a:r>
          </a:p>
        </p:txBody>
      </p:sp>
    </p:spTree>
    <p:extLst>
      <p:ext uri="{BB962C8B-B14F-4D97-AF65-F5344CB8AC3E}">
        <p14:creationId xmlns:p14="http://schemas.microsoft.com/office/powerpoint/2010/main" val="17301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69" y="692696"/>
            <a:ext cx="3339196" cy="216024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739833" y="620688"/>
            <a:ext cx="3304572" cy="1463153"/>
          </a:xfrm>
        </p:spPr>
        <p:txBody>
          <a:bodyPr/>
          <a:lstStyle/>
          <a:p>
            <a:r>
              <a:rPr lang="es-ES" dirty="0" smtClean="0"/>
              <a:t>Estructura de un registro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100248"/>
            <a:ext cx="3298784" cy="1517904"/>
          </a:xfrm>
        </p:spPr>
        <p:txBody>
          <a:bodyPr/>
          <a:lstStyle/>
          <a:p>
            <a:r>
              <a:rPr lang="es-ES" dirty="0" smtClean="0"/>
              <a:t>Para acceder a un campo (extraer o asignar un valor) se usa la notación de puntos:</a:t>
            </a:r>
          </a:p>
          <a:p>
            <a:pPr marL="0" lvl="1"/>
            <a:r>
              <a:rPr lang="es-ES" dirty="0" err="1"/>
              <a:t>Record_name.field_name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0209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(SELECT)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lvl="1" indent="0">
              <a:buNone/>
            </a:pPr>
            <a:r>
              <a:rPr lang="es-ES" sz="1400" dirty="0"/>
              <a:t>DECLARE</a:t>
            </a:r>
          </a:p>
          <a:p>
            <a:pPr marL="68580" lvl="1" indent="0">
              <a:buNone/>
            </a:pPr>
            <a:r>
              <a:rPr lang="es-ES" sz="1400" dirty="0"/>
              <a:t>TYPE </a:t>
            </a:r>
            <a:r>
              <a:rPr lang="es-ES" sz="1400" dirty="0" err="1"/>
              <a:t>t_rec</a:t>
            </a:r>
            <a:endParaRPr lang="es-ES" sz="1400" dirty="0"/>
          </a:p>
          <a:p>
            <a:pPr marL="68580" lvl="1" indent="0">
              <a:buNone/>
            </a:pPr>
            <a:r>
              <a:rPr lang="es-ES" sz="1400" dirty="0"/>
              <a:t>IS</a:t>
            </a:r>
          </a:p>
          <a:p>
            <a:pPr marL="68580" lvl="1" indent="0">
              <a:buNone/>
            </a:pPr>
            <a:r>
              <a:rPr lang="es-ES" sz="1400" dirty="0"/>
              <a:t>  RECORD</a:t>
            </a:r>
          </a:p>
          <a:p>
            <a:pPr marL="68580" lvl="1" indent="0">
              <a:buNone/>
            </a:pPr>
            <a:r>
              <a:rPr lang="es-ES" sz="1400" dirty="0"/>
              <a:t>  (</a:t>
            </a:r>
          </a:p>
          <a:p>
            <a:pPr marL="68580" lvl="1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v_sal</a:t>
            </a:r>
            <a:r>
              <a:rPr lang="es-ES" sz="1400" dirty="0"/>
              <a:t>    NUMBER(8),</a:t>
            </a:r>
          </a:p>
          <a:p>
            <a:pPr marL="68580" lvl="1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v_minsal</a:t>
            </a:r>
            <a:r>
              <a:rPr lang="es-ES" sz="1400" dirty="0"/>
              <a:t> NUMBER(8) DEFAULT 1000,</a:t>
            </a:r>
          </a:p>
          <a:p>
            <a:pPr marL="68580" lvl="1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v_hire_date</a:t>
            </a:r>
            <a:r>
              <a:rPr lang="es-ES" sz="1400" dirty="0"/>
              <a:t> </a:t>
            </a:r>
            <a:r>
              <a:rPr lang="es-ES" sz="1400" dirty="0" err="1"/>
              <a:t>employees.hire_date%type</a:t>
            </a:r>
            <a:r>
              <a:rPr lang="es-ES" sz="1400" dirty="0"/>
              <a:t>,</a:t>
            </a:r>
          </a:p>
          <a:p>
            <a:pPr marL="68580" lvl="1" indent="0">
              <a:buNone/>
            </a:pPr>
            <a:r>
              <a:rPr lang="es-ES" sz="1400" dirty="0"/>
              <a:t>    v_rec1 </a:t>
            </a:r>
            <a:r>
              <a:rPr lang="es-ES" sz="1400" dirty="0" err="1"/>
              <a:t>employees%rowtype</a:t>
            </a:r>
            <a:r>
              <a:rPr lang="es-ES" sz="1400" dirty="0"/>
              <a:t>);</a:t>
            </a:r>
          </a:p>
          <a:p>
            <a:pPr marL="68580" lvl="1" indent="0">
              <a:buNone/>
            </a:pPr>
            <a:r>
              <a:rPr lang="es-ES" sz="1400" dirty="0"/>
              <a:t>  </a:t>
            </a:r>
            <a:r>
              <a:rPr lang="es-ES" sz="1400" dirty="0" err="1"/>
              <a:t>v_myrec</a:t>
            </a:r>
            <a:r>
              <a:rPr lang="es-ES" sz="1400" dirty="0"/>
              <a:t> </a:t>
            </a:r>
            <a:r>
              <a:rPr lang="es-ES" sz="1400" dirty="0" err="1"/>
              <a:t>t_rec</a:t>
            </a:r>
            <a:r>
              <a:rPr lang="es-ES" sz="1400" dirty="0"/>
              <a:t>;</a:t>
            </a:r>
          </a:p>
          <a:p>
            <a:pPr marL="68580" lvl="1" indent="0">
              <a:buNone/>
            </a:pPr>
            <a:r>
              <a:rPr lang="es-ES" sz="1400" dirty="0"/>
              <a:t>BEGIN</a:t>
            </a:r>
          </a:p>
          <a:p>
            <a:pPr marL="68580" lvl="1" indent="0">
              <a:buNone/>
            </a:pPr>
            <a:r>
              <a:rPr lang="es-ES" sz="1400" dirty="0"/>
              <a:t>  </a:t>
            </a:r>
            <a:r>
              <a:rPr lang="es-ES" sz="1400" dirty="0" err="1"/>
              <a:t>v_myrec.v_sal</a:t>
            </a:r>
            <a:r>
              <a:rPr lang="es-ES" sz="1400" dirty="0"/>
              <a:t>       := </a:t>
            </a:r>
            <a:r>
              <a:rPr lang="es-ES" sz="1400" dirty="0" err="1"/>
              <a:t>v_myrec.v_minsal</a:t>
            </a:r>
            <a:r>
              <a:rPr lang="es-ES" sz="1400" dirty="0"/>
              <a:t> + 500;</a:t>
            </a:r>
          </a:p>
          <a:p>
            <a:pPr marL="68580" lvl="1" indent="0">
              <a:buNone/>
            </a:pPr>
            <a:r>
              <a:rPr lang="es-ES" sz="1400" dirty="0"/>
              <a:t>  </a:t>
            </a:r>
            <a:r>
              <a:rPr lang="es-ES" sz="1400" dirty="0" err="1"/>
              <a:t>v_myrec.v_hire_date</a:t>
            </a:r>
            <a:r>
              <a:rPr lang="es-ES" sz="1400" dirty="0"/>
              <a:t> := </a:t>
            </a:r>
            <a:r>
              <a:rPr lang="es-ES" sz="1400" dirty="0" err="1"/>
              <a:t>sysdate</a:t>
            </a:r>
            <a:r>
              <a:rPr lang="es-ES" sz="1400" dirty="0"/>
              <a:t>;</a:t>
            </a:r>
          </a:p>
          <a:p>
            <a:pPr marL="68580" lvl="1" indent="0">
              <a:buNone/>
            </a:pPr>
            <a:r>
              <a:rPr lang="es-ES" sz="1400" dirty="0"/>
              <a:t>  SELECT * INTO v_myrec.v_rec1 FROM </a:t>
            </a:r>
            <a:r>
              <a:rPr lang="es-ES" sz="1400" dirty="0" err="1"/>
              <a:t>employees</a:t>
            </a:r>
            <a:r>
              <a:rPr lang="es-ES" sz="1400" dirty="0"/>
              <a:t> WHERE </a:t>
            </a:r>
            <a:r>
              <a:rPr lang="es-ES" sz="1400" dirty="0" err="1"/>
              <a:t>employee_id</a:t>
            </a:r>
            <a:r>
              <a:rPr lang="es-ES" sz="1400" dirty="0"/>
              <a:t> = 100;</a:t>
            </a:r>
          </a:p>
          <a:p>
            <a:pPr marL="68580" lvl="1" indent="0">
              <a:buNone/>
            </a:pPr>
            <a:r>
              <a:rPr lang="es-ES" sz="1400" dirty="0"/>
              <a:t>  DBMS_OUTPUT.PUT_LINE(v_myrec.v_rec1.last_name || ' – ' || TO_CHAR(</a:t>
            </a:r>
            <a:r>
              <a:rPr lang="es-ES" sz="1400" dirty="0" err="1"/>
              <a:t>v_myrec.v_hire_date</a:t>
            </a:r>
            <a:r>
              <a:rPr lang="es-ES" sz="1400" dirty="0"/>
              <a:t>) || ' – ' || TO_CHAR(</a:t>
            </a:r>
            <a:r>
              <a:rPr lang="es-ES" sz="1400" dirty="0" err="1"/>
              <a:t>v_myrec.v_sal</a:t>
            </a:r>
            <a:r>
              <a:rPr lang="es-ES" sz="1400" dirty="0"/>
              <a:t>));</a:t>
            </a:r>
          </a:p>
          <a:p>
            <a:pPr marL="68580" lvl="1" indent="0">
              <a:buNone/>
            </a:pPr>
            <a:r>
              <a:rPr lang="es-ES" sz="14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12878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764704"/>
            <a:ext cx="3090863" cy="1282456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39833" y="620688"/>
            <a:ext cx="3304572" cy="1463153"/>
          </a:xfrm>
        </p:spPr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100248"/>
            <a:ext cx="3298784" cy="1517904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Las variables las usamos para:</a:t>
            </a:r>
          </a:p>
          <a:p>
            <a:r>
              <a:rPr lang="es-ES" dirty="0" smtClean="0"/>
              <a:t>Almacenar temporalmente datos</a:t>
            </a:r>
          </a:p>
          <a:p>
            <a:r>
              <a:rPr lang="es-ES" dirty="0" smtClean="0"/>
              <a:t>Manipular valores almacenados</a:t>
            </a:r>
          </a:p>
          <a:p>
            <a:r>
              <a:rPr lang="es-ES" dirty="0" smtClean="0"/>
              <a:t>Reutilización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3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para ejemplos DML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ES" dirty="0"/>
              <a:t>CREATE TABLE </a:t>
            </a:r>
            <a:r>
              <a:rPr lang="es-ES" dirty="0" err="1"/>
              <a:t>retired_emps</a:t>
            </a:r>
            <a:endParaRPr lang="es-ES" dirty="0"/>
          </a:p>
          <a:p>
            <a:pPr marL="68580" indent="0">
              <a:buNone/>
            </a:pPr>
            <a:r>
              <a:rPr lang="es-ES" dirty="0"/>
              <a:t>  (</a:t>
            </a:r>
          </a:p>
          <a:p>
            <a:pPr marL="68580" indent="0">
              <a:buNone/>
            </a:pPr>
            <a:r>
              <a:rPr lang="es-ES" dirty="0"/>
              <a:t>    </a:t>
            </a:r>
            <a:r>
              <a:rPr lang="es-ES" dirty="0" err="1"/>
              <a:t>empno</a:t>
            </a:r>
            <a:r>
              <a:rPr lang="es-ES" dirty="0"/>
              <a:t> NUMBER(4),</a:t>
            </a:r>
          </a:p>
          <a:p>
            <a:pPr marL="68580" indent="0">
              <a:buNone/>
            </a:pPr>
            <a:r>
              <a:rPr lang="es-ES" dirty="0"/>
              <a:t>    </a:t>
            </a:r>
            <a:r>
              <a:rPr lang="es-ES" dirty="0" err="1"/>
              <a:t>ename</a:t>
            </a:r>
            <a:r>
              <a:rPr lang="es-ES" dirty="0"/>
              <a:t> VARCHAR2(10),</a:t>
            </a:r>
          </a:p>
          <a:p>
            <a:pPr marL="68580" indent="0">
              <a:buNone/>
            </a:pPr>
            <a:r>
              <a:rPr lang="es-ES" dirty="0"/>
              <a:t>    </a:t>
            </a:r>
            <a:r>
              <a:rPr lang="es-ES" dirty="0" err="1"/>
              <a:t>job</a:t>
            </a:r>
            <a:r>
              <a:rPr lang="es-ES" dirty="0"/>
              <a:t>   VARCHAR2(9),</a:t>
            </a:r>
          </a:p>
          <a:p>
            <a:pPr marL="68580" indent="0">
              <a:buNone/>
            </a:pPr>
            <a:r>
              <a:rPr lang="es-ES" dirty="0"/>
              <a:t>    </a:t>
            </a:r>
            <a:r>
              <a:rPr lang="es-ES" dirty="0" err="1"/>
              <a:t>mgr</a:t>
            </a:r>
            <a:r>
              <a:rPr lang="es-ES" dirty="0"/>
              <a:t>   NUMBER(4),</a:t>
            </a:r>
          </a:p>
          <a:p>
            <a:pPr marL="68580" indent="0">
              <a:buNone/>
            </a:pPr>
            <a:r>
              <a:rPr lang="es-ES" dirty="0"/>
              <a:t>    </a:t>
            </a:r>
            <a:r>
              <a:rPr lang="es-ES" dirty="0" err="1"/>
              <a:t>hiredate</a:t>
            </a:r>
            <a:r>
              <a:rPr lang="es-ES" dirty="0"/>
              <a:t> DATE,</a:t>
            </a:r>
          </a:p>
          <a:p>
            <a:pPr marL="68580" indent="0">
              <a:buNone/>
            </a:pPr>
            <a:r>
              <a:rPr lang="es-ES" dirty="0"/>
              <a:t>    </a:t>
            </a:r>
            <a:r>
              <a:rPr lang="es-ES" dirty="0" err="1"/>
              <a:t>leavedate</a:t>
            </a:r>
            <a:r>
              <a:rPr lang="es-ES" dirty="0"/>
              <a:t> DATE,</a:t>
            </a:r>
          </a:p>
          <a:p>
            <a:pPr marL="68580" indent="0">
              <a:buNone/>
            </a:pPr>
            <a:r>
              <a:rPr lang="es-ES" dirty="0"/>
              <a:t>    sal    NUMBER(7,2),</a:t>
            </a:r>
          </a:p>
          <a:p>
            <a:pPr marL="68580" indent="0">
              <a:buNone/>
            </a:pPr>
            <a:r>
              <a:rPr lang="es-ES" dirty="0"/>
              <a:t>    </a:t>
            </a:r>
            <a:r>
              <a:rPr lang="es-ES" dirty="0" err="1"/>
              <a:t>comm</a:t>
            </a:r>
            <a:r>
              <a:rPr lang="es-ES" dirty="0"/>
              <a:t>   NUMBER(7,2),</a:t>
            </a:r>
          </a:p>
          <a:p>
            <a:pPr marL="68580" indent="0">
              <a:buNone/>
            </a:pPr>
            <a:r>
              <a:rPr lang="es-ES" dirty="0"/>
              <a:t>    </a:t>
            </a:r>
            <a:r>
              <a:rPr lang="es-ES" dirty="0" err="1"/>
              <a:t>deptno</a:t>
            </a:r>
            <a:r>
              <a:rPr lang="es-ES" dirty="0"/>
              <a:t> NUMBER(2)</a:t>
            </a:r>
          </a:p>
          <a:p>
            <a:pPr marL="68580" indent="0">
              <a:buNone/>
            </a:pPr>
            <a:r>
              <a:rPr lang="es-ES" dirty="0"/>
              <a:t>  );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5019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(INSERT)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/>
              <a:t>DECLARE</a:t>
            </a:r>
          </a:p>
          <a:p>
            <a:pPr marL="68580" indent="0">
              <a:buNone/>
            </a:pPr>
            <a:r>
              <a:rPr lang="en-US" dirty="0"/>
              <a:t>  </a:t>
            </a:r>
            <a:r>
              <a:rPr lang="en-US" dirty="0" err="1"/>
              <a:t>V_employee_number</a:t>
            </a:r>
            <a:r>
              <a:rPr lang="en-US" dirty="0"/>
              <a:t> NUMBER:=124;</a:t>
            </a:r>
          </a:p>
          <a:p>
            <a:pPr marL="68580" indent="0">
              <a:buNone/>
            </a:pPr>
            <a:r>
              <a:rPr lang="en-US" dirty="0"/>
              <a:t>  </a:t>
            </a:r>
            <a:r>
              <a:rPr lang="en-US" dirty="0" err="1"/>
              <a:t>V_emp_rec</a:t>
            </a:r>
            <a:r>
              <a:rPr lang="en-US" dirty="0"/>
              <a:t> </a:t>
            </a:r>
            <a:r>
              <a:rPr lang="en-US" dirty="0" err="1"/>
              <a:t>retired_emps%rowtype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BEGIN</a:t>
            </a:r>
          </a:p>
          <a:p>
            <a:pPr marL="68580" indent="0">
              <a:buNone/>
            </a:pPr>
            <a:r>
              <a:rPr lang="en-US" dirty="0"/>
              <a:t>  SELECT </a:t>
            </a:r>
            <a:r>
              <a:rPr lang="en-US" dirty="0" err="1"/>
              <a:t>Employee_id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, </a:t>
            </a:r>
            <a:r>
              <a:rPr lang="en-US" dirty="0" err="1" smtClean="0"/>
              <a:t>job_id</a:t>
            </a:r>
            <a:r>
              <a:rPr lang="en-US" dirty="0" smtClean="0"/>
              <a:t>, </a:t>
            </a:r>
            <a:r>
              <a:rPr lang="en-US" dirty="0" err="1" smtClean="0"/>
              <a:t>manager_id</a:t>
            </a:r>
            <a:r>
              <a:rPr lang="en-US" dirty="0" smtClean="0"/>
              <a:t>, </a:t>
            </a:r>
            <a:r>
              <a:rPr lang="en-US" dirty="0" err="1" smtClean="0"/>
              <a:t>hire_date</a:t>
            </a:r>
            <a:r>
              <a:rPr lang="en-US" dirty="0" smtClean="0"/>
              <a:t>, </a:t>
            </a:r>
            <a:r>
              <a:rPr lang="en-US" dirty="0" err="1" smtClean="0"/>
              <a:t>hire_date</a:t>
            </a:r>
            <a:r>
              <a:rPr lang="en-US" dirty="0" smtClean="0"/>
              <a:t>, salary, </a:t>
            </a:r>
            <a:r>
              <a:rPr lang="en-US" dirty="0" err="1" smtClean="0"/>
              <a:t>commission_pct</a:t>
            </a:r>
            <a:r>
              <a:rPr lang="en-US" dirty="0" smtClean="0"/>
              <a:t>, </a:t>
            </a:r>
            <a:r>
              <a:rPr lang="en-US" dirty="0" err="1" smtClean="0"/>
              <a:t>department_id</a:t>
            </a:r>
            <a:r>
              <a:rPr lang="en-US" dirty="0" smtClean="0"/>
              <a:t>   </a:t>
            </a:r>
            <a:r>
              <a:rPr lang="en-US" dirty="0"/>
              <a:t>INTO </a:t>
            </a:r>
            <a:r>
              <a:rPr lang="en-US" dirty="0" err="1"/>
              <a:t>v_emp_rec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  FROM </a:t>
            </a:r>
            <a:r>
              <a:rPr lang="en-US" dirty="0" smtClean="0"/>
              <a:t>employees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WHERE </a:t>
            </a:r>
            <a:r>
              <a:rPr lang="en-US" dirty="0" err="1"/>
              <a:t>employee_id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v_employee_number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  INSERT INTO </a:t>
            </a:r>
            <a:r>
              <a:rPr lang="en-US" dirty="0" err="1"/>
              <a:t>retired_emps</a:t>
            </a:r>
            <a:r>
              <a:rPr lang="en-US" dirty="0"/>
              <a:t> VALUES </a:t>
            </a:r>
            <a:r>
              <a:rPr lang="en-US" dirty="0" err="1"/>
              <a:t>v_emp_rec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END;</a:t>
            </a:r>
          </a:p>
          <a:p>
            <a:pPr marL="68580" indent="0">
              <a:buNone/>
            </a:pPr>
            <a:r>
              <a:rPr lang="en-US" dirty="0"/>
              <a:t>/</a:t>
            </a:r>
          </a:p>
          <a:p>
            <a:pPr marL="68580" indent="0">
              <a:buNone/>
            </a:pPr>
            <a:r>
              <a:rPr lang="en-US" dirty="0"/>
              <a:t>SELECT * FROM </a:t>
            </a:r>
            <a:r>
              <a:rPr lang="en-US" dirty="0" err="1"/>
              <a:t>retired_emps</a:t>
            </a:r>
            <a:r>
              <a:rPr lang="en-US" dirty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2985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(UPDATE)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s-ES" dirty="0"/>
              <a:t>DECLARE</a:t>
            </a:r>
          </a:p>
          <a:p>
            <a:pPr marL="68580" indent="0">
              <a:buNone/>
            </a:pPr>
            <a:r>
              <a:rPr lang="es-ES" dirty="0"/>
              <a:t>  </a:t>
            </a:r>
            <a:r>
              <a:rPr lang="es-ES" dirty="0" err="1"/>
              <a:t>V_employee_number</a:t>
            </a:r>
            <a:r>
              <a:rPr lang="es-ES" dirty="0"/>
              <a:t> NUMBER:=124;</a:t>
            </a:r>
          </a:p>
          <a:p>
            <a:pPr marL="68580" indent="0">
              <a:buNone/>
            </a:pPr>
            <a:r>
              <a:rPr lang="es-ES" dirty="0"/>
              <a:t>  </a:t>
            </a:r>
            <a:r>
              <a:rPr lang="es-ES" dirty="0" err="1"/>
              <a:t>V_emp_rec</a:t>
            </a:r>
            <a:r>
              <a:rPr lang="es-ES" dirty="0"/>
              <a:t> </a:t>
            </a:r>
            <a:r>
              <a:rPr lang="es-ES" dirty="0" err="1"/>
              <a:t>retired_emps%rowtype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BEGIN</a:t>
            </a:r>
          </a:p>
          <a:p>
            <a:pPr marL="68580" indent="0">
              <a:buNone/>
            </a:pPr>
            <a:r>
              <a:rPr lang="es-ES" dirty="0"/>
              <a:t>  SELECT * INTO </a:t>
            </a:r>
            <a:r>
              <a:rPr lang="es-ES" dirty="0" err="1"/>
              <a:t>v_emp_rec</a:t>
            </a:r>
            <a:r>
              <a:rPr lang="es-ES" dirty="0"/>
              <a:t> FROM </a:t>
            </a:r>
            <a:r>
              <a:rPr lang="es-ES" dirty="0" err="1"/>
              <a:t>retired_emps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</a:t>
            </a:r>
            <a:r>
              <a:rPr lang="es-ES" dirty="0" err="1"/>
              <a:t>V_emp_rec.leavedate</a:t>
            </a:r>
            <a:r>
              <a:rPr lang="es-ES" dirty="0"/>
              <a:t>:=CURRENT_DATE;</a:t>
            </a:r>
          </a:p>
          <a:p>
            <a:pPr marL="68580" indent="0">
              <a:buNone/>
            </a:pPr>
            <a:r>
              <a:rPr lang="es-ES" dirty="0"/>
              <a:t>  UPDATE </a:t>
            </a:r>
            <a:r>
              <a:rPr lang="es-ES" dirty="0" err="1"/>
              <a:t>retired_emps</a:t>
            </a:r>
            <a:r>
              <a:rPr lang="es-ES" dirty="0"/>
              <a:t> SET ROW = </a:t>
            </a:r>
            <a:r>
              <a:rPr lang="es-ES" dirty="0" err="1"/>
              <a:t>v_emp_rec</a:t>
            </a:r>
            <a:r>
              <a:rPr lang="es-ES" dirty="0"/>
              <a:t> WHERE </a:t>
            </a:r>
            <a:r>
              <a:rPr lang="es-ES" dirty="0" err="1"/>
              <a:t>empno</a:t>
            </a:r>
            <a:r>
              <a:rPr lang="es-ES" dirty="0"/>
              <a:t>=</a:t>
            </a:r>
            <a:r>
              <a:rPr lang="es-ES" dirty="0" err="1"/>
              <a:t>v_employee_number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END;</a:t>
            </a:r>
          </a:p>
          <a:p>
            <a:pPr marL="68580" indent="0">
              <a:buNone/>
            </a:pPr>
            <a:r>
              <a:rPr lang="es-ES" dirty="0"/>
              <a:t>/</a:t>
            </a:r>
          </a:p>
          <a:p>
            <a:pPr marL="68580" indent="0">
              <a:buNone/>
            </a:pPr>
            <a:r>
              <a:rPr lang="es-ES" dirty="0"/>
              <a:t>SELECT * FROM </a:t>
            </a:r>
            <a:r>
              <a:rPr lang="es-ES" dirty="0" err="1"/>
              <a:t>retired_emps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3222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692696"/>
            <a:ext cx="3090863" cy="2548606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739833" y="692696"/>
            <a:ext cx="3304572" cy="146315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Tipos compuestos:</a:t>
            </a:r>
            <a:br>
              <a:rPr lang="es-ES" dirty="0" smtClean="0"/>
            </a:br>
            <a:r>
              <a:rPr lang="es-ES" dirty="0" smtClean="0"/>
              <a:t>Registros y Recopilaciones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172256"/>
            <a:ext cx="3298784" cy="3849032"/>
          </a:xfrm>
        </p:spPr>
        <p:txBody>
          <a:bodyPr>
            <a:normAutofit/>
          </a:bodyPr>
          <a:lstStyle/>
          <a:p>
            <a:r>
              <a:rPr lang="es-ES" dirty="0" smtClean="0"/>
              <a:t>Recopilación: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Los componentes (elementos), son siempre del </a:t>
            </a:r>
            <a:r>
              <a:rPr lang="es-ES" dirty="0"/>
              <a:t>m</a:t>
            </a:r>
            <a:r>
              <a:rPr lang="es-ES" dirty="0" smtClean="0"/>
              <a:t>ismo tipo ( similar a listas o matrices)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Tipos: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Matrices asociativas  (Tabla INDEX BY)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Tablas anidadas (</a:t>
            </a:r>
            <a:r>
              <a:rPr lang="es-ES" dirty="0" err="1" smtClean="0"/>
              <a:t>nested</a:t>
            </a:r>
            <a:r>
              <a:rPr lang="es-ES" dirty="0" smtClean="0"/>
              <a:t> </a:t>
            </a:r>
            <a:r>
              <a:rPr lang="es-ES" dirty="0" err="1" smtClean="0"/>
              <a:t>tables</a:t>
            </a:r>
            <a:r>
              <a:rPr lang="es-E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VARRAY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15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2696"/>
            <a:ext cx="3456384" cy="1597429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739833" y="620688"/>
            <a:ext cx="3304572" cy="1463153"/>
          </a:xfrm>
        </p:spPr>
        <p:txBody>
          <a:bodyPr/>
          <a:lstStyle/>
          <a:p>
            <a:r>
              <a:rPr lang="es-ES" dirty="0" smtClean="0"/>
              <a:t>Matriz asociativa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100248"/>
            <a:ext cx="3298784" cy="3777024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Se conocen como tablas INDEX BY.</a:t>
            </a:r>
          </a:p>
          <a:p>
            <a:r>
              <a:rPr lang="es-ES" dirty="0" smtClean="0"/>
              <a:t>Tienen 2 columnas, que no pueden tener nombre.</a:t>
            </a:r>
          </a:p>
          <a:p>
            <a:r>
              <a:rPr lang="es-ES" dirty="0" smtClean="0"/>
              <a:t>Son juegos de pares </a:t>
            </a:r>
            <a:r>
              <a:rPr lang="es-ES" dirty="0" err="1" smtClean="0"/>
              <a:t>clave_valor</a:t>
            </a:r>
            <a:r>
              <a:rPr lang="es-ES" dirty="0" smtClean="0"/>
              <a:t>. </a:t>
            </a:r>
          </a:p>
          <a:p>
            <a:r>
              <a:rPr lang="es-ES" dirty="0" smtClean="0"/>
              <a:t>Primera columna, </a:t>
            </a:r>
            <a:r>
              <a:rPr lang="es-ES" dirty="0" err="1" smtClean="0"/>
              <a:t>indice</a:t>
            </a:r>
            <a:r>
              <a:rPr lang="es-ES" dirty="0" smtClean="0"/>
              <a:t>, Tipo BINARY_INTEGER, PLS_INTEGER o VARCHAR2.</a:t>
            </a:r>
          </a:p>
          <a:p>
            <a:r>
              <a:rPr lang="es-ES" dirty="0" smtClean="0"/>
              <a:t>Segunda columna, un único valor. Tipo escalar o registro (puede ser un valor o varios)</a:t>
            </a:r>
          </a:p>
          <a:p>
            <a:r>
              <a:rPr lang="es-ES" dirty="0" smtClean="0"/>
              <a:t>Almacenan datos usando valor de clave primaria como índice.</a:t>
            </a:r>
          </a:p>
          <a:p>
            <a:r>
              <a:rPr lang="es-ES" dirty="0" smtClean="0"/>
              <a:t>Los valores clave no son necesariamente secuenciales y pueden ser positivas o negativas.</a:t>
            </a:r>
          </a:p>
          <a:p>
            <a:r>
              <a:rPr lang="es-ES" dirty="0" smtClean="0"/>
              <a:t>No se rellena en el momento de la declaración (pero no tiene NULL).</a:t>
            </a:r>
          </a:p>
          <a:p>
            <a:r>
              <a:rPr lang="es-ES" dirty="0" smtClean="0"/>
              <a:t>USO: </a:t>
            </a:r>
          </a:p>
          <a:p>
            <a:r>
              <a:rPr lang="es-ES" dirty="0" smtClean="0"/>
              <a:t>Tablas pequeñas, que se construyan en memoria en cada invocación</a:t>
            </a:r>
          </a:p>
          <a:p>
            <a:r>
              <a:rPr lang="es-ES" dirty="0" smtClean="0"/>
              <a:t>Pasar colecciones desde y hacia la base de datos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71600" y="2492896"/>
            <a:ext cx="33843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Sintaxis:</a:t>
            </a:r>
          </a:p>
          <a:p>
            <a:r>
              <a:rPr lang="es-ES" sz="1200" dirty="0" smtClean="0"/>
              <a:t>TYPE </a:t>
            </a:r>
            <a:r>
              <a:rPr lang="es-ES" sz="1200" dirty="0" err="1" smtClean="0"/>
              <a:t>type_name</a:t>
            </a:r>
            <a:r>
              <a:rPr lang="es-ES" sz="1200" dirty="0" smtClean="0"/>
              <a:t> IS TABLE OF</a:t>
            </a:r>
          </a:p>
          <a:p>
            <a:r>
              <a:rPr lang="es-ES" sz="1200" dirty="0" smtClean="0"/>
              <a:t>   </a:t>
            </a:r>
            <a:r>
              <a:rPr lang="es-ES" sz="1200" dirty="0" err="1" smtClean="0"/>
              <a:t>Column_type</a:t>
            </a:r>
            <a:r>
              <a:rPr lang="es-ES" sz="1200" dirty="0" smtClean="0"/>
              <a:t> </a:t>
            </a:r>
          </a:p>
          <a:p>
            <a:r>
              <a:rPr lang="es-ES" sz="1200" dirty="0" smtClean="0"/>
              <a:t>| </a:t>
            </a:r>
            <a:r>
              <a:rPr lang="es-ES" sz="1200" dirty="0" err="1" smtClean="0"/>
              <a:t>variable%type</a:t>
            </a:r>
            <a:r>
              <a:rPr lang="es-ES" sz="1200" dirty="0" smtClean="0"/>
              <a:t> </a:t>
            </a:r>
          </a:p>
          <a:p>
            <a:r>
              <a:rPr lang="es-ES" sz="1200" dirty="0" smtClean="0"/>
              <a:t>| </a:t>
            </a:r>
            <a:r>
              <a:rPr lang="es-ES" sz="1200" dirty="0" err="1" smtClean="0"/>
              <a:t>table.column%TYPE</a:t>
            </a:r>
            <a:r>
              <a:rPr lang="es-ES" sz="1200" dirty="0" smtClean="0"/>
              <a:t> [NOT NULL]</a:t>
            </a:r>
          </a:p>
          <a:p>
            <a:r>
              <a:rPr lang="es-ES" sz="1200" dirty="0" smtClean="0"/>
              <a:t>| </a:t>
            </a:r>
            <a:r>
              <a:rPr lang="es-ES" sz="1200" dirty="0" err="1" smtClean="0"/>
              <a:t>Table%ROWTYPE</a:t>
            </a:r>
            <a:r>
              <a:rPr lang="es-ES" sz="1200" dirty="0" smtClean="0"/>
              <a:t> </a:t>
            </a:r>
          </a:p>
          <a:p>
            <a:r>
              <a:rPr lang="es-ES" sz="1200" dirty="0" smtClean="0"/>
              <a:t>| INDEX BY PLS_INTEGER | BINARY_INTEGER</a:t>
            </a:r>
          </a:p>
          <a:p>
            <a:r>
              <a:rPr lang="es-ES" sz="1200" dirty="0" smtClean="0"/>
              <a:t>| VARCHAR2(</a:t>
            </a:r>
            <a:r>
              <a:rPr lang="es-ES" sz="1200" dirty="0" err="1" smtClean="0"/>
              <a:t>size</a:t>
            </a:r>
            <a:r>
              <a:rPr lang="es-ES" sz="1200" dirty="0" smtClean="0"/>
              <a:t>);</a:t>
            </a:r>
          </a:p>
          <a:p>
            <a:endParaRPr lang="es-ES" sz="1200" dirty="0"/>
          </a:p>
          <a:p>
            <a:r>
              <a:rPr lang="es-ES" sz="1200" dirty="0" err="1" smtClean="0"/>
              <a:t>Identifier</a:t>
            </a:r>
            <a:r>
              <a:rPr lang="es-ES" sz="1200" dirty="0" smtClean="0"/>
              <a:t> </a:t>
            </a:r>
            <a:r>
              <a:rPr lang="es-ES" sz="1200" dirty="0" err="1" smtClean="0"/>
              <a:t>type_name</a:t>
            </a:r>
            <a:r>
              <a:rPr lang="es-ES" sz="1200" dirty="0" smtClean="0"/>
              <a:t>;</a:t>
            </a:r>
          </a:p>
          <a:p>
            <a:endParaRPr lang="es-ES" sz="1200" dirty="0"/>
          </a:p>
          <a:p>
            <a:r>
              <a:rPr lang="es-ES" sz="1200" dirty="0" smtClean="0"/>
              <a:t>EJEMPLO:</a:t>
            </a:r>
          </a:p>
          <a:p>
            <a:r>
              <a:rPr lang="es-ES" sz="1200" dirty="0" smtClean="0"/>
              <a:t>TYPE </a:t>
            </a:r>
            <a:r>
              <a:rPr lang="es-ES" sz="1200" dirty="0" err="1" smtClean="0"/>
              <a:t>ename_table_type</a:t>
            </a:r>
            <a:r>
              <a:rPr lang="es-ES" sz="1200" dirty="0" smtClean="0"/>
              <a:t> IS TABLE OF</a:t>
            </a:r>
          </a:p>
          <a:p>
            <a:r>
              <a:rPr lang="es-ES" sz="1200" dirty="0" err="1" smtClean="0"/>
              <a:t>Employees.last_name%TYPE</a:t>
            </a:r>
            <a:endParaRPr lang="es-ES" sz="1200" dirty="0" smtClean="0"/>
          </a:p>
          <a:p>
            <a:r>
              <a:rPr lang="es-ES" sz="1200" dirty="0" smtClean="0"/>
              <a:t>INDEX BY PLS_INTEGER;</a:t>
            </a:r>
          </a:p>
          <a:p>
            <a:endParaRPr lang="es-ES" sz="1200" dirty="0"/>
          </a:p>
          <a:p>
            <a:r>
              <a:rPr lang="es-ES" sz="1200" dirty="0" err="1" smtClean="0"/>
              <a:t>ename_table</a:t>
            </a:r>
            <a:r>
              <a:rPr lang="es-ES" sz="1200" dirty="0" smtClean="0"/>
              <a:t> </a:t>
            </a:r>
            <a:r>
              <a:rPr lang="es-ES" sz="1200" dirty="0" err="1" smtClean="0"/>
              <a:t>ename_table_type</a:t>
            </a:r>
            <a:r>
              <a:rPr lang="es-ES" sz="1200" dirty="0" smtClean="0"/>
              <a:t>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844413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Métodos de tablas INDEX BY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148972"/>
              </p:ext>
            </p:extLst>
          </p:nvPr>
        </p:nvGraphicFramePr>
        <p:xfrm>
          <a:off x="827584" y="2324100"/>
          <a:ext cx="7632848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18"/>
                <a:gridCol w="643873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Método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EXISTS(n)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Devuelve TRUE si existe el n elemento en</a:t>
                      </a:r>
                      <a:r>
                        <a:rPr lang="es-ES" sz="1600" baseline="0" dirty="0" smtClean="0"/>
                        <a:t> una matriz asociativa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COUNT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Devuelve el número de elementos que contiene</a:t>
                      </a:r>
                      <a:r>
                        <a:rPr lang="es-ES" sz="1600" baseline="0" dirty="0" smtClean="0"/>
                        <a:t> actualmente la matriz asociativa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FIRST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Devuelve el primer(menor) número</a:t>
                      </a:r>
                      <a:r>
                        <a:rPr lang="es-ES" sz="1600" baseline="0" dirty="0" smtClean="0"/>
                        <a:t> de índice</a:t>
                      </a:r>
                    </a:p>
                    <a:p>
                      <a:r>
                        <a:rPr lang="es-ES" sz="1600" baseline="0" dirty="0" smtClean="0"/>
                        <a:t>Devuelve NULL si la matriz está vacía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LAST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Devuelve el último(mayor) número</a:t>
                      </a:r>
                      <a:r>
                        <a:rPr lang="es-ES" sz="1600" baseline="0" dirty="0" smtClean="0"/>
                        <a:t> de índice</a:t>
                      </a:r>
                    </a:p>
                    <a:p>
                      <a:r>
                        <a:rPr lang="es-ES" sz="1600" baseline="0" dirty="0" smtClean="0"/>
                        <a:t>Devuelve NULL si la matriz está vacía</a:t>
                      </a:r>
                      <a:endParaRPr lang="es-E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PRIOR(n)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Devuelve el número de índice que precede al índice n 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NEXT(n)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Devuelve el numero</a:t>
                      </a:r>
                      <a:r>
                        <a:rPr lang="es-ES" sz="1600" baseline="0" dirty="0" smtClean="0"/>
                        <a:t> de índice posterior al </a:t>
                      </a:r>
                      <a:r>
                        <a:rPr lang="es-ES" sz="1600" baseline="0" dirty="0" err="1" smtClean="0"/>
                        <a:t>indice</a:t>
                      </a:r>
                      <a:r>
                        <a:rPr lang="es-ES" sz="1600" baseline="0" dirty="0" smtClean="0"/>
                        <a:t> n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DELETE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Elimina todos los elementos</a:t>
                      </a:r>
                      <a:r>
                        <a:rPr lang="es-ES" sz="1600" baseline="0" dirty="0" smtClean="0"/>
                        <a:t> de una matriz asociativa</a:t>
                      </a:r>
                    </a:p>
                    <a:p>
                      <a:r>
                        <a:rPr lang="es-ES" sz="1600" baseline="0" dirty="0" smtClean="0"/>
                        <a:t>DELETE(n) Elimina el elemento n</a:t>
                      </a:r>
                    </a:p>
                    <a:p>
                      <a:r>
                        <a:rPr lang="es-ES" sz="1600" baseline="0" dirty="0" smtClean="0"/>
                        <a:t>DELETE(m, n)  Elimina todos los elementos del rango M…n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52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(I)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s-ES" dirty="0"/>
              <a:t>DECLARE</a:t>
            </a:r>
          </a:p>
          <a:p>
            <a:pPr marL="68580" indent="0">
              <a:buNone/>
            </a:pPr>
            <a:r>
              <a:rPr lang="es-ES" dirty="0"/>
              <a:t>TYPE </a:t>
            </a:r>
            <a:r>
              <a:rPr lang="es-ES" dirty="0" err="1"/>
              <a:t>dept_table_type</a:t>
            </a:r>
            <a:endParaRPr lang="es-ES" dirty="0"/>
          </a:p>
          <a:p>
            <a:pPr marL="68580" indent="0">
              <a:buNone/>
            </a:pPr>
            <a:r>
              <a:rPr lang="es-ES" dirty="0"/>
              <a:t>IS</a:t>
            </a:r>
          </a:p>
          <a:p>
            <a:pPr marL="68580" indent="0">
              <a:buNone/>
            </a:pPr>
            <a:r>
              <a:rPr lang="es-ES" dirty="0"/>
              <a:t>  TABLE OF </a:t>
            </a:r>
            <a:r>
              <a:rPr lang="es-ES" dirty="0" err="1"/>
              <a:t>departments%ROWTYPE</a:t>
            </a:r>
            <a:r>
              <a:rPr lang="es-ES" dirty="0"/>
              <a:t> INDEX BY PLS_INTEGER;</a:t>
            </a:r>
          </a:p>
          <a:p>
            <a:pPr marL="68580" indent="0">
              <a:buNone/>
            </a:pPr>
            <a:r>
              <a:rPr lang="es-ES" dirty="0"/>
              <a:t>  </a:t>
            </a:r>
            <a:r>
              <a:rPr lang="es-ES" dirty="0" err="1"/>
              <a:t>dept_table</a:t>
            </a:r>
            <a:r>
              <a:rPr lang="es-ES" dirty="0"/>
              <a:t> </a:t>
            </a:r>
            <a:r>
              <a:rPr lang="es-ES" dirty="0" err="1"/>
              <a:t>dept_table_type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--Cada elemento de </a:t>
            </a:r>
            <a:r>
              <a:rPr lang="es-ES" dirty="0" err="1"/>
              <a:t>dept_table</a:t>
            </a:r>
            <a:r>
              <a:rPr lang="es-ES" dirty="0"/>
              <a:t> es un </a:t>
            </a:r>
            <a:r>
              <a:rPr lang="es-ES" dirty="0" smtClean="0"/>
              <a:t>registro</a:t>
            </a:r>
            <a:endParaRPr lang="es-ES" dirty="0"/>
          </a:p>
          <a:p>
            <a:pPr marL="68580" indent="0">
              <a:buNone/>
            </a:pPr>
            <a:r>
              <a:rPr lang="es-ES" dirty="0"/>
              <a:t>BEGIN</a:t>
            </a:r>
          </a:p>
          <a:p>
            <a:pPr marL="68580" indent="0">
              <a:buNone/>
            </a:pPr>
            <a:r>
              <a:rPr lang="es-ES" dirty="0"/>
              <a:t>  SELECT * INTO </a:t>
            </a:r>
            <a:r>
              <a:rPr lang="es-ES" dirty="0" err="1"/>
              <a:t>dept_table</a:t>
            </a:r>
            <a:r>
              <a:rPr lang="es-ES" dirty="0"/>
              <a:t>(1) FROM </a:t>
            </a:r>
            <a:r>
              <a:rPr lang="es-ES" dirty="0" err="1"/>
              <a:t>departments</a:t>
            </a:r>
            <a:r>
              <a:rPr lang="es-ES" dirty="0"/>
              <a:t> WHERE </a:t>
            </a:r>
            <a:r>
              <a:rPr lang="es-ES" dirty="0" err="1"/>
              <a:t>department_id</a:t>
            </a:r>
            <a:r>
              <a:rPr lang="es-ES" dirty="0"/>
              <a:t> = 10;</a:t>
            </a:r>
          </a:p>
          <a:p>
            <a:pPr marL="68580" indent="0">
              <a:buNone/>
            </a:pPr>
            <a:r>
              <a:rPr lang="es-ES" dirty="0"/>
              <a:t>  DBMS_OUTPUT.PUT_LINE (</a:t>
            </a:r>
            <a:r>
              <a:rPr lang="es-ES" dirty="0" err="1"/>
              <a:t>dept_table</a:t>
            </a:r>
            <a:r>
              <a:rPr lang="es-ES" dirty="0"/>
              <a:t>(1).</a:t>
            </a:r>
            <a:r>
              <a:rPr lang="es-ES" dirty="0" err="1"/>
              <a:t>department_id</a:t>
            </a:r>
            <a:r>
              <a:rPr lang="es-ES" dirty="0"/>
              <a:t> ||' - ' || </a:t>
            </a:r>
            <a:r>
              <a:rPr lang="es-ES" dirty="0" err="1"/>
              <a:t>dept_table</a:t>
            </a:r>
            <a:r>
              <a:rPr lang="es-ES" dirty="0"/>
              <a:t>(1).</a:t>
            </a:r>
            <a:r>
              <a:rPr lang="es-ES" dirty="0" err="1"/>
              <a:t>department_name</a:t>
            </a:r>
            <a:r>
              <a:rPr lang="es-ES" dirty="0"/>
              <a:t> || ' - ' || </a:t>
            </a:r>
            <a:r>
              <a:rPr lang="es-ES" dirty="0" err="1"/>
              <a:t>dept_table</a:t>
            </a:r>
            <a:r>
              <a:rPr lang="es-ES" dirty="0"/>
              <a:t>(1).</a:t>
            </a:r>
            <a:r>
              <a:rPr lang="es-ES" dirty="0" err="1"/>
              <a:t>manager_id</a:t>
            </a:r>
            <a:r>
              <a:rPr lang="es-ES" dirty="0"/>
              <a:t>);</a:t>
            </a:r>
          </a:p>
          <a:p>
            <a:pPr marL="68580" indent="0">
              <a:buNone/>
            </a:pPr>
            <a:r>
              <a:rPr lang="es-E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915615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en-US" sz="1200" dirty="0"/>
              <a:t>DECLARE</a:t>
            </a:r>
          </a:p>
          <a:p>
            <a:pPr marL="68580" indent="0">
              <a:buNone/>
            </a:pPr>
            <a:r>
              <a:rPr lang="en-US" sz="1200" dirty="0"/>
              <a:t>TYPE </a:t>
            </a:r>
            <a:r>
              <a:rPr lang="en-US" sz="1200" dirty="0" err="1"/>
              <a:t>emp_table_type</a:t>
            </a:r>
            <a:endParaRPr lang="en-US" sz="1200" dirty="0"/>
          </a:p>
          <a:p>
            <a:pPr marL="68580" indent="0">
              <a:buNone/>
            </a:pPr>
            <a:r>
              <a:rPr lang="en-US" sz="1200" dirty="0"/>
              <a:t>IS</a:t>
            </a:r>
          </a:p>
          <a:p>
            <a:pPr marL="68580" indent="0">
              <a:buNone/>
            </a:pPr>
            <a:r>
              <a:rPr lang="en-US" sz="1200" dirty="0"/>
              <a:t>  TABLE OF </a:t>
            </a:r>
            <a:r>
              <a:rPr lang="en-US" sz="1200" dirty="0" err="1"/>
              <a:t>employees%ROWTYPE</a:t>
            </a:r>
            <a:r>
              <a:rPr lang="en-US" sz="1200" dirty="0"/>
              <a:t> INDEX BY PLS_INTEGER;</a:t>
            </a:r>
          </a:p>
          <a:p>
            <a:pPr marL="6858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my_emp_table</a:t>
            </a:r>
            <a:r>
              <a:rPr lang="en-US" sz="1200" dirty="0"/>
              <a:t> </a:t>
            </a:r>
            <a:r>
              <a:rPr lang="en-US" sz="1200" dirty="0" err="1"/>
              <a:t>emp_table_type</a:t>
            </a:r>
            <a:r>
              <a:rPr lang="en-US" sz="1200" dirty="0"/>
              <a:t>;</a:t>
            </a:r>
          </a:p>
          <a:p>
            <a:pPr marL="6858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max_count</a:t>
            </a:r>
            <a:r>
              <a:rPr lang="en-US" sz="1200" dirty="0"/>
              <a:t> NUMBER(3):=104;</a:t>
            </a:r>
          </a:p>
          <a:p>
            <a:pPr marL="68580" indent="0">
              <a:buNone/>
            </a:pPr>
            <a:r>
              <a:rPr lang="en-US" sz="1200" dirty="0"/>
              <a:t>BEGIN</a:t>
            </a:r>
          </a:p>
          <a:p>
            <a:pPr marL="68580" indent="0">
              <a:buNone/>
            </a:pPr>
            <a:r>
              <a:rPr lang="en-US" sz="1200" dirty="0"/>
              <a:t>  FOR </a:t>
            </a:r>
            <a:r>
              <a:rPr lang="en-US" sz="1200" dirty="0" err="1"/>
              <a:t>i</a:t>
            </a:r>
            <a:r>
              <a:rPr lang="en-US" sz="1200" dirty="0"/>
              <a:t> IN 100..max_count</a:t>
            </a:r>
          </a:p>
          <a:p>
            <a:pPr marL="68580" indent="0">
              <a:buNone/>
            </a:pPr>
            <a:r>
              <a:rPr lang="en-US" sz="1200" dirty="0"/>
              <a:t>  LOOP</a:t>
            </a:r>
          </a:p>
          <a:p>
            <a:pPr marL="68580" indent="0">
              <a:buNone/>
            </a:pPr>
            <a:r>
              <a:rPr lang="en-US" sz="1200" dirty="0"/>
              <a:t>    DBMS_OUTPUT.PUT_LINE (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pPr marL="68580" indent="0">
              <a:buNone/>
            </a:pPr>
            <a:r>
              <a:rPr lang="en-US" sz="1200" dirty="0"/>
              <a:t>    SELECT * INTO </a:t>
            </a:r>
            <a:r>
              <a:rPr lang="en-US" sz="1200" dirty="0" err="1"/>
              <a:t>my_emp_table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 FROM employees WHERE </a:t>
            </a:r>
            <a:r>
              <a:rPr lang="en-US" sz="1200" dirty="0" err="1"/>
              <a:t>employee_id</a:t>
            </a:r>
            <a:r>
              <a:rPr lang="en-US" sz="1200" dirty="0"/>
              <a:t> =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pPr marL="68580" indent="0">
              <a:buNone/>
            </a:pPr>
            <a:r>
              <a:rPr lang="en-US" sz="1200" dirty="0"/>
              <a:t>  END LOOP;</a:t>
            </a:r>
          </a:p>
          <a:p>
            <a:pPr marL="68580" indent="0">
              <a:buNone/>
            </a:pPr>
            <a:r>
              <a:rPr lang="en-US" sz="1200" dirty="0"/>
              <a:t>  FOR </a:t>
            </a:r>
            <a:r>
              <a:rPr lang="en-US" sz="1200" dirty="0" err="1"/>
              <a:t>i</a:t>
            </a:r>
            <a:r>
              <a:rPr lang="en-US" sz="1200" dirty="0"/>
              <a:t> IN my_emp_table.FIRST..</a:t>
            </a:r>
            <a:r>
              <a:rPr lang="en-US" sz="1200" dirty="0" err="1"/>
              <a:t>my_emp_table.LAST</a:t>
            </a:r>
            <a:endParaRPr lang="en-US" sz="1200" dirty="0"/>
          </a:p>
          <a:p>
            <a:pPr marL="68580" indent="0">
              <a:buNone/>
            </a:pPr>
            <a:r>
              <a:rPr lang="en-US" sz="1200" dirty="0"/>
              <a:t>  LOOP</a:t>
            </a:r>
          </a:p>
          <a:p>
            <a:pPr marL="68580" indent="0">
              <a:buNone/>
            </a:pPr>
            <a:r>
              <a:rPr lang="en-US" sz="1200" dirty="0"/>
              <a:t>    DBMS_OUTPUT.PUT_LINE(</a:t>
            </a:r>
            <a:r>
              <a:rPr lang="en-US" sz="1200" dirty="0" err="1"/>
              <a:t>my_emp_table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).</a:t>
            </a:r>
            <a:r>
              <a:rPr lang="en-US" sz="1200" dirty="0" err="1"/>
              <a:t>last_name</a:t>
            </a:r>
            <a:r>
              <a:rPr lang="en-US" sz="1200" dirty="0"/>
              <a:t>);</a:t>
            </a:r>
          </a:p>
          <a:p>
            <a:pPr marL="68580" indent="0">
              <a:buNone/>
            </a:pPr>
            <a:r>
              <a:rPr lang="en-US" sz="1200" dirty="0"/>
              <a:t>  END LOOP;</a:t>
            </a:r>
          </a:p>
          <a:p>
            <a:pPr marL="68580" indent="0">
              <a:buNone/>
            </a:pPr>
            <a:r>
              <a:rPr lang="en-US" sz="1200" dirty="0"/>
              <a:t>END;</a:t>
            </a:r>
          </a:p>
          <a:p>
            <a:pPr marL="68580" indent="0">
              <a:buNone/>
            </a:pPr>
            <a:r>
              <a:rPr lang="en-US" sz="1200" dirty="0"/>
              <a:t>/</a:t>
            </a:r>
            <a:endParaRPr lang="es-ES" sz="1200" dirty="0" smtClean="0"/>
          </a:p>
        </p:txBody>
      </p:sp>
    </p:spTree>
    <p:extLst>
      <p:ext uri="{BB962C8B-B14F-4D97-AF65-F5344CB8AC3E}">
        <p14:creationId xmlns:p14="http://schemas.microsoft.com/office/powerpoint/2010/main" val="4092989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 (III)</a:t>
            </a:r>
            <a:br>
              <a:rPr lang="es-ES" dirty="0" smtClean="0"/>
            </a:br>
            <a:r>
              <a:rPr lang="es-ES" dirty="0" smtClean="0"/>
              <a:t>INDEX BY VARCHAR2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en-US" sz="1000" dirty="0"/>
              <a:t>DECLARE</a:t>
            </a:r>
          </a:p>
          <a:p>
            <a:pPr marL="68580" indent="0">
              <a:buNone/>
            </a:pPr>
            <a:r>
              <a:rPr lang="en-US" sz="1000" dirty="0" smtClean="0"/>
              <a:t>TYPE </a:t>
            </a:r>
            <a:r>
              <a:rPr lang="en-US" sz="1000" dirty="0"/>
              <a:t>population IS TABLE OF NUMBER  -- Associative array type</a:t>
            </a:r>
          </a:p>
          <a:p>
            <a:pPr marL="68580" indent="0">
              <a:buNone/>
            </a:pPr>
            <a:r>
              <a:rPr lang="en-US" sz="1000" dirty="0"/>
              <a:t>    INDEX BY VARCHAR2(64);            --  indexed by </a:t>
            </a:r>
            <a:r>
              <a:rPr lang="en-US" sz="1000" dirty="0" smtClean="0"/>
              <a:t>string</a:t>
            </a:r>
            <a:endParaRPr lang="en-US" sz="1000" dirty="0"/>
          </a:p>
          <a:p>
            <a:pPr marL="68580" indent="0">
              <a:buNone/>
            </a:pPr>
            <a:r>
              <a:rPr lang="en-US" sz="1000" dirty="0"/>
              <a:t>  </a:t>
            </a:r>
            <a:r>
              <a:rPr lang="en-US" sz="1000" dirty="0" smtClean="0"/>
              <a:t>  </a:t>
            </a:r>
            <a:r>
              <a:rPr lang="en-US" sz="1000" dirty="0" err="1" smtClean="0"/>
              <a:t>city_population</a:t>
            </a:r>
            <a:r>
              <a:rPr lang="en-US" sz="1000" dirty="0" smtClean="0"/>
              <a:t>  </a:t>
            </a:r>
            <a:r>
              <a:rPr lang="en-US" sz="1000" dirty="0"/>
              <a:t>population;        -- Associative array variable</a:t>
            </a:r>
          </a:p>
          <a:p>
            <a:pPr marL="68580" indent="0">
              <a:buNone/>
            </a:pPr>
            <a:r>
              <a:rPr lang="en-US" sz="1000" dirty="0"/>
              <a:t>  </a:t>
            </a:r>
            <a:r>
              <a:rPr lang="en-US" sz="1000" dirty="0" err="1"/>
              <a:t>i</a:t>
            </a:r>
            <a:r>
              <a:rPr lang="en-US" sz="1000" dirty="0"/>
              <a:t>  VARCHAR2(64);                    -- Scalar </a:t>
            </a:r>
            <a:r>
              <a:rPr lang="en-US" sz="1000" dirty="0" smtClean="0"/>
              <a:t>variable</a:t>
            </a:r>
            <a:endParaRPr lang="en-US" sz="1000" dirty="0"/>
          </a:p>
          <a:p>
            <a:pPr marL="68580" indent="0">
              <a:buNone/>
            </a:pPr>
            <a:r>
              <a:rPr lang="en-US" sz="1000" dirty="0"/>
              <a:t>BEGIN</a:t>
            </a:r>
          </a:p>
          <a:p>
            <a:pPr marL="68580" indent="0">
              <a:buNone/>
            </a:pPr>
            <a:r>
              <a:rPr lang="en-US" sz="1000" dirty="0"/>
              <a:t>  -- Add elements (key-value pairs) to associative array</a:t>
            </a:r>
            <a:r>
              <a:rPr lang="en-US" sz="1000" dirty="0" smtClean="0"/>
              <a:t>:</a:t>
            </a:r>
            <a:endParaRPr lang="en-US" sz="1000" dirty="0"/>
          </a:p>
          <a:p>
            <a:pPr marL="68580" indent="0">
              <a:buNone/>
            </a:pPr>
            <a:r>
              <a:rPr lang="en-US" sz="1000" dirty="0"/>
              <a:t>  </a:t>
            </a:r>
            <a:r>
              <a:rPr lang="en-US" sz="1000" dirty="0" err="1"/>
              <a:t>city_population</a:t>
            </a:r>
            <a:r>
              <a:rPr lang="en-US" sz="1000" dirty="0"/>
              <a:t>('</a:t>
            </a:r>
            <a:r>
              <a:rPr lang="en-US" sz="1000" dirty="0" err="1"/>
              <a:t>Smallville</a:t>
            </a:r>
            <a:r>
              <a:rPr lang="en-US" sz="1000" dirty="0"/>
              <a:t>')  := 2000;</a:t>
            </a:r>
          </a:p>
          <a:p>
            <a:pPr marL="68580" indent="0">
              <a:buNone/>
            </a:pPr>
            <a:r>
              <a:rPr lang="en-US" sz="1000" dirty="0"/>
              <a:t>  </a:t>
            </a:r>
            <a:r>
              <a:rPr lang="en-US" sz="1000" dirty="0" err="1"/>
              <a:t>city_population</a:t>
            </a:r>
            <a:r>
              <a:rPr lang="en-US" sz="1000" dirty="0"/>
              <a:t>('Midland')     := 750000;</a:t>
            </a:r>
          </a:p>
          <a:p>
            <a:pPr marL="68580" indent="0">
              <a:buNone/>
            </a:pPr>
            <a:r>
              <a:rPr lang="en-US" sz="1000" dirty="0"/>
              <a:t>  </a:t>
            </a:r>
            <a:r>
              <a:rPr lang="en-US" sz="1000" dirty="0" err="1"/>
              <a:t>city_population</a:t>
            </a:r>
            <a:r>
              <a:rPr lang="en-US" sz="1000" dirty="0"/>
              <a:t>('Megalopolis') := 1000000</a:t>
            </a:r>
            <a:r>
              <a:rPr lang="en-US" sz="1000" dirty="0" smtClean="0"/>
              <a:t>;</a:t>
            </a:r>
            <a:endParaRPr lang="en-US" sz="1000" dirty="0"/>
          </a:p>
          <a:p>
            <a:pPr marL="68580" indent="0">
              <a:buNone/>
            </a:pPr>
            <a:r>
              <a:rPr lang="en-US" sz="1000" dirty="0" err="1" smtClean="0"/>
              <a:t>city_population</a:t>
            </a:r>
            <a:r>
              <a:rPr lang="en-US" sz="1000" dirty="0"/>
              <a:t>('</a:t>
            </a:r>
            <a:r>
              <a:rPr lang="en-US" sz="1000" dirty="0" err="1"/>
              <a:t>Smallville</a:t>
            </a:r>
            <a:r>
              <a:rPr lang="en-US" sz="1000" dirty="0"/>
              <a:t>') := 2001</a:t>
            </a:r>
            <a:r>
              <a:rPr lang="en-US" sz="1000" dirty="0" smtClean="0"/>
              <a:t>;</a:t>
            </a:r>
            <a:endParaRPr lang="en-US" sz="1000" dirty="0"/>
          </a:p>
          <a:p>
            <a:pPr marL="68580" indent="0">
              <a:buNone/>
            </a:pPr>
            <a:r>
              <a:rPr lang="en-US" sz="1000" dirty="0" err="1" smtClean="0"/>
              <a:t>i</a:t>
            </a:r>
            <a:r>
              <a:rPr lang="en-US" sz="1000" dirty="0" smtClean="0"/>
              <a:t> </a:t>
            </a:r>
            <a:r>
              <a:rPr lang="en-US" sz="1000" dirty="0"/>
              <a:t>:= </a:t>
            </a:r>
            <a:r>
              <a:rPr lang="en-US" sz="1000" dirty="0" err="1"/>
              <a:t>city_population.FIRST</a:t>
            </a:r>
            <a:r>
              <a:rPr lang="en-US" sz="1000" dirty="0"/>
              <a:t>;  -- Get first element of </a:t>
            </a:r>
            <a:r>
              <a:rPr lang="en-US" sz="1000" dirty="0" smtClean="0"/>
              <a:t>array</a:t>
            </a:r>
            <a:endParaRPr lang="en-US" sz="1000" dirty="0"/>
          </a:p>
          <a:p>
            <a:pPr marL="68580" indent="0">
              <a:buNone/>
            </a:pPr>
            <a:r>
              <a:rPr lang="en-US" sz="1000" dirty="0"/>
              <a:t>  WHILE </a:t>
            </a:r>
            <a:r>
              <a:rPr lang="en-US" sz="1000" dirty="0" err="1"/>
              <a:t>i</a:t>
            </a:r>
            <a:r>
              <a:rPr lang="en-US" sz="1000" dirty="0"/>
              <a:t> IS NOT NULL LOOP</a:t>
            </a:r>
          </a:p>
          <a:p>
            <a:pPr marL="6858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DBMS_Output.PUT_LINE</a:t>
            </a:r>
            <a:endParaRPr lang="en-US" sz="1000" dirty="0"/>
          </a:p>
          <a:p>
            <a:pPr marL="68580" indent="0">
              <a:buNone/>
            </a:pPr>
            <a:r>
              <a:rPr lang="en-US" sz="1000" dirty="0"/>
              <a:t>      ('Population of ' || </a:t>
            </a:r>
            <a:r>
              <a:rPr lang="en-US" sz="1000" dirty="0" err="1"/>
              <a:t>i</a:t>
            </a:r>
            <a:r>
              <a:rPr lang="en-US" sz="1000" dirty="0"/>
              <a:t> || ' is ' || </a:t>
            </a:r>
            <a:r>
              <a:rPr lang="en-US" sz="1000" dirty="0" err="1"/>
              <a:t>city_population</a:t>
            </a:r>
            <a:r>
              <a:rPr lang="en-US" sz="1000" dirty="0"/>
              <a:t>(</a:t>
            </a:r>
            <a:r>
              <a:rPr lang="en-US" sz="1000" dirty="0" err="1"/>
              <a:t>i</a:t>
            </a:r>
            <a:r>
              <a:rPr lang="en-US" sz="1000" dirty="0"/>
              <a:t>));</a:t>
            </a:r>
          </a:p>
          <a:p>
            <a:pPr marL="6858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i</a:t>
            </a:r>
            <a:r>
              <a:rPr lang="en-US" sz="1000" dirty="0"/>
              <a:t> := </a:t>
            </a:r>
            <a:r>
              <a:rPr lang="en-US" sz="1000" dirty="0" err="1"/>
              <a:t>city_population.NEXT</a:t>
            </a:r>
            <a:r>
              <a:rPr lang="en-US" sz="1000" dirty="0"/>
              <a:t>(</a:t>
            </a:r>
            <a:r>
              <a:rPr lang="en-US" sz="1000" dirty="0" err="1"/>
              <a:t>i</a:t>
            </a:r>
            <a:r>
              <a:rPr lang="en-US" sz="1000" dirty="0"/>
              <a:t>);  -- Get next element of array</a:t>
            </a:r>
          </a:p>
          <a:p>
            <a:pPr marL="68580" indent="0">
              <a:buNone/>
            </a:pPr>
            <a:r>
              <a:rPr lang="en-US" sz="1000" dirty="0"/>
              <a:t>  END LOOP;</a:t>
            </a:r>
          </a:p>
          <a:p>
            <a:pPr marL="68580" indent="0">
              <a:buNone/>
            </a:pPr>
            <a:r>
              <a:rPr lang="en-US" sz="1000" dirty="0"/>
              <a:t>END;</a:t>
            </a:r>
          </a:p>
          <a:p>
            <a:pPr marL="68580" indent="0">
              <a:buNone/>
            </a:pPr>
            <a:r>
              <a:rPr lang="en-US" sz="1000" dirty="0"/>
              <a:t>/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492502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692696"/>
            <a:ext cx="3454487" cy="1896017"/>
          </a:xfr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739833" y="647560"/>
            <a:ext cx="3304572" cy="1463153"/>
          </a:xfrm>
        </p:spPr>
        <p:txBody>
          <a:bodyPr>
            <a:normAutofit/>
          </a:bodyPr>
          <a:lstStyle/>
          <a:p>
            <a:r>
              <a:rPr lang="es-ES" sz="2600" dirty="0" smtClean="0"/>
              <a:t>TABLAS ANIDADAS (NESTED TABLES)</a:t>
            </a:r>
            <a:endParaRPr lang="es-ES" sz="26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127120"/>
            <a:ext cx="3298784" cy="3318104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Similar a matriz asociativa</a:t>
            </a:r>
          </a:p>
          <a:p>
            <a:r>
              <a:rPr lang="es-ES" dirty="0" smtClean="0"/>
              <a:t>Contiene tipos de datos válidos en la base de datos (la matriz asociativa no)</a:t>
            </a:r>
          </a:p>
          <a:p>
            <a:r>
              <a:rPr lang="es-ES" dirty="0" smtClean="0"/>
              <a:t>El tamaño aumenta de forma dinámica (</a:t>
            </a:r>
            <a:r>
              <a:rPr lang="es-ES" dirty="0" err="1" smtClean="0"/>
              <a:t>max</a:t>
            </a:r>
            <a:r>
              <a:rPr lang="es-ES" dirty="0" smtClean="0"/>
              <a:t>. 2GB)</a:t>
            </a:r>
          </a:p>
          <a:p>
            <a:r>
              <a:rPr lang="es-ES" dirty="0" smtClean="0"/>
              <a:t>La clave (no existe como tal) no puede ser un valor negativo, es una columna numérica</a:t>
            </a:r>
          </a:p>
          <a:p>
            <a:r>
              <a:rPr lang="es-ES" dirty="0"/>
              <a:t>En borrado de elemento, deja hueco en esa </a:t>
            </a:r>
            <a:r>
              <a:rPr lang="es-ES" dirty="0" smtClean="0"/>
              <a:t>posición</a:t>
            </a:r>
          </a:p>
          <a:p>
            <a:r>
              <a:rPr lang="es-ES" dirty="0" smtClean="0"/>
              <a:t>Si no se inicializa la tabla anidada, se inicializa automáticamente en NULL</a:t>
            </a:r>
          </a:p>
          <a:p>
            <a:r>
              <a:rPr lang="es-ES" dirty="0" smtClean="0"/>
              <a:t>USO:</a:t>
            </a:r>
          </a:p>
          <a:p>
            <a:r>
              <a:rPr lang="es-ES" dirty="0" smtClean="0"/>
              <a:t>Se desconoce el número de ejemplares</a:t>
            </a:r>
          </a:p>
          <a:p>
            <a:r>
              <a:rPr lang="es-ES" dirty="0" smtClean="0"/>
              <a:t>Valores clave no consecutivos</a:t>
            </a:r>
          </a:p>
          <a:p>
            <a:r>
              <a:rPr lang="es-ES" dirty="0" smtClean="0"/>
              <a:t>Cuando se desea eliminar o modificar alguno de los componentes de la colección (no todos)</a:t>
            </a:r>
          </a:p>
          <a:p>
            <a:endParaRPr lang="es-ES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971600" y="2645618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Sintaxis:</a:t>
            </a:r>
          </a:p>
          <a:p>
            <a:r>
              <a:rPr lang="es-ES" sz="1200" dirty="0" smtClean="0"/>
              <a:t>TYPE </a:t>
            </a:r>
            <a:r>
              <a:rPr lang="es-ES" sz="1200" dirty="0" err="1" smtClean="0"/>
              <a:t>type_name</a:t>
            </a:r>
            <a:r>
              <a:rPr lang="es-ES" sz="1200" dirty="0" smtClean="0"/>
              <a:t> IS TABLE OF</a:t>
            </a:r>
          </a:p>
          <a:p>
            <a:r>
              <a:rPr lang="es-ES" sz="1200" dirty="0" smtClean="0"/>
              <a:t>   </a:t>
            </a:r>
            <a:r>
              <a:rPr lang="es-ES" sz="1200" dirty="0" err="1" smtClean="0"/>
              <a:t>Column_type</a:t>
            </a:r>
            <a:r>
              <a:rPr lang="es-ES" sz="1200" dirty="0" smtClean="0"/>
              <a:t> </a:t>
            </a:r>
          </a:p>
          <a:p>
            <a:r>
              <a:rPr lang="es-ES" sz="1200" dirty="0" smtClean="0"/>
              <a:t>| </a:t>
            </a:r>
            <a:r>
              <a:rPr lang="es-ES" sz="1200" dirty="0" err="1" smtClean="0"/>
              <a:t>variable%type</a:t>
            </a:r>
            <a:r>
              <a:rPr lang="es-ES" sz="1200" dirty="0" smtClean="0"/>
              <a:t> </a:t>
            </a:r>
          </a:p>
          <a:p>
            <a:r>
              <a:rPr lang="es-ES" sz="1200" dirty="0" smtClean="0"/>
              <a:t>| </a:t>
            </a:r>
            <a:r>
              <a:rPr lang="es-ES" sz="1200" dirty="0" err="1" smtClean="0"/>
              <a:t>table.column%TYPE</a:t>
            </a:r>
            <a:r>
              <a:rPr lang="es-ES" sz="1200" dirty="0" smtClean="0"/>
              <a:t> [NOT NULL]</a:t>
            </a:r>
          </a:p>
          <a:p>
            <a:r>
              <a:rPr lang="es-ES" sz="1200" dirty="0" smtClean="0"/>
              <a:t>| </a:t>
            </a:r>
            <a:r>
              <a:rPr lang="es-ES" sz="1200" dirty="0" err="1" smtClean="0"/>
              <a:t>Table%ROWTYPE</a:t>
            </a:r>
            <a:r>
              <a:rPr lang="es-ES" sz="1200" dirty="0" smtClean="0"/>
              <a:t> </a:t>
            </a:r>
          </a:p>
          <a:p>
            <a:endParaRPr lang="es-ES" sz="1200" dirty="0"/>
          </a:p>
          <a:p>
            <a:r>
              <a:rPr lang="es-ES" sz="1200" dirty="0" err="1" smtClean="0"/>
              <a:t>Identifier</a:t>
            </a:r>
            <a:r>
              <a:rPr lang="es-ES" sz="1200" dirty="0" smtClean="0"/>
              <a:t> </a:t>
            </a:r>
            <a:r>
              <a:rPr lang="es-ES" sz="1200" dirty="0" err="1" smtClean="0"/>
              <a:t>type_name</a:t>
            </a:r>
            <a:r>
              <a:rPr lang="es-ES" sz="1200" dirty="0" smtClean="0"/>
              <a:t>;</a:t>
            </a:r>
          </a:p>
          <a:p>
            <a:endParaRPr lang="es-ES" sz="1200" dirty="0"/>
          </a:p>
          <a:p>
            <a:r>
              <a:rPr lang="es-ES" sz="1200" dirty="0" smtClean="0"/>
              <a:t>EJEMPLO:</a:t>
            </a:r>
          </a:p>
          <a:p>
            <a:r>
              <a:rPr lang="es-ES" sz="1200" dirty="0" smtClean="0"/>
              <a:t>TYPE </a:t>
            </a:r>
            <a:r>
              <a:rPr lang="es-ES" sz="1200" dirty="0" err="1" smtClean="0"/>
              <a:t>location_type</a:t>
            </a:r>
            <a:r>
              <a:rPr lang="es-ES" sz="1200" dirty="0" smtClean="0"/>
              <a:t> IS TABLE OF</a:t>
            </a:r>
          </a:p>
          <a:p>
            <a:r>
              <a:rPr lang="es-ES" sz="1200" dirty="0" err="1" smtClean="0"/>
              <a:t>Location_city%TYPE</a:t>
            </a:r>
            <a:r>
              <a:rPr lang="es-ES" sz="1200" dirty="0" smtClean="0"/>
              <a:t>;</a:t>
            </a:r>
          </a:p>
          <a:p>
            <a:r>
              <a:rPr lang="es-ES" sz="1200" dirty="0" err="1" smtClean="0"/>
              <a:t>Offices</a:t>
            </a:r>
            <a:r>
              <a:rPr lang="es-ES" sz="1200" dirty="0" smtClean="0"/>
              <a:t> </a:t>
            </a:r>
            <a:r>
              <a:rPr lang="es-ES" sz="1200" dirty="0" err="1" smtClean="0"/>
              <a:t>location_type</a:t>
            </a:r>
            <a:r>
              <a:rPr lang="es-ES" sz="1200" dirty="0" smtClean="0"/>
              <a:t>;</a:t>
            </a:r>
          </a:p>
          <a:p>
            <a:endParaRPr lang="es-ES" sz="1200" dirty="0" smtClean="0"/>
          </a:p>
        </p:txBody>
      </p:sp>
    </p:spTree>
    <p:extLst>
      <p:ext uri="{BB962C8B-B14F-4D97-AF65-F5344CB8AC3E}">
        <p14:creationId xmlns:p14="http://schemas.microsoft.com/office/powerpoint/2010/main" val="311988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Reglas de nomenclatura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Debe empezar por una letra</a:t>
            </a:r>
          </a:p>
          <a:p>
            <a:r>
              <a:rPr lang="es-ES" dirty="0" smtClean="0"/>
              <a:t>Puede incluir letras y números</a:t>
            </a:r>
          </a:p>
          <a:p>
            <a:r>
              <a:rPr lang="es-ES" dirty="0" smtClean="0"/>
              <a:t>Puede incluir caracteres especiales</a:t>
            </a:r>
          </a:p>
          <a:p>
            <a:r>
              <a:rPr lang="es-ES" dirty="0" smtClean="0"/>
              <a:t>No puede ser mayor de 30 caracteres</a:t>
            </a:r>
          </a:p>
          <a:p>
            <a:r>
              <a:rPr lang="es-ES" dirty="0" smtClean="0"/>
              <a:t>No debe incluir ninguna palabra reservada.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96" y="5157192"/>
            <a:ext cx="343900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s-ES" dirty="0"/>
              <a:t>DECLARE</a:t>
            </a:r>
          </a:p>
          <a:p>
            <a:pPr marL="68580" indent="0">
              <a:buNone/>
            </a:pPr>
            <a:r>
              <a:rPr lang="es-ES" dirty="0"/>
              <a:t>TYPE </a:t>
            </a:r>
            <a:r>
              <a:rPr lang="es-ES" dirty="0" err="1"/>
              <a:t>location_type</a:t>
            </a:r>
            <a:endParaRPr lang="es-ES" dirty="0"/>
          </a:p>
          <a:p>
            <a:pPr marL="68580" indent="0">
              <a:buNone/>
            </a:pPr>
            <a:r>
              <a:rPr lang="es-ES" dirty="0"/>
              <a:t>IS</a:t>
            </a:r>
          </a:p>
          <a:p>
            <a:pPr marL="68580" indent="0">
              <a:buNone/>
            </a:pPr>
            <a:r>
              <a:rPr lang="es-ES" dirty="0"/>
              <a:t>  TABLE OF </a:t>
            </a:r>
            <a:r>
              <a:rPr lang="es-ES" dirty="0" err="1"/>
              <a:t>locations.city%TYPE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</a:t>
            </a:r>
            <a:r>
              <a:rPr lang="es-ES" dirty="0" err="1"/>
              <a:t>offices</a:t>
            </a:r>
            <a:r>
              <a:rPr lang="es-ES" dirty="0"/>
              <a:t> </a:t>
            </a:r>
            <a:r>
              <a:rPr lang="es-ES" dirty="0" err="1"/>
              <a:t>location_type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</a:t>
            </a:r>
            <a:r>
              <a:rPr lang="es-ES" dirty="0" err="1"/>
              <a:t>table_count</a:t>
            </a:r>
            <a:r>
              <a:rPr lang="es-ES" dirty="0"/>
              <a:t> NUMBER;</a:t>
            </a:r>
          </a:p>
          <a:p>
            <a:pPr marL="68580" indent="0">
              <a:buNone/>
            </a:pPr>
            <a:r>
              <a:rPr lang="es-ES" dirty="0"/>
              <a:t>BEGIN</a:t>
            </a:r>
          </a:p>
          <a:p>
            <a:pPr marL="68580" indent="0">
              <a:buNone/>
            </a:pPr>
            <a:r>
              <a:rPr lang="es-ES" dirty="0"/>
              <a:t>  </a:t>
            </a:r>
            <a:r>
              <a:rPr lang="es-ES" dirty="0" err="1"/>
              <a:t>offices</a:t>
            </a:r>
            <a:r>
              <a:rPr lang="es-ES" dirty="0"/>
              <a:t> := </a:t>
            </a:r>
            <a:r>
              <a:rPr lang="es-ES" dirty="0" err="1"/>
              <a:t>location_type</a:t>
            </a:r>
            <a:r>
              <a:rPr lang="es-ES" dirty="0"/>
              <a:t>('Bombay', '</a:t>
            </a:r>
            <a:r>
              <a:rPr lang="es-ES" dirty="0" err="1"/>
              <a:t>Tokyo</a:t>
            </a:r>
            <a:r>
              <a:rPr lang="es-ES" dirty="0"/>
              <a:t>', '</a:t>
            </a:r>
            <a:r>
              <a:rPr lang="es-ES" dirty="0" err="1"/>
              <a:t>Singapore</a:t>
            </a:r>
            <a:r>
              <a:rPr lang="es-ES" dirty="0"/>
              <a:t>', 'Oxford');</a:t>
            </a:r>
          </a:p>
          <a:p>
            <a:pPr marL="68580" indent="0">
              <a:buNone/>
            </a:pPr>
            <a:r>
              <a:rPr lang="es-ES" dirty="0"/>
              <a:t>  FOR i   IN 1..offices.count()</a:t>
            </a:r>
          </a:p>
          <a:p>
            <a:pPr marL="68580" indent="0">
              <a:buNone/>
            </a:pPr>
            <a:r>
              <a:rPr lang="es-ES" dirty="0"/>
              <a:t>  LOOP</a:t>
            </a:r>
          </a:p>
          <a:p>
            <a:pPr marL="68580" indent="0">
              <a:buNone/>
            </a:pPr>
            <a:r>
              <a:rPr lang="es-ES" dirty="0"/>
              <a:t>    DBMS_OUTPUT.PUT_LINE(</a:t>
            </a:r>
            <a:r>
              <a:rPr lang="es-ES" dirty="0" err="1"/>
              <a:t>offices</a:t>
            </a:r>
            <a:r>
              <a:rPr lang="es-ES" dirty="0"/>
              <a:t>(i));</a:t>
            </a:r>
          </a:p>
          <a:p>
            <a:pPr marL="68580" indent="0">
              <a:buNone/>
            </a:pPr>
            <a:r>
              <a:rPr lang="es-ES" dirty="0"/>
              <a:t>  END LOOP;</a:t>
            </a:r>
          </a:p>
          <a:p>
            <a:pPr marL="68580" indent="0">
              <a:buNone/>
            </a:pPr>
            <a:r>
              <a:rPr lang="es-ES" dirty="0"/>
              <a:t>END;</a:t>
            </a:r>
          </a:p>
          <a:p>
            <a:pPr marL="68580" indent="0">
              <a:buNone/>
            </a:pPr>
            <a:r>
              <a:rPr lang="es-ES" dirty="0" smtClean="0"/>
              <a:t>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0364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6" y="692696"/>
            <a:ext cx="2981741" cy="1810003"/>
          </a:xfr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739833" y="692696"/>
            <a:ext cx="3304572" cy="1463153"/>
          </a:xfrm>
        </p:spPr>
        <p:txBody>
          <a:bodyPr/>
          <a:lstStyle/>
          <a:p>
            <a:r>
              <a:rPr lang="es-ES" dirty="0" smtClean="0"/>
              <a:t>VARRAY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172256"/>
            <a:ext cx="3298784" cy="3705016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Son similares a matrices asociativas, pero con limitación de tamaño, especificada en su construcción.</a:t>
            </a:r>
          </a:p>
          <a:p>
            <a:r>
              <a:rPr lang="es-ES" dirty="0" smtClean="0"/>
              <a:t>Si se inicializa el VARRAY con más elementos de los especificados, devuelve el error: </a:t>
            </a:r>
            <a:r>
              <a:rPr lang="es-ES" dirty="0" err="1" smtClean="0"/>
              <a:t>Subscript</a:t>
            </a:r>
            <a:r>
              <a:rPr lang="es-ES" dirty="0" smtClean="0"/>
              <a:t> </a:t>
            </a:r>
            <a:r>
              <a:rPr lang="es-ES" dirty="0" err="1" smtClean="0"/>
              <a:t>outside</a:t>
            </a:r>
            <a:r>
              <a:rPr lang="es-ES" dirty="0" smtClean="0"/>
              <a:t> of </a:t>
            </a:r>
            <a:r>
              <a:rPr lang="es-ES" dirty="0" err="1" smtClean="0"/>
              <a:t>limits</a:t>
            </a:r>
            <a:endParaRPr lang="es-ES" dirty="0" smtClean="0"/>
          </a:p>
          <a:p>
            <a:r>
              <a:rPr lang="es-ES" dirty="0" smtClean="0"/>
              <a:t>El tamaño máximo (en este caso, es fijo) se debe declarar en su construcción (máximo 2GB)</a:t>
            </a:r>
          </a:p>
          <a:p>
            <a:r>
              <a:rPr lang="es-ES" dirty="0" smtClean="0"/>
              <a:t>USO:</a:t>
            </a:r>
          </a:p>
          <a:p>
            <a:r>
              <a:rPr lang="es-ES" dirty="0" smtClean="0"/>
              <a:t>Cuando se conoce el número de ejemplares.</a:t>
            </a:r>
          </a:p>
          <a:p>
            <a:r>
              <a:rPr lang="es-ES" dirty="0" smtClean="0"/>
              <a:t>Se accede a los elementos de forma secuencial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971600" y="2645618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Sintaxis:</a:t>
            </a:r>
          </a:p>
          <a:p>
            <a:r>
              <a:rPr lang="es-ES" sz="1200" dirty="0" smtClean="0"/>
              <a:t>TYPE </a:t>
            </a:r>
            <a:r>
              <a:rPr lang="es-ES" sz="1200" dirty="0" err="1" smtClean="0"/>
              <a:t>location_type</a:t>
            </a:r>
            <a:r>
              <a:rPr lang="es-ES" sz="1200" dirty="0" smtClean="0"/>
              <a:t> IS VARRAY(3) OF </a:t>
            </a:r>
            <a:r>
              <a:rPr lang="es-ES" sz="1200" dirty="0" err="1" smtClean="0"/>
              <a:t>locatios.city%TYPE</a:t>
            </a:r>
            <a:r>
              <a:rPr lang="es-ES" sz="1200" dirty="0" smtClean="0"/>
              <a:t>;</a:t>
            </a:r>
          </a:p>
          <a:p>
            <a:r>
              <a:rPr lang="es-ES" sz="1200" dirty="0" err="1" smtClean="0"/>
              <a:t>Offices</a:t>
            </a:r>
            <a:r>
              <a:rPr lang="es-ES" sz="1200" dirty="0" smtClean="0"/>
              <a:t> </a:t>
            </a:r>
            <a:r>
              <a:rPr lang="es-ES" sz="1200" dirty="0" err="1" smtClean="0"/>
              <a:t>location_type</a:t>
            </a:r>
            <a:r>
              <a:rPr lang="es-ES" sz="1200" dirty="0" smtClean="0"/>
              <a:t>;</a:t>
            </a:r>
          </a:p>
          <a:p>
            <a:endParaRPr lang="es-ES" sz="1200" dirty="0" smtClean="0"/>
          </a:p>
        </p:txBody>
      </p:sp>
    </p:spTree>
    <p:extLst>
      <p:ext uri="{BB962C8B-B14F-4D97-AF65-F5344CB8AC3E}">
        <p14:creationId xmlns:p14="http://schemas.microsoft.com/office/powerpoint/2010/main" val="2959314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692696"/>
            <a:ext cx="3090863" cy="194121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739833" y="692697"/>
            <a:ext cx="3304572" cy="93610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Resumen tipos de recopilación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716016" y="1700808"/>
            <a:ext cx="3298784" cy="1467032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Matrices asociativas:</a:t>
            </a:r>
          </a:p>
          <a:p>
            <a:r>
              <a:rPr lang="es-ES" dirty="0" smtClean="0"/>
              <a:t>Juegos de pares clave-valor</a:t>
            </a:r>
          </a:p>
          <a:p>
            <a:r>
              <a:rPr lang="es-ES" dirty="0" smtClean="0"/>
              <a:t>Se usa para datos temporales (no permite INSERT o SELECT INTO</a:t>
            </a:r>
          </a:p>
          <a:p>
            <a:r>
              <a:rPr lang="es-ES" dirty="0" smtClean="0"/>
              <a:t>Clave única que se usa para localizar el valor</a:t>
            </a:r>
          </a:p>
          <a:p>
            <a:r>
              <a:rPr lang="es-ES" dirty="0" smtClean="0"/>
              <a:t>La clave puede ser entero o carácter</a:t>
            </a:r>
          </a:p>
          <a:p>
            <a:r>
              <a:rPr lang="es-ES" dirty="0" smtClean="0"/>
              <a:t>El valor es tipo escalar o registro</a:t>
            </a:r>
            <a:endParaRPr lang="es-ES" dirty="0"/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4716016" y="3284984"/>
            <a:ext cx="3298784" cy="10858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Tablas anidadas</a:t>
            </a:r>
          </a:p>
          <a:p>
            <a:r>
              <a:rPr lang="es-ES" dirty="0" smtClean="0"/>
              <a:t>Contiene juego de valores (una tabla dentro de otra tabla)</a:t>
            </a:r>
          </a:p>
          <a:p>
            <a:r>
              <a:rPr lang="es-ES" dirty="0" smtClean="0"/>
              <a:t>El tamaño aumenta de forma dinámica (como una matriz unidimensional)</a:t>
            </a:r>
          </a:p>
          <a:p>
            <a:r>
              <a:rPr lang="es-ES" dirty="0" smtClean="0"/>
              <a:t>Está disponible en PL/SQL y en </a:t>
            </a:r>
            <a:r>
              <a:rPr lang="es-ES" dirty="0" err="1" smtClean="0"/>
              <a:t>bbdd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7" name="3 Marcador de texto"/>
          <p:cNvSpPr txBox="1">
            <a:spLocks/>
          </p:cNvSpPr>
          <p:nvPr/>
        </p:nvSpPr>
        <p:spPr>
          <a:xfrm>
            <a:off x="4716016" y="4509120"/>
            <a:ext cx="3298784" cy="1512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VARRAY</a:t>
            </a:r>
          </a:p>
          <a:p>
            <a:r>
              <a:rPr lang="es-ES" dirty="0" smtClean="0"/>
              <a:t>Matriz de tamaño variable</a:t>
            </a:r>
          </a:p>
          <a:p>
            <a:r>
              <a:rPr lang="es-ES" dirty="0" smtClean="0"/>
              <a:t>Contiene un número fijo de elementos (que se puede modificar en tiempo de ejecución)</a:t>
            </a:r>
          </a:p>
          <a:p>
            <a:r>
              <a:rPr lang="es-ES" dirty="0" smtClean="0"/>
              <a:t>Usa número secuencial</a:t>
            </a:r>
          </a:p>
          <a:p>
            <a:r>
              <a:rPr lang="es-ES" dirty="0" smtClean="0"/>
              <a:t>Se puede definir en SQL tipo equivalente (permite almacenar en </a:t>
            </a:r>
            <a:r>
              <a:rPr lang="es-ES" dirty="0" err="1" smtClean="0"/>
              <a:t>bbdd</a:t>
            </a:r>
            <a:r>
              <a:rPr lang="es-ES" dirty="0" smtClean="0"/>
              <a:t>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74445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variable de enlaces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Se crean en el entorno del host</a:t>
            </a:r>
          </a:p>
          <a:p>
            <a:r>
              <a:rPr lang="es-ES" dirty="0" smtClean="0"/>
              <a:t>Al estar fuera de bloques, siempre están accesibles (se puede usar por varios subprogramas)</a:t>
            </a:r>
          </a:p>
          <a:p>
            <a:r>
              <a:rPr lang="es-ES" dirty="0" smtClean="0"/>
              <a:t>Son variables de entorno, pero no variables globales</a:t>
            </a:r>
          </a:p>
          <a:p>
            <a:r>
              <a:rPr lang="es-ES" dirty="0" smtClean="0"/>
              <a:t>Para crearlas:</a:t>
            </a:r>
          </a:p>
          <a:p>
            <a:pPr lvl="1"/>
            <a:r>
              <a:rPr lang="es-ES" dirty="0" smtClean="0"/>
              <a:t>VARIABLE </a:t>
            </a:r>
            <a:r>
              <a:rPr lang="es-ES" dirty="0" err="1" smtClean="0"/>
              <a:t>nombre_variable</a:t>
            </a:r>
            <a:r>
              <a:rPr lang="es-ES" dirty="0" smtClean="0"/>
              <a:t> tipo;</a:t>
            </a:r>
          </a:p>
          <a:p>
            <a:r>
              <a:rPr lang="es-ES" dirty="0" smtClean="0"/>
              <a:t>Para verlas:</a:t>
            </a:r>
          </a:p>
          <a:p>
            <a:pPr lvl="1"/>
            <a:r>
              <a:rPr lang="es-ES" dirty="0" smtClean="0"/>
              <a:t>PRINT </a:t>
            </a:r>
            <a:r>
              <a:rPr lang="es-ES" dirty="0" err="1" smtClean="0"/>
              <a:t>nombre_variable</a:t>
            </a:r>
            <a:endParaRPr lang="es-ES" dirty="0" smtClean="0"/>
          </a:p>
          <a:p>
            <a:pPr lvl="1"/>
            <a:r>
              <a:rPr lang="es-ES" dirty="0" smtClean="0"/>
              <a:t>Con SET AUTOPRINT ON, muestra siempre variables de enlace </a:t>
            </a:r>
          </a:p>
          <a:p>
            <a:r>
              <a:rPr lang="es-ES" dirty="0" smtClean="0"/>
              <a:t>Para usarlas en SQL o PL/SQL:</a:t>
            </a:r>
            <a:endParaRPr lang="es-ES" dirty="0"/>
          </a:p>
          <a:p>
            <a:pPr lvl="1"/>
            <a:r>
              <a:rPr lang="es-ES" dirty="0" smtClean="0"/>
              <a:t>:</a:t>
            </a:r>
            <a:r>
              <a:rPr lang="es-ES" dirty="0" err="1" smtClean="0"/>
              <a:t>nombre_variable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606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Variables de enlace.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es-ES" sz="1000" dirty="0" smtClean="0"/>
              <a:t>VARIABLE </a:t>
            </a:r>
            <a:r>
              <a:rPr lang="es-ES" sz="1000" dirty="0" err="1"/>
              <a:t>salario_emple</a:t>
            </a:r>
            <a:r>
              <a:rPr lang="es-ES" sz="1000" dirty="0"/>
              <a:t> VARCHAR2(20);</a:t>
            </a:r>
          </a:p>
          <a:p>
            <a:pPr marL="68580" indent="0">
              <a:buNone/>
            </a:pPr>
            <a:r>
              <a:rPr lang="es-ES" sz="1000" dirty="0"/>
              <a:t>VARIABLE </a:t>
            </a:r>
            <a:r>
              <a:rPr lang="es-ES" sz="1000" dirty="0" err="1"/>
              <a:t>nombre_emple</a:t>
            </a:r>
            <a:r>
              <a:rPr lang="es-ES" sz="1000" dirty="0"/>
              <a:t>  VARCHAR2(20);</a:t>
            </a:r>
          </a:p>
          <a:p>
            <a:pPr marL="68580" indent="0">
              <a:buNone/>
            </a:pPr>
            <a:r>
              <a:rPr lang="es-ES" sz="1000" dirty="0"/>
              <a:t>DECLARE</a:t>
            </a:r>
          </a:p>
          <a:p>
            <a:pPr marL="68580" indent="0">
              <a:buNone/>
            </a:pPr>
            <a:r>
              <a:rPr lang="es-ES" sz="1000" dirty="0"/>
              <a:t>  </a:t>
            </a:r>
            <a:r>
              <a:rPr lang="es-ES" sz="1000" dirty="0" err="1"/>
              <a:t>emp_name</a:t>
            </a:r>
            <a:r>
              <a:rPr lang="es-ES" sz="1000" dirty="0"/>
              <a:t> </a:t>
            </a:r>
            <a:r>
              <a:rPr lang="es-ES" sz="1000" dirty="0" err="1"/>
              <a:t>employees.first_name%TYPE</a:t>
            </a:r>
            <a:r>
              <a:rPr lang="es-ES" sz="1000" dirty="0"/>
              <a:t>;</a:t>
            </a:r>
          </a:p>
          <a:p>
            <a:pPr marL="68580" indent="0">
              <a:buNone/>
            </a:pPr>
            <a:r>
              <a:rPr lang="es-ES" sz="1000" dirty="0"/>
              <a:t>  </a:t>
            </a:r>
            <a:r>
              <a:rPr lang="es-ES" sz="1000" dirty="0" err="1"/>
              <a:t>emp_id</a:t>
            </a:r>
            <a:r>
              <a:rPr lang="es-ES" sz="1000" dirty="0"/>
              <a:t> </a:t>
            </a:r>
            <a:r>
              <a:rPr lang="es-ES" sz="1000" dirty="0" err="1"/>
              <a:t>employees.employee_id%TYPE</a:t>
            </a:r>
            <a:r>
              <a:rPr lang="es-ES" sz="1000" dirty="0"/>
              <a:t> := 103;</a:t>
            </a:r>
          </a:p>
          <a:p>
            <a:pPr marL="68580" indent="0">
              <a:buNone/>
            </a:pPr>
            <a:r>
              <a:rPr lang="es-ES" sz="1000" dirty="0"/>
              <a:t>BEGIN</a:t>
            </a:r>
          </a:p>
          <a:p>
            <a:pPr marL="68580" indent="0">
              <a:buNone/>
            </a:pPr>
            <a:r>
              <a:rPr lang="es-ES" sz="1000" dirty="0"/>
              <a:t>  SELECT </a:t>
            </a:r>
            <a:r>
              <a:rPr lang="es-ES" sz="1000" dirty="0" err="1"/>
              <a:t>first_name</a:t>
            </a:r>
            <a:r>
              <a:rPr lang="es-ES" sz="1000" dirty="0"/>
              <a:t> INTO </a:t>
            </a:r>
            <a:r>
              <a:rPr lang="es-ES" sz="1000" dirty="0" err="1"/>
              <a:t>emp_name</a:t>
            </a:r>
            <a:r>
              <a:rPr lang="es-ES" sz="1000" dirty="0"/>
              <a:t> FROM </a:t>
            </a:r>
            <a:r>
              <a:rPr lang="es-ES" sz="1000" dirty="0" err="1"/>
              <a:t>employees</a:t>
            </a:r>
            <a:r>
              <a:rPr lang="es-ES" sz="1000" dirty="0"/>
              <a:t> WHERE </a:t>
            </a:r>
            <a:r>
              <a:rPr lang="es-ES" sz="1000" dirty="0" err="1"/>
              <a:t>employee_id</a:t>
            </a:r>
            <a:r>
              <a:rPr lang="es-ES" sz="1000" dirty="0"/>
              <a:t> = </a:t>
            </a:r>
            <a:r>
              <a:rPr lang="es-ES" sz="1000" dirty="0" err="1"/>
              <a:t>emp_id</a:t>
            </a:r>
            <a:r>
              <a:rPr lang="es-ES" sz="1000" dirty="0"/>
              <a:t>;  </a:t>
            </a:r>
            <a:endParaRPr lang="es-ES" sz="1000" dirty="0" smtClean="0"/>
          </a:p>
          <a:p>
            <a:pPr marL="68580" indent="0">
              <a:buNone/>
            </a:pPr>
            <a:r>
              <a:rPr lang="es-ES" sz="1000" dirty="0"/>
              <a:t> </a:t>
            </a:r>
            <a:r>
              <a:rPr lang="es-ES" sz="1000" dirty="0" smtClean="0"/>
              <a:t>  </a:t>
            </a:r>
            <a:r>
              <a:rPr lang="es-ES" sz="1000" dirty="0"/>
              <a:t>--almacenamos valor en </a:t>
            </a:r>
            <a:r>
              <a:rPr lang="es-ES" sz="1000" dirty="0" smtClean="0"/>
              <a:t>una </a:t>
            </a:r>
            <a:r>
              <a:rPr lang="es-ES" sz="1000" dirty="0"/>
              <a:t>variable del bloque</a:t>
            </a:r>
          </a:p>
          <a:p>
            <a:pPr marL="68580" indent="0">
              <a:buNone/>
            </a:pPr>
            <a:r>
              <a:rPr lang="es-ES" sz="1000" dirty="0"/>
              <a:t>  SELECT </a:t>
            </a:r>
            <a:r>
              <a:rPr lang="es-ES" sz="1000" dirty="0" err="1"/>
              <a:t>salary</a:t>
            </a:r>
            <a:r>
              <a:rPr lang="es-ES" sz="1000" dirty="0"/>
              <a:t> INTO :</a:t>
            </a:r>
            <a:r>
              <a:rPr lang="es-ES" sz="1000" dirty="0" err="1"/>
              <a:t>salario_emple</a:t>
            </a:r>
            <a:r>
              <a:rPr lang="es-ES" sz="1000" dirty="0"/>
              <a:t> FROM </a:t>
            </a:r>
            <a:r>
              <a:rPr lang="es-ES" sz="1000" dirty="0" err="1"/>
              <a:t>employees</a:t>
            </a:r>
            <a:r>
              <a:rPr lang="es-ES" sz="1000" dirty="0"/>
              <a:t> WHERE </a:t>
            </a:r>
            <a:r>
              <a:rPr lang="es-ES" sz="1000" dirty="0" err="1"/>
              <a:t>employee_id</a:t>
            </a:r>
            <a:r>
              <a:rPr lang="es-ES" sz="1000" dirty="0"/>
              <a:t> = </a:t>
            </a:r>
            <a:r>
              <a:rPr lang="es-ES" sz="1000" dirty="0" err="1"/>
              <a:t>emp_id</a:t>
            </a:r>
            <a:r>
              <a:rPr lang="es-ES" sz="1000" dirty="0" smtClean="0"/>
              <a:t>;</a:t>
            </a:r>
          </a:p>
          <a:p>
            <a:pPr marL="68580" indent="0">
              <a:buNone/>
            </a:pPr>
            <a:r>
              <a:rPr lang="es-ES" sz="1000" dirty="0"/>
              <a:t> </a:t>
            </a:r>
            <a:r>
              <a:rPr lang="es-ES" sz="1000" dirty="0" smtClean="0"/>
              <a:t>  </a:t>
            </a:r>
            <a:r>
              <a:rPr lang="es-ES" sz="1000" dirty="0"/>
              <a:t>-- Almacenamos el valor en una variable de sistema</a:t>
            </a:r>
          </a:p>
          <a:p>
            <a:pPr marL="68580" indent="0">
              <a:buNone/>
            </a:pPr>
            <a:r>
              <a:rPr lang="es-ES" sz="1000" dirty="0"/>
              <a:t>  :</a:t>
            </a:r>
            <a:r>
              <a:rPr lang="es-ES" sz="1000" dirty="0" err="1"/>
              <a:t>nombre_emple</a:t>
            </a:r>
            <a:r>
              <a:rPr lang="es-ES" sz="1000" dirty="0"/>
              <a:t> := </a:t>
            </a:r>
            <a:r>
              <a:rPr lang="es-ES" sz="1000" dirty="0" err="1"/>
              <a:t>emp_name</a:t>
            </a:r>
            <a:r>
              <a:rPr lang="es-ES" sz="1000" dirty="0"/>
              <a:t>; </a:t>
            </a:r>
            <a:r>
              <a:rPr lang="es-ES" sz="1000" dirty="0" smtClean="0"/>
              <a:t> </a:t>
            </a:r>
          </a:p>
          <a:p>
            <a:pPr marL="68580" indent="0">
              <a:buNone/>
            </a:pPr>
            <a:r>
              <a:rPr lang="es-ES" sz="1000" dirty="0"/>
              <a:t> </a:t>
            </a:r>
            <a:r>
              <a:rPr lang="es-ES" sz="1000" dirty="0" smtClean="0"/>
              <a:t>  --</a:t>
            </a:r>
            <a:r>
              <a:rPr lang="es-ES" sz="1000" dirty="0"/>
              <a:t>Asignamos el valor de la variable de bloque a la variable de sistema</a:t>
            </a:r>
          </a:p>
          <a:p>
            <a:pPr marL="68580" indent="0">
              <a:buNone/>
            </a:pPr>
            <a:r>
              <a:rPr lang="es-ES" sz="1000" dirty="0"/>
              <a:t>END;</a:t>
            </a:r>
          </a:p>
          <a:p>
            <a:pPr marL="68580" indent="0">
              <a:buNone/>
            </a:pPr>
            <a:r>
              <a:rPr lang="es-ES" sz="1000" dirty="0"/>
              <a:t>/</a:t>
            </a:r>
          </a:p>
          <a:p>
            <a:pPr marL="68580" indent="0">
              <a:buNone/>
            </a:pPr>
            <a:r>
              <a:rPr lang="es-ES" sz="1000" dirty="0"/>
              <a:t>PRINT </a:t>
            </a:r>
            <a:r>
              <a:rPr lang="es-ES" sz="1000" dirty="0" err="1"/>
              <a:t>salario_emple</a:t>
            </a:r>
            <a:r>
              <a:rPr lang="es-ES" sz="1000" dirty="0"/>
              <a:t>;</a:t>
            </a:r>
          </a:p>
          <a:p>
            <a:pPr marL="68580" indent="0">
              <a:buNone/>
            </a:pPr>
            <a:r>
              <a:rPr lang="es-ES" sz="1000" dirty="0"/>
              <a:t>PRINT </a:t>
            </a:r>
            <a:r>
              <a:rPr lang="es-ES" sz="1000" dirty="0" err="1"/>
              <a:t>nombre_emple</a:t>
            </a:r>
            <a:r>
              <a:rPr lang="es-ES" sz="1000" dirty="0"/>
              <a:t>;</a:t>
            </a:r>
          </a:p>
          <a:p>
            <a:pPr marL="68580" indent="0">
              <a:buNone/>
            </a:pPr>
            <a:r>
              <a:rPr lang="es-ES" sz="1000" dirty="0"/>
              <a:t>BEGIN</a:t>
            </a:r>
          </a:p>
          <a:p>
            <a:pPr marL="68580" indent="0">
              <a:buNone/>
            </a:pPr>
            <a:r>
              <a:rPr lang="es-ES" sz="1000" dirty="0"/>
              <a:t>  </a:t>
            </a:r>
            <a:r>
              <a:rPr lang="es-ES" sz="1000" dirty="0" err="1"/>
              <a:t>dbms_output.put_line</a:t>
            </a:r>
            <a:r>
              <a:rPr lang="es-ES" sz="1000" dirty="0"/>
              <a:t> ('El empleado '||:</a:t>
            </a:r>
            <a:r>
              <a:rPr lang="es-ES" sz="1000" dirty="0" err="1"/>
              <a:t>nombre_emple</a:t>
            </a:r>
            <a:r>
              <a:rPr lang="es-ES" sz="1000" dirty="0"/>
              <a:t>||' cobra: '||:</a:t>
            </a:r>
            <a:r>
              <a:rPr lang="es-ES" sz="1000" dirty="0" err="1"/>
              <a:t>salario_emple</a:t>
            </a:r>
            <a:r>
              <a:rPr lang="es-ES" sz="1000" dirty="0" smtClean="0"/>
              <a:t>);</a:t>
            </a:r>
          </a:p>
          <a:p>
            <a:pPr marL="68580" indent="0">
              <a:buNone/>
            </a:pPr>
            <a:r>
              <a:rPr lang="es-ES" sz="1000" dirty="0"/>
              <a:t> </a:t>
            </a:r>
            <a:r>
              <a:rPr lang="es-ES" sz="1000" dirty="0" smtClean="0"/>
              <a:t>  </a:t>
            </a:r>
            <a:r>
              <a:rPr lang="es-ES" sz="1000" dirty="0"/>
              <a:t>--fuera del bloque anterior, la variable mantiene el valor</a:t>
            </a:r>
          </a:p>
          <a:p>
            <a:pPr marL="68580" indent="0">
              <a:buNone/>
            </a:pPr>
            <a:r>
              <a:rPr lang="es-ES" sz="1000" dirty="0"/>
              <a:t>END;</a:t>
            </a:r>
          </a:p>
          <a:p>
            <a:pPr marL="68580" indent="0">
              <a:buNone/>
            </a:pPr>
            <a:r>
              <a:rPr lang="es-ES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46204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Reglas de nomenclatura estándar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30" y="2420888"/>
            <a:ext cx="6092200" cy="3744416"/>
          </a:xfrm>
        </p:spPr>
      </p:pic>
    </p:spTree>
    <p:extLst>
      <p:ext uri="{BB962C8B-B14F-4D97-AF65-F5344CB8AC3E}">
        <p14:creationId xmlns:p14="http://schemas.microsoft.com/office/powerpoint/2010/main" val="3277759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Crear </a:t>
            </a:r>
            <a:r>
              <a:rPr lang="es-ES" dirty="0"/>
              <a:t>un </a:t>
            </a:r>
            <a:r>
              <a:rPr lang="es-ES" dirty="0" smtClean="0"/>
              <a:t>programa </a:t>
            </a:r>
            <a:r>
              <a:rPr lang="es-ES" dirty="0" err="1"/>
              <a:t>plsql</a:t>
            </a:r>
            <a:r>
              <a:rPr lang="es-ES" dirty="0"/>
              <a:t> </a:t>
            </a:r>
            <a:r>
              <a:rPr lang="es-ES" dirty="0" err="1"/>
              <a:t>anonimo</a:t>
            </a:r>
            <a:r>
              <a:rPr lang="es-ES" dirty="0"/>
              <a:t> que contenga una variable tipo registro y una variable tipo </a:t>
            </a:r>
            <a:r>
              <a:rPr lang="es-ES" dirty="0" err="1" smtClean="0"/>
              <a:t>varray</a:t>
            </a:r>
            <a:r>
              <a:rPr lang="es-ES" dirty="0" smtClean="0"/>
              <a:t>.  La </a:t>
            </a:r>
            <a:r>
              <a:rPr lang="es-ES" dirty="0"/>
              <a:t>variable </a:t>
            </a:r>
            <a:r>
              <a:rPr lang="es-ES" dirty="0" err="1"/>
              <a:t>varray</a:t>
            </a:r>
            <a:r>
              <a:rPr lang="es-ES" dirty="0"/>
              <a:t> </a:t>
            </a:r>
            <a:r>
              <a:rPr lang="es-ES" dirty="0" smtClean="0"/>
              <a:t>contendrá </a:t>
            </a:r>
            <a:r>
              <a:rPr lang="es-ES" dirty="0"/>
              <a:t>las </a:t>
            </a:r>
            <a:r>
              <a:rPr lang="es-ES" dirty="0" smtClean="0"/>
              <a:t>8 provincias </a:t>
            </a:r>
            <a:r>
              <a:rPr lang="es-ES" dirty="0"/>
              <a:t>de </a:t>
            </a:r>
            <a:r>
              <a:rPr lang="es-ES" dirty="0" smtClean="0"/>
              <a:t>Andalucía </a:t>
            </a:r>
            <a:r>
              <a:rPr lang="es-ES" dirty="0"/>
              <a:t>en orden </a:t>
            </a:r>
            <a:r>
              <a:rPr lang="es-ES" dirty="0" smtClean="0"/>
              <a:t>alfabético </a:t>
            </a:r>
            <a:r>
              <a:rPr lang="es-ES" dirty="0"/>
              <a:t>y el registro </a:t>
            </a:r>
            <a:r>
              <a:rPr lang="es-ES" dirty="0" smtClean="0"/>
              <a:t>contendrá </a:t>
            </a:r>
            <a:r>
              <a:rPr lang="es-ES" dirty="0"/>
              <a:t>nombre, apellidos, fecha nacimiento, provincia, donde inicializaremos </a:t>
            </a:r>
            <a:r>
              <a:rPr lang="es-ES" dirty="0" smtClean="0"/>
              <a:t>la variable </a:t>
            </a:r>
            <a:r>
              <a:rPr lang="es-ES" dirty="0"/>
              <a:t>con valores propios y provincia </a:t>
            </a:r>
            <a:r>
              <a:rPr lang="es-ES" dirty="0" smtClean="0"/>
              <a:t>contendrá </a:t>
            </a:r>
            <a:r>
              <a:rPr lang="es-ES" dirty="0"/>
              <a:t>la </a:t>
            </a:r>
            <a:r>
              <a:rPr lang="es-ES" dirty="0" smtClean="0"/>
              <a:t>posición </a:t>
            </a:r>
            <a:r>
              <a:rPr lang="es-ES" dirty="0"/>
              <a:t>de la provincia </a:t>
            </a:r>
            <a:r>
              <a:rPr lang="es-ES" dirty="0" smtClean="0"/>
              <a:t>existente </a:t>
            </a:r>
            <a:r>
              <a:rPr lang="es-ES" dirty="0"/>
              <a:t>o registrada en el </a:t>
            </a:r>
            <a:r>
              <a:rPr lang="es-ES" dirty="0" err="1" smtClean="0"/>
              <a:t>varray</a:t>
            </a:r>
            <a:r>
              <a:rPr lang="es-ES" smtClean="0"/>
              <a:t>. Debe </a:t>
            </a:r>
            <a:r>
              <a:rPr lang="es-ES" dirty="0" smtClean="0"/>
              <a:t>mostrar en </a:t>
            </a:r>
            <a:r>
              <a:rPr lang="es-ES" dirty="0"/>
              <a:t>pantalla "Hola soy ______ y </a:t>
            </a:r>
            <a:r>
              <a:rPr lang="es-ES" dirty="0" smtClean="0"/>
              <a:t>nací </a:t>
            </a:r>
            <a:r>
              <a:rPr lang="es-ES" dirty="0"/>
              <a:t>el _________ hace x años en </a:t>
            </a:r>
            <a:r>
              <a:rPr lang="es-ES" dirty="0" smtClean="0"/>
              <a:t>_________".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578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Manejo de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declaran en la sección de declaraciones</a:t>
            </a:r>
          </a:p>
          <a:p>
            <a:r>
              <a:rPr lang="es-ES" dirty="0" smtClean="0"/>
              <a:t>Se usan y asignan nuevos valores en sección ejecutable</a:t>
            </a:r>
          </a:p>
          <a:p>
            <a:r>
              <a:rPr lang="es-ES" dirty="0" smtClean="0"/>
              <a:t>Se transfieren como parámetros a subprogramas PL/SQL</a:t>
            </a:r>
          </a:p>
          <a:p>
            <a:r>
              <a:rPr lang="es-ES" dirty="0" smtClean="0"/>
              <a:t>Se usan para contener la salida de subprogramas PL/SQL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62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Declaración e inicialización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sz="2200" dirty="0" smtClean="0"/>
              <a:t>Identificador [CONSTANT] </a:t>
            </a:r>
            <a:r>
              <a:rPr lang="es-ES" sz="2200" dirty="0" err="1" smtClean="0"/>
              <a:t>datatype</a:t>
            </a:r>
            <a:r>
              <a:rPr lang="es-ES" sz="2200" dirty="0" smtClean="0"/>
              <a:t> [NOT NULL] [:= valor | DEFAULT expresión];</a:t>
            </a:r>
          </a:p>
          <a:p>
            <a:pPr marL="68580" indent="0">
              <a:buNone/>
            </a:pPr>
            <a:endParaRPr lang="es-ES" sz="2200" dirty="0"/>
          </a:p>
          <a:p>
            <a:pPr marL="68580" indent="0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3963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Ámbito y visibilidad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altLang="es-ES" dirty="0"/>
              <a:t>Parte del código en el que se puede acceder a la variable; desde su definición, hasta el final del bloque en el que ha sido declarada. Si la variable desaparece de su ámbito, PL/SQL libera la memoria usada para </a:t>
            </a:r>
            <a:r>
              <a:rPr lang="es-ES" altLang="es-ES" dirty="0" smtClean="0"/>
              <a:t>almacenarla.</a:t>
            </a:r>
          </a:p>
          <a:p>
            <a:pPr lvl="1">
              <a:buNone/>
            </a:pPr>
            <a:r>
              <a:rPr lang="es-ES" altLang="es-ES" sz="1400" dirty="0"/>
              <a:t>DECLARE </a:t>
            </a:r>
          </a:p>
          <a:p>
            <a:pPr lvl="1">
              <a:buNone/>
            </a:pPr>
            <a:r>
              <a:rPr lang="es-ES" altLang="es-ES" sz="1400" dirty="0"/>
              <a:t>	v NUMBER := 2; </a:t>
            </a:r>
          </a:p>
          <a:p>
            <a:pPr lvl="1">
              <a:buNone/>
            </a:pPr>
            <a:r>
              <a:rPr lang="es-ES" altLang="es-ES" sz="1400" dirty="0"/>
              <a:t>BEGIN </a:t>
            </a:r>
          </a:p>
          <a:p>
            <a:pPr lvl="1">
              <a:buNone/>
            </a:pPr>
            <a:r>
              <a:rPr lang="es-ES" altLang="es-ES" sz="1400" dirty="0"/>
              <a:t>	  v:=v*2; </a:t>
            </a:r>
          </a:p>
          <a:p>
            <a:pPr lvl="1">
              <a:buNone/>
            </a:pPr>
            <a:r>
              <a:rPr lang="es-ES" altLang="es-ES" sz="1400" dirty="0"/>
              <a:t>		DECLARE </a:t>
            </a:r>
          </a:p>
          <a:p>
            <a:pPr lvl="1">
              <a:buNone/>
            </a:pPr>
            <a:r>
              <a:rPr lang="es-ES" altLang="es-ES" sz="1400" dirty="0"/>
              <a:t>			z NUMBER := 3; </a:t>
            </a:r>
          </a:p>
          <a:p>
            <a:pPr lvl="1">
              <a:buNone/>
            </a:pPr>
            <a:r>
              <a:rPr lang="es-ES" altLang="es-ES" sz="1400" dirty="0"/>
              <a:t>		BEGIN </a:t>
            </a:r>
          </a:p>
          <a:p>
            <a:pPr lvl="1">
              <a:buNone/>
            </a:pPr>
            <a:r>
              <a:rPr lang="es-ES" altLang="es-ES" sz="1400" dirty="0"/>
              <a:t>			DBMS_OUTPUT.PUT_LINE(v); --escribe 4 </a:t>
            </a:r>
          </a:p>
          <a:p>
            <a:pPr lvl="1">
              <a:buNone/>
            </a:pPr>
            <a:r>
              <a:rPr lang="es-ES" altLang="es-ES" sz="1400" dirty="0"/>
              <a:t>			z:=v*3; </a:t>
            </a:r>
          </a:p>
          <a:p>
            <a:pPr lvl="1">
              <a:buNone/>
            </a:pPr>
            <a:r>
              <a:rPr lang="es-ES" altLang="es-ES" sz="1400" dirty="0"/>
              <a:t>                       v:=z-5;</a:t>
            </a:r>
          </a:p>
          <a:p>
            <a:pPr lvl="1">
              <a:buNone/>
            </a:pPr>
            <a:r>
              <a:rPr lang="es-ES" altLang="es-ES" sz="1400" dirty="0"/>
              <a:t>			DBMS_OUTPUT.PUT_LINE(z); --escribe 12 </a:t>
            </a:r>
          </a:p>
          <a:p>
            <a:pPr lvl="1">
              <a:buNone/>
            </a:pPr>
            <a:r>
              <a:rPr lang="es-ES" altLang="es-ES" sz="1400" dirty="0"/>
              <a:t>			DBMS_OUTPUT.PUT_LINE(v); --escribe 7 </a:t>
            </a:r>
          </a:p>
          <a:p>
            <a:pPr lvl="1">
              <a:buNone/>
            </a:pPr>
            <a:r>
              <a:rPr lang="es-ES" altLang="es-ES" sz="1400" dirty="0"/>
              <a:t>		END; </a:t>
            </a:r>
          </a:p>
          <a:p>
            <a:pPr lvl="1">
              <a:buNone/>
            </a:pPr>
            <a:r>
              <a:rPr lang="es-ES" altLang="es-ES" sz="1400" dirty="0"/>
              <a:t>	   DBMS_OUTPUT.PUT_LINE(v*2); --escribe 14 </a:t>
            </a:r>
          </a:p>
          <a:p>
            <a:pPr lvl="1">
              <a:buNone/>
            </a:pPr>
            <a:r>
              <a:rPr lang="es-ES" altLang="es-ES" sz="1400" dirty="0"/>
              <a:t>       DBMS_OUTPUT.PUT_LINE(z); --error </a:t>
            </a:r>
          </a:p>
          <a:p>
            <a:pPr lvl="1">
              <a:buNone/>
            </a:pPr>
            <a:r>
              <a:rPr lang="es-ES" altLang="es-ES" sz="1400" dirty="0"/>
              <a:t>END</a:t>
            </a:r>
            <a:r>
              <a:rPr lang="es-ES" altLang="es-ES" sz="1400" dirty="0" smtClean="0"/>
              <a:t>;</a:t>
            </a:r>
          </a:p>
          <a:p>
            <a:r>
              <a:rPr lang="es-ES" altLang="es-ES" sz="1600" dirty="0"/>
              <a:t>se produce un error porque z no es accesible desde ese punto, el bloque interior ya ha finalizado y la variable, eliminada. Sin embargo desde el bloque interior sí se puede acceder a v, que retorna con su </a:t>
            </a:r>
            <a:r>
              <a:rPr lang="es-ES" altLang="es-ES" sz="1600" dirty="0" smtClean="0"/>
              <a:t>valor.</a:t>
            </a:r>
            <a:endParaRPr lang="es-ES" altLang="es-ES" sz="1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102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Datos escalares =&gt; De un único valor (incluye booleanos).</a:t>
            </a:r>
          </a:p>
          <a:p>
            <a:r>
              <a:rPr lang="es-ES" dirty="0" smtClean="0"/>
              <a:t>Definidos por el usuario =&gt; Tipos escalares con restricciones</a:t>
            </a:r>
          </a:p>
          <a:p>
            <a:r>
              <a:rPr lang="es-ES" dirty="0" smtClean="0"/>
              <a:t>LOB =&gt; localizadores con ubicación en S.O. de archivo o almacenamiento en </a:t>
            </a:r>
            <a:r>
              <a:rPr lang="es-ES" dirty="0" err="1" smtClean="0"/>
              <a:t>bbdd</a:t>
            </a:r>
            <a:r>
              <a:rPr lang="es-ES" dirty="0" smtClean="0"/>
              <a:t> de objetos grandes</a:t>
            </a:r>
          </a:p>
          <a:p>
            <a:r>
              <a:rPr lang="es-ES" dirty="0" smtClean="0"/>
              <a:t>Datos compuestos =&gt; </a:t>
            </a:r>
            <a:r>
              <a:rPr lang="es-ES" dirty="0" err="1" smtClean="0"/>
              <a:t>Collections</a:t>
            </a:r>
            <a:r>
              <a:rPr lang="es-ES" dirty="0" smtClean="0"/>
              <a:t> y Records (recopilaciones y registros)</a:t>
            </a:r>
          </a:p>
          <a:p>
            <a:r>
              <a:rPr lang="es-ES" dirty="0"/>
              <a:t>De referencia =&gt; Punteros que apuntan a una ubicación de </a:t>
            </a:r>
            <a:r>
              <a:rPr lang="es-ES" dirty="0" smtClean="0"/>
              <a:t>memoria</a:t>
            </a:r>
          </a:p>
          <a:p>
            <a:r>
              <a:rPr lang="es-ES" dirty="0" smtClean="0"/>
              <a:t>Variables de host =&gt; no son PL/SQL</a:t>
            </a:r>
          </a:p>
          <a:p>
            <a:r>
              <a:rPr lang="es-ES" dirty="0" smtClean="0"/>
              <a:t>Campos de pantallas </a:t>
            </a:r>
            <a:r>
              <a:rPr lang="es-ES" dirty="0" err="1" smtClean="0"/>
              <a:t>forms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76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datos escalar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de 4 tipos básicos:</a:t>
            </a:r>
          </a:p>
          <a:p>
            <a:pPr lvl="1"/>
            <a:r>
              <a:rPr lang="es-ES" dirty="0" smtClean="0"/>
              <a:t>Numéricos</a:t>
            </a:r>
          </a:p>
          <a:p>
            <a:pPr lvl="1"/>
            <a:r>
              <a:rPr lang="es-ES" dirty="0" smtClean="0"/>
              <a:t>Carácter</a:t>
            </a:r>
          </a:p>
          <a:p>
            <a:pPr lvl="1"/>
            <a:r>
              <a:rPr lang="es-ES" dirty="0" smtClean="0"/>
              <a:t>Fecha </a:t>
            </a:r>
          </a:p>
          <a:p>
            <a:pPr lvl="1"/>
            <a:r>
              <a:rPr lang="es-ES" dirty="0" smtClean="0"/>
              <a:t>Booleano </a:t>
            </a:r>
          </a:p>
          <a:p>
            <a:r>
              <a:rPr lang="es-ES" dirty="0" smtClean="0"/>
              <a:t>Hay subtipos para numéricos, carácter y fecha, que corresponden a los tipos básicos con alguna restricción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67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escalares de carácter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CHAR (</a:t>
            </a:r>
            <a:r>
              <a:rPr lang="es-ES" dirty="0" err="1" smtClean="0"/>
              <a:t>tamaño_máximo</a:t>
            </a:r>
            <a:r>
              <a:rPr lang="es-ES" dirty="0" smtClean="0"/>
              <a:t>) </a:t>
            </a:r>
          </a:p>
          <a:p>
            <a:pPr lvl="1"/>
            <a:r>
              <a:rPr lang="es-ES" dirty="0" smtClean="0"/>
              <a:t>De longitud fija</a:t>
            </a:r>
          </a:p>
          <a:p>
            <a:pPr lvl="1"/>
            <a:r>
              <a:rPr lang="es-ES" dirty="0" smtClean="0"/>
              <a:t>Longitud por defecto: 1</a:t>
            </a:r>
          </a:p>
          <a:p>
            <a:r>
              <a:rPr lang="es-ES" dirty="0" smtClean="0"/>
              <a:t>VARCHAR2 (</a:t>
            </a:r>
            <a:r>
              <a:rPr lang="es-ES" dirty="0" err="1" smtClean="0"/>
              <a:t>tamaño_maximo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Longitud variable</a:t>
            </a:r>
          </a:p>
          <a:p>
            <a:pPr lvl="1"/>
            <a:r>
              <a:rPr lang="es-ES" dirty="0" smtClean="0"/>
              <a:t>Sin valor por defecto (máximo, o sea 32767)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8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3896</TotalTime>
  <Words>2274</Words>
  <Application>Microsoft Office PowerPoint</Application>
  <PresentationFormat>Presentación en pantalla (4:3)</PresentationFormat>
  <Paragraphs>405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Austin</vt:lpstr>
      <vt:lpstr>PL/SQL</vt:lpstr>
      <vt:lpstr>Introducción</vt:lpstr>
      <vt:lpstr>Reglas de nomenclatura</vt:lpstr>
      <vt:lpstr>Manejo de variables</vt:lpstr>
      <vt:lpstr>Declaración e inicialización</vt:lpstr>
      <vt:lpstr>Ámbito y visibilidad</vt:lpstr>
      <vt:lpstr>Tipos de variables</vt:lpstr>
      <vt:lpstr>Tipo de datos escalar</vt:lpstr>
      <vt:lpstr>Tipos escalares de carácter</vt:lpstr>
      <vt:lpstr>Tipos escalares numéricos</vt:lpstr>
      <vt:lpstr>Tipos escalares de fecha</vt:lpstr>
      <vt:lpstr>Atributo %TYPE</vt:lpstr>
      <vt:lpstr>Tipos definidos por el usuario</vt:lpstr>
      <vt:lpstr>Ejemplos</vt:lpstr>
      <vt:lpstr>Variables tipo booleanas</vt:lpstr>
      <vt:lpstr>Variables tipo LOB</vt:lpstr>
      <vt:lpstr>Tipos compuestos: Registros y Recopilaciones</vt:lpstr>
      <vt:lpstr>Estructura de un registro</vt:lpstr>
      <vt:lpstr>Ejemplo (SELECT)</vt:lpstr>
      <vt:lpstr>Tabla para ejemplos DML</vt:lpstr>
      <vt:lpstr>Ejemplo (INSERT)</vt:lpstr>
      <vt:lpstr>Ejemplo (UPDATE)</vt:lpstr>
      <vt:lpstr>Tipos compuestos: Registros y Recopilaciones</vt:lpstr>
      <vt:lpstr>Matriz asociativa</vt:lpstr>
      <vt:lpstr>Métodos de tablas INDEX BY</vt:lpstr>
      <vt:lpstr>Ejemplo (I)</vt:lpstr>
      <vt:lpstr>Ejemplo (II)</vt:lpstr>
      <vt:lpstr>Ejemplo (III) INDEX BY VARCHAR2</vt:lpstr>
      <vt:lpstr>TABLAS ANIDADAS (NESTED TABLES)</vt:lpstr>
      <vt:lpstr>Ejemplo</vt:lpstr>
      <vt:lpstr>VARRAY</vt:lpstr>
      <vt:lpstr>Resumen tipos de recopilación</vt:lpstr>
      <vt:lpstr>Tipo variable de enlaces</vt:lpstr>
      <vt:lpstr>Variables de enlace. Ejemplo</vt:lpstr>
      <vt:lpstr>Reglas de nomenclatura estándar</vt:lpstr>
      <vt:lpstr>Ejercicios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Jose Villar Cueli</dc:creator>
  <cp:lastModifiedBy>Jose Villar Cueli</cp:lastModifiedBy>
  <cp:revision>112</cp:revision>
  <dcterms:created xsi:type="dcterms:W3CDTF">2017-01-10T09:23:38Z</dcterms:created>
  <dcterms:modified xsi:type="dcterms:W3CDTF">2017-01-25T15:47:26Z</dcterms:modified>
</cp:coreProperties>
</file>