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71" r:id="rId12"/>
    <p:sldId id="264" r:id="rId13"/>
    <p:sldId id="265" r:id="rId14"/>
    <p:sldId id="266" r:id="rId15"/>
    <p:sldId id="267" r:id="rId16"/>
    <p:sldId id="270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8A"/>
    <a:srgbClr val="06BAB6"/>
    <a:srgbClr val="79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PL/SQL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SQL en PL/SQL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13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UPDATE </a:t>
            </a:r>
            <a:r>
              <a:rPr lang="es-ES" dirty="0" smtClean="0"/>
              <a:t>– EJEMPLO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sz="1500" dirty="0"/>
              <a:t>set </a:t>
            </a:r>
            <a:r>
              <a:rPr lang="es-ES" sz="1500" dirty="0" err="1"/>
              <a:t>serveroutput</a:t>
            </a:r>
            <a:r>
              <a:rPr lang="es-ES" sz="1500" dirty="0"/>
              <a:t> </a:t>
            </a:r>
            <a:r>
              <a:rPr lang="es-ES" sz="1500" dirty="0" err="1"/>
              <a:t>on</a:t>
            </a:r>
            <a:r>
              <a:rPr lang="es-ES" sz="1500" dirty="0"/>
              <a:t>;</a:t>
            </a:r>
          </a:p>
          <a:p>
            <a:pPr marL="68580" indent="0">
              <a:buNone/>
            </a:pPr>
            <a:endParaRPr lang="es-ES" sz="1500" dirty="0"/>
          </a:p>
          <a:p>
            <a:pPr>
              <a:buFont typeface="Verdana" pitchFamily="34" charset="0"/>
              <a:buNone/>
            </a:pPr>
            <a:r>
              <a:rPr lang="en-US" altLang="es-ES" sz="1500" dirty="0"/>
              <a:t>DECLARE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 smtClean="0"/>
              <a:t>  </a:t>
            </a:r>
            <a:r>
              <a:rPr lang="en-US" altLang="es-ES" sz="1500" dirty="0" err="1" smtClean="0"/>
              <a:t>subida</a:t>
            </a:r>
            <a:r>
              <a:rPr lang="en-US" altLang="es-ES" sz="1500" dirty="0" smtClean="0"/>
              <a:t> </a:t>
            </a:r>
            <a:r>
              <a:rPr lang="en-US" altLang="es-ES" sz="1500" dirty="0"/>
              <a:t>CONSTANT NUMBER := 700;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/>
              <a:t>BEGIN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 smtClean="0"/>
              <a:t>  UPDATE </a:t>
            </a:r>
            <a:r>
              <a:rPr lang="en-US" altLang="es-ES" sz="1500" dirty="0"/>
              <a:t>employees SET salary = salary + </a:t>
            </a:r>
            <a:r>
              <a:rPr lang="en-US" altLang="es-ES" sz="1500" dirty="0" err="1"/>
              <a:t>subida</a:t>
            </a:r>
            <a:r>
              <a:rPr lang="en-US" altLang="es-ES" sz="1500" dirty="0"/>
              <a:t> WHERE </a:t>
            </a:r>
            <a:r>
              <a:rPr lang="en-US" altLang="es-ES" sz="1500" dirty="0" err="1"/>
              <a:t>hire_date</a:t>
            </a:r>
            <a:r>
              <a:rPr lang="en-US" altLang="es-ES" sz="1500" dirty="0"/>
              <a:t> &gt;= '01/01/2008' ;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 smtClean="0"/>
              <a:t>  COMMIT</a:t>
            </a:r>
            <a:r>
              <a:rPr lang="en-US" altLang="es-ES" sz="1500" dirty="0"/>
              <a:t>;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/>
              <a:t>END;</a:t>
            </a:r>
            <a:endParaRPr lang="es-ES" altLang="es-ES" sz="1500" dirty="0"/>
          </a:p>
        </p:txBody>
      </p:sp>
    </p:spTree>
    <p:extLst>
      <p:ext uri="{BB962C8B-B14F-4D97-AF65-F5344CB8AC3E}">
        <p14:creationId xmlns:p14="http://schemas.microsoft.com/office/powerpoint/2010/main" val="2719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UPDATE– EJEMPLO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Verdana" pitchFamily="34" charset="0"/>
              <a:buNone/>
            </a:pPr>
            <a:r>
              <a:rPr lang="en-US" altLang="es-ES" dirty="0"/>
              <a:t>DECLARE</a:t>
            </a:r>
          </a:p>
          <a:p>
            <a:pPr>
              <a:buFont typeface="Verdana" pitchFamily="34" charset="0"/>
              <a:buNone/>
            </a:pPr>
            <a:r>
              <a:rPr lang="en-US" altLang="es-ES" dirty="0"/>
              <a:t>  </a:t>
            </a:r>
            <a:r>
              <a:rPr lang="en-US" altLang="es-ES" dirty="0" err="1"/>
              <a:t>new_location</a:t>
            </a:r>
            <a:r>
              <a:rPr lang="en-US" altLang="es-ES" dirty="0"/>
              <a:t> </a:t>
            </a:r>
            <a:r>
              <a:rPr lang="en-US" altLang="es-ES" dirty="0" err="1"/>
              <a:t>locations%ROWTYPE</a:t>
            </a:r>
            <a:r>
              <a:rPr lang="en-US" altLang="es-ES" dirty="0"/>
              <a:t>;</a:t>
            </a:r>
          </a:p>
          <a:p>
            <a:pPr>
              <a:buFont typeface="Verdana" pitchFamily="34" charset="0"/>
              <a:buNone/>
            </a:pPr>
            <a:r>
              <a:rPr lang="en-US" altLang="es-ES" dirty="0"/>
              <a:t>BEGIN</a:t>
            </a:r>
          </a:p>
          <a:p>
            <a:pPr>
              <a:buFont typeface="Verdana" pitchFamily="34" charset="0"/>
              <a:buNone/>
            </a:pPr>
            <a:r>
              <a:rPr lang="en-US" altLang="es-ES" dirty="0"/>
              <a:t>  SELECT * INTO </a:t>
            </a:r>
            <a:r>
              <a:rPr lang="en-US" altLang="es-ES" dirty="0" err="1"/>
              <a:t>new_location</a:t>
            </a:r>
            <a:r>
              <a:rPr lang="en-US" altLang="es-ES" dirty="0"/>
              <a:t> FROM locations WHERE </a:t>
            </a:r>
            <a:r>
              <a:rPr lang="en-US" altLang="es-ES" dirty="0" err="1"/>
              <a:t>location_id</a:t>
            </a:r>
            <a:r>
              <a:rPr lang="en-US" altLang="es-ES" dirty="0"/>
              <a:t> = 1000;</a:t>
            </a:r>
          </a:p>
          <a:p>
            <a:pPr>
              <a:buFont typeface="Verdana" pitchFamily="34" charset="0"/>
              <a:buNone/>
            </a:pPr>
            <a:r>
              <a:rPr lang="en-US" altLang="es-ES" dirty="0"/>
              <a:t>  </a:t>
            </a:r>
            <a:r>
              <a:rPr lang="en-US" altLang="es-ES" dirty="0" err="1"/>
              <a:t>new_location.postal_code</a:t>
            </a:r>
            <a:r>
              <a:rPr lang="en-US" altLang="es-ES" dirty="0"/>
              <a:t> := 10898;</a:t>
            </a:r>
          </a:p>
          <a:p>
            <a:pPr>
              <a:buFont typeface="Verdana" pitchFamily="34" charset="0"/>
              <a:buNone/>
            </a:pPr>
            <a:r>
              <a:rPr lang="en-US" altLang="es-ES" dirty="0"/>
              <a:t>  UPDATE locations SET ROW = </a:t>
            </a:r>
            <a:r>
              <a:rPr lang="en-US" altLang="es-ES" dirty="0" err="1"/>
              <a:t>new_location</a:t>
            </a:r>
            <a:r>
              <a:rPr lang="en-US" altLang="es-ES" dirty="0"/>
              <a:t> WHERE </a:t>
            </a:r>
            <a:r>
              <a:rPr lang="en-US" altLang="es-ES" dirty="0" err="1"/>
              <a:t>location_id</a:t>
            </a:r>
            <a:r>
              <a:rPr lang="en-US" altLang="es-ES" dirty="0"/>
              <a:t> = 1000;</a:t>
            </a:r>
          </a:p>
          <a:p>
            <a:pPr>
              <a:buFont typeface="Verdana" pitchFamily="34" charset="0"/>
              <a:buNone/>
            </a:pPr>
            <a:r>
              <a:rPr lang="en-US" altLang="es-ES" dirty="0"/>
              <a:t>END;</a:t>
            </a:r>
          </a:p>
          <a:p>
            <a:pPr>
              <a:buFont typeface="Verdana" pitchFamily="34" charset="0"/>
              <a:buNone/>
            </a:pPr>
            <a:r>
              <a:rPr lang="en-US" altLang="es-ES" dirty="0"/>
              <a:t>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423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DELETE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 no se usa la cláusula WHERE, puede eliminar todas las filas de la tabla, a menos que incumpla alguna restricción de integridad</a:t>
            </a:r>
          </a:p>
          <a:p>
            <a:pPr marL="68580" indent="0">
              <a:buNone/>
            </a:pPr>
            <a:endParaRPr lang="es-ES" dirty="0" smtClean="0"/>
          </a:p>
          <a:p>
            <a:pPr marL="36576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42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DELETE - 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sz="1500" dirty="0"/>
              <a:t>set </a:t>
            </a:r>
            <a:r>
              <a:rPr lang="es-ES" sz="1500" dirty="0" err="1"/>
              <a:t>serveroutput</a:t>
            </a:r>
            <a:r>
              <a:rPr lang="es-ES" sz="1500" dirty="0"/>
              <a:t> </a:t>
            </a:r>
            <a:r>
              <a:rPr lang="es-ES" sz="1500" dirty="0" err="1"/>
              <a:t>on</a:t>
            </a:r>
            <a:r>
              <a:rPr lang="es-ES" sz="1500" dirty="0"/>
              <a:t>;</a:t>
            </a:r>
          </a:p>
          <a:p>
            <a:pPr marL="68580" indent="0">
              <a:buNone/>
            </a:pPr>
            <a:endParaRPr lang="es-ES" sz="1500" dirty="0"/>
          </a:p>
          <a:p>
            <a:pPr>
              <a:buFont typeface="Verdana" pitchFamily="34" charset="0"/>
              <a:buNone/>
            </a:pPr>
            <a:r>
              <a:rPr lang="en-US" altLang="es-ES" sz="1500" dirty="0"/>
              <a:t>DECLARE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 err="1"/>
              <a:t>despido</a:t>
            </a:r>
            <a:r>
              <a:rPr lang="en-US" altLang="es-ES" sz="1500" dirty="0"/>
              <a:t> number := 666;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/>
              <a:t>BEGIN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/>
              <a:t>DELETE FROM employees WHERE </a:t>
            </a:r>
            <a:r>
              <a:rPr lang="en-US" altLang="es-ES" sz="1500" dirty="0" err="1"/>
              <a:t>employee_id</a:t>
            </a:r>
            <a:r>
              <a:rPr lang="en-US" altLang="es-ES" sz="1500" dirty="0"/>
              <a:t> = </a:t>
            </a:r>
            <a:r>
              <a:rPr lang="en-US" altLang="es-ES" sz="1500" dirty="0" err="1"/>
              <a:t>despido</a:t>
            </a:r>
            <a:r>
              <a:rPr lang="en-US" altLang="es-ES" sz="1500" dirty="0"/>
              <a:t>;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/>
              <a:t>COMMIT;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/>
              <a:t>END;</a:t>
            </a:r>
            <a:endParaRPr lang="es-ES" altLang="es-ES" sz="1500" dirty="0"/>
          </a:p>
        </p:txBody>
      </p:sp>
    </p:spTree>
    <p:extLst>
      <p:ext uri="{BB962C8B-B14F-4D97-AF65-F5344CB8AC3E}">
        <p14:creationId xmlns:p14="http://schemas.microsoft.com/office/powerpoint/2010/main" val="26208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 CON EXCEPTION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el ejemplo anterior, si se da el caso que no encuentra ningún empleado con </a:t>
            </a:r>
            <a:r>
              <a:rPr lang="es-ES" dirty="0" err="1" smtClean="0"/>
              <a:t>employee_id</a:t>
            </a:r>
            <a:r>
              <a:rPr lang="es-ES" dirty="0" smtClean="0"/>
              <a:t> = 666, devuelve bloque terminado, pero no informa que no ha eliminado nada.</a:t>
            </a:r>
          </a:p>
          <a:p>
            <a:r>
              <a:rPr lang="es-ES" dirty="0" smtClean="0"/>
              <a:t>Una forma de gestionarlo, muy sencilla, sería:</a:t>
            </a:r>
          </a:p>
          <a:p>
            <a:pPr marL="68580" indent="0">
              <a:buNone/>
            </a:pPr>
            <a:endParaRPr lang="es-ES" dirty="0" smtClean="0"/>
          </a:p>
          <a:p>
            <a:pPr marL="36576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80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DELETE - 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sz="1500" dirty="0"/>
              <a:t>set </a:t>
            </a:r>
            <a:r>
              <a:rPr lang="es-ES" sz="1500" dirty="0" err="1"/>
              <a:t>serveroutput</a:t>
            </a:r>
            <a:r>
              <a:rPr lang="es-ES" sz="1500" dirty="0"/>
              <a:t> </a:t>
            </a:r>
            <a:r>
              <a:rPr lang="es-ES" sz="1500" dirty="0" err="1"/>
              <a:t>on</a:t>
            </a:r>
            <a:r>
              <a:rPr lang="es-ES" sz="1500" dirty="0"/>
              <a:t>;</a:t>
            </a:r>
          </a:p>
          <a:p>
            <a:pPr marL="68580" indent="0">
              <a:buNone/>
            </a:pPr>
            <a:endParaRPr lang="es-ES" sz="1500" dirty="0"/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DECLARE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  despido NUMBER := 666;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  registro </a:t>
            </a:r>
            <a:r>
              <a:rPr lang="es-ES" altLang="es-ES" sz="1200" dirty="0" err="1"/>
              <a:t>employees%rowtype</a:t>
            </a:r>
            <a:r>
              <a:rPr lang="es-ES" altLang="es-ES" sz="1200" dirty="0"/>
              <a:t>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BEGIN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  SELECT * INTO registro FROM </a:t>
            </a:r>
            <a:r>
              <a:rPr lang="es-ES" altLang="es-ES" sz="1200" dirty="0" err="1"/>
              <a:t>employees</a:t>
            </a:r>
            <a:r>
              <a:rPr lang="es-ES" altLang="es-ES" sz="1200" dirty="0"/>
              <a:t> WHERE </a:t>
            </a:r>
            <a:r>
              <a:rPr lang="es-ES" altLang="es-ES" sz="1200" dirty="0" err="1"/>
              <a:t>employee_id</a:t>
            </a:r>
            <a:r>
              <a:rPr lang="es-ES" altLang="es-ES" sz="1200" dirty="0"/>
              <a:t> = despido;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  DELETE FROM </a:t>
            </a:r>
            <a:r>
              <a:rPr lang="es-ES" altLang="es-ES" sz="1200" dirty="0" err="1"/>
              <a:t>employees</a:t>
            </a:r>
            <a:r>
              <a:rPr lang="es-ES" altLang="es-ES" sz="1200" dirty="0"/>
              <a:t> WHERE </a:t>
            </a:r>
            <a:r>
              <a:rPr lang="es-ES" altLang="es-ES" sz="1200" dirty="0" err="1"/>
              <a:t>employee_id</a:t>
            </a:r>
            <a:r>
              <a:rPr lang="es-ES" altLang="es-ES" sz="1200" dirty="0"/>
              <a:t> = despido;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  COMMIT;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EXCEPTION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  WHEN NO_DATA_FOUND THEN --captura del error dato no encontrado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  DBMS_OUTPUT.PUT_LINE ( 'El empleado con ID: '|| despido || ' no existe'); --</a:t>
            </a:r>
            <a:r>
              <a:rPr lang="es-ES" altLang="es-ES" sz="1200" dirty="0" err="1"/>
              <a:t>accion</a:t>
            </a:r>
            <a:r>
              <a:rPr lang="es-ES" altLang="es-ES" sz="1200" dirty="0"/>
              <a:t> en caso de error</a:t>
            </a:r>
          </a:p>
          <a:p>
            <a:pPr lvl="1">
              <a:buFont typeface="Verdana" pitchFamily="34" charset="0"/>
              <a:buNone/>
            </a:pPr>
            <a:r>
              <a:rPr lang="es-ES" altLang="es-ES" sz="1200" dirty="0"/>
              <a:t>END</a:t>
            </a:r>
            <a:r>
              <a:rPr lang="es-ES" altLang="es-ES" sz="1200" dirty="0" smtClean="0"/>
              <a:t>;;</a:t>
            </a:r>
            <a:endParaRPr lang="es-ES" altLang="es-ES" sz="1500" dirty="0"/>
          </a:p>
        </p:txBody>
      </p:sp>
    </p:spTree>
    <p:extLst>
      <p:ext uri="{BB962C8B-B14F-4D97-AF65-F5344CB8AC3E}">
        <p14:creationId xmlns:p14="http://schemas.microsoft.com/office/powerpoint/2010/main" val="20939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625628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 smtClean="0"/>
              <a:t>1 </a:t>
            </a:r>
            <a:r>
              <a:rPr lang="es-ES_tradnl" dirty="0"/>
              <a:t>Escribir un bloque anónimo que permita borrar un empleado cuyo número se pasará en la llamada.</a:t>
            </a:r>
            <a:endParaRPr lang="es-ES" dirty="0"/>
          </a:p>
          <a:p>
            <a:r>
              <a:rPr lang="es-ES_tradnl" dirty="0"/>
              <a:t>2</a:t>
            </a:r>
            <a:r>
              <a:rPr lang="es-ES_tradnl" dirty="0" smtClean="0"/>
              <a:t> </a:t>
            </a:r>
            <a:r>
              <a:rPr lang="es-ES_tradnl" dirty="0"/>
              <a:t>Escribir un bloque anónimo que modifique la localidad de un departamento. </a:t>
            </a:r>
            <a:r>
              <a:rPr lang="es-ES_tradnl" dirty="0" smtClean="0"/>
              <a:t>Se recibirá </a:t>
            </a:r>
            <a:r>
              <a:rPr lang="es-ES_tradnl" dirty="0"/>
              <a:t>como parámetros el número del departamento y la localidad nueva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3 Crear </a:t>
            </a:r>
            <a:r>
              <a:rPr lang="es-ES_tradnl" dirty="0"/>
              <a:t>un bloque </a:t>
            </a:r>
            <a:r>
              <a:rPr lang="es-ES_tradnl" dirty="0" err="1"/>
              <a:t>pl</a:t>
            </a:r>
            <a:r>
              <a:rPr lang="es-ES_tradnl" dirty="0"/>
              <a:t>/</a:t>
            </a:r>
            <a:r>
              <a:rPr lang="es-ES_tradnl" dirty="0" err="1"/>
              <a:t>sql</a:t>
            </a:r>
            <a:r>
              <a:rPr lang="es-ES_tradnl" dirty="0"/>
              <a:t> que devuelva el nombre del empleado </a:t>
            </a:r>
            <a:r>
              <a:rPr lang="es-ES_tradnl" dirty="0" smtClean="0"/>
              <a:t>por su numero de empleado con </a:t>
            </a:r>
            <a:r>
              <a:rPr lang="es-ES_tradnl" dirty="0"/>
              <a:t>el </a:t>
            </a:r>
            <a:r>
              <a:rPr lang="es-ES_tradnl" dirty="0" smtClean="0"/>
              <a:t>valor introducido por teclado</a:t>
            </a:r>
          </a:p>
          <a:p>
            <a:r>
              <a:rPr lang="es-ES_tradnl" dirty="0" smtClean="0"/>
              <a:t>4 Crear </a:t>
            </a:r>
            <a:r>
              <a:rPr lang="es-ES_tradnl" dirty="0"/>
              <a:t>un bloque </a:t>
            </a:r>
            <a:r>
              <a:rPr lang="es-ES_tradnl" dirty="0" err="1"/>
              <a:t>pl</a:t>
            </a:r>
            <a:r>
              <a:rPr lang="es-ES_tradnl" dirty="0"/>
              <a:t>/</a:t>
            </a:r>
            <a:r>
              <a:rPr lang="es-ES_tradnl" dirty="0" err="1"/>
              <a:t>sql</a:t>
            </a:r>
            <a:r>
              <a:rPr lang="es-ES_tradnl" dirty="0"/>
              <a:t> que devuelva la diferencia de salario existente entre el salario de </a:t>
            </a:r>
            <a:r>
              <a:rPr lang="es-ES_tradnl" dirty="0" smtClean="0"/>
              <a:t>un empleado cuyo nombre se introduce por teclado y </a:t>
            </a:r>
            <a:r>
              <a:rPr lang="es-ES_tradnl" dirty="0"/>
              <a:t>la media de los salarios de los empleados de la tabla </a:t>
            </a:r>
            <a:r>
              <a:rPr lang="es-ES_tradnl" dirty="0" smtClean="0"/>
              <a:t>EMPLOYEE.</a:t>
            </a:r>
          </a:p>
          <a:p>
            <a:r>
              <a:rPr lang="es-ES_tradnl" dirty="0" smtClean="0"/>
              <a:t>5 Crear </a:t>
            </a:r>
            <a:r>
              <a:rPr lang="es-ES_tradnl" dirty="0"/>
              <a:t>un bloque </a:t>
            </a:r>
            <a:r>
              <a:rPr lang="es-ES_tradnl" dirty="0" err="1" smtClean="0"/>
              <a:t>pl</a:t>
            </a:r>
            <a:r>
              <a:rPr lang="es-ES_tradnl" dirty="0" smtClean="0"/>
              <a:t>/</a:t>
            </a:r>
            <a:r>
              <a:rPr lang="es-ES_tradnl" dirty="0" err="1" smtClean="0"/>
              <a:t>sql</a:t>
            </a:r>
            <a:r>
              <a:rPr lang="es-ES_tradnl" dirty="0" smtClean="0"/>
              <a:t>, en el que. Introduciendo un nombre de empleado,  nos </a:t>
            </a:r>
            <a:r>
              <a:rPr lang="es-ES_tradnl" dirty="0"/>
              <a:t>informe de la siguiente: " El </a:t>
            </a:r>
            <a:r>
              <a:rPr lang="es-ES_tradnl" dirty="0" smtClean="0"/>
              <a:t> empleado pertenece </a:t>
            </a:r>
            <a:r>
              <a:rPr lang="es-ES_tradnl" dirty="0"/>
              <a:t>al departamento XXXXXXX gana XXXXXX dólares mas que la media </a:t>
            </a:r>
            <a:r>
              <a:rPr lang="es-ES_tradnl" dirty="0" smtClean="0"/>
              <a:t>"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544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Puntos clave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END señala el final del bloque, no de la transacción (Un bloque puede abarcar varias transacciones, y una transacción, varios bloques.</a:t>
            </a:r>
          </a:p>
          <a:p>
            <a:r>
              <a:rPr lang="es-ES" dirty="0" smtClean="0"/>
              <a:t>DTL (COMMIT, ROLLBACK Y SAVEPOINT) si están permitidos.</a:t>
            </a:r>
          </a:p>
          <a:p>
            <a:r>
              <a:rPr lang="es-ES" dirty="0" smtClean="0"/>
              <a:t>PL/SQL soporta sentencias DML y de control de transacciones.</a:t>
            </a:r>
          </a:p>
          <a:p>
            <a:r>
              <a:rPr lang="es-ES" dirty="0" smtClean="0"/>
              <a:t>No soporta directamente DDL o DCL (GRANT, REVOKE). Para ello, se usa SQL dinámico.</a:t>
            </a:r>
          </a:p>
          <a:p>
            <a:r>
              <a:rPr lang="es-ES" dirty="0" smtClean="0"/>
              <a:t>Es necesario controlar las excepciones predefinidas NO_DATA_FOUND y TOO_MANY_ROWS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5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altLang="es-ES" sz="1600" dirty="0"/>
              <a:t>PL/SQL admite el uso de </a:t>
            </a:r>
            <a:r>
              <a:rPr lang="es-ES" altLang="es-ES" sz="1600" dirty="0" smtClean="0"/>
              <a:t>SELECT </a:t>
            </a:r>
            <a:r>
              <a:rPr lang="es-ES" altLang="es-ES" sz="1600" dirty="0"/>
              <a:t>que permite almacenar valores en </a:t>
            </a:r>
            <a:r>
              <a:rPr lang="es-ES" altLang="es-ES" sz="1600" dirty="0" smtClean="0"/>
              <a:t>variables (SELECT INTO)</a:t>
            </a:r>
          </a:p>
          <a:p>
            <a:r>
              <a:rPr lang="es-ES" altLang="es-ES" sz="1600" dirty="0" smtClean="0"/>
              <a:t>Sintaxis: </a:t>
            </a:r>
            <a:endParaRPr lang="es-ES" altLang="es-ES" sz="1600" dirty="0"/>
          </a:p>
          <a:p>
            <a:pPr lvl="2">
              <a:buFont typeface="Verdana" pitchFamily="34" charset="0"/>
              <a:buNone/>
            </a:pPr>
            <a:r>
              <a:rPr lang="es-ES" altLang="es-ES" sz="1000" dirty="0"/>
              <a:t>SELECT </a:t>
            </a:r>
            <a:r>
              <a:rPr lang="es-ES" altLang="es-ES" sz="1000" dirty="0" err="1"/>
              <a:t>listaDeCampos</a:t>
            </a:r>
            <a:r>
              <a:rPr lang="es-ES" altLang="es-ES" sz="1000" dirty="0"/>
              <a:t> </a:t>
            </a:r>
          </a:p>
          <a:p>
            <a:pPr lvl="2">
              <a:buFont typeface="Verdana" pitchFamily="34" charset="0"/>
              <a:buNone/>
            </a:pPr>
            <a:r>
              <a:rPr lang="es-ES" altLang="es-ES" sz="1000" dirty="0"/>
              <a:t>INTO </a:t>
            </a:r>
            <a:r>
              <a:rPr lang="es-ES" altLang="es-ES" sz="1000" dirty="0" err="1"/>
              <a:t>listaDeVariables</a:t>
            </a:r>
            <a:r>
              <a:rPr lang="es-ES" altLang="es-ES" sz="1000" dirty="0"/>
              <a:t> </a:t>
            </a:r>
          </a:p>
          <a:p>
            <a:pPr lvl="2">
              <a:buFont typeface="Verdana" pitchFamily="34" charset="0"/>
              <a:buNone/>
            </a:pPr>
            <a:r>
              <a:rPr lang="es-ES" altLang="es-ES" sz="1000" dirty="0"/>
              <a:t>FROM tabla </a:t>
            </a:r>
          </a:p>
          <a:p>
            <a:pPr lvl="2">
              <a:buFont typeface="Verdana" pitchFamily="34" charset="0"/>
              <a:buNone/>
            </a:pPr>
            <a:r>
              <a:rPr lang="es-ES" altLang="es-ES" sz="1000" dirty="0"/>
              <a:t>WHERE condición] </a:t>
            </a:r>
          </a:p>
          <a:p>
            <a:r>
              <a:rPr lang="es-ES" altLang="es-ES" sz="1600" dirty="0"/>
              <a:t>La cláusula INTO es obligatoria en </a:t>
            </a:r>
            <a:r>
              <a:rPr lang="es-ES" altLang="es-ES" sz="1600" dirty="0" smtClean="0"/>
              <a:t>PL/SQL (almacena el resultado de la sentencia SELECT)</a:t>
            </a:r>
            <a:endParaRPr lang="es-ES" altLang="es-ES" sz="1600" dirty="0"/>
          </a:p>
          <a:p>
            <a:r>
              <a:rPr lang="es-ES" altLang="es-ES" sz="1600" dirty="0"/>
              <a:t>La expresión SELECT sólo puede devolver una única fila; de otro modo, ocurre un error</a:t>
            </a:r>
            <a:r>
              <a:rPr lang="es-ES" altLang="es-ES" sz="1600" dirty="0" smtClean="0"/>
              <a:t>.</a:t>
            </a:r>
          </a:p>
          <a:p>
            <a:r>
              <a:rPr lang="es-ES" sz="1600" dirty="0" smtClean="0"/>
              <a:t>Se puede almacenar en la variable valores procedentes de usar funciones de grupo (SUM, …). Las funciones de grupo, se pueden usar en las sentencias SQL dentro de PL/SQL, pero no directamente en sentencias PL/SQL (</a:t>
            </a:r>
            <a:r>
              <a:rPr lang="es-ES" sz="1600" dirty="0" err="1" smtClean="0"/>
              <a:t>miSuma</a:t>
            </a:r>
            <a:r>
              <a:rPr lang="es-ES" sz="1600" dirty="0" smtClean="0"/>
              <a:t> </a:t>
            </a:r>
            <a:r>
              <a:rPr lang="es-ES" sz="1600" dirty="0" err="1" smtClean="0"/>
              <a:t>number</a:t>
            </a:r>
            <a:r>
              <a:rPr lang="es-ES" sz="1600" dirty="0" smtClean="0"/>
              <a:t> := SUM(</a:t>
            </a:r>
            <a:r>
              <a:rPr lang="es-ES" sz="1600" dirty="0" err="1" smtClean="0"/>
              <a:t>tabla.columna</a:t>
            </a:r>
            <a:r>
              <a:rPr lang="es-ES" sz="1600" dirty="0" smtClean="0"/>
              <a:t>), no estaría permitido)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69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SELECT - 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s-ES" dirty="0"/>
              <a:t>set </a:t>
            </a:r>
            <a:r>
              <a:rPr lang="es-ES" dirty="0" err="1"/>
              <a:t>serveroutput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;</a:t>
            </a:r>
          </a:p>
          <a:p>
            <a:pPr marL="68580" indent="0">
              <a:buNone/>
            </a:pPr>
            <a:endParaRPr lang="es-ES" dirty="0"/>
          </a:p>
          <a:p>
            <a:pPr marL="68580" indent="0">
              <a:buNone/>
            </a:pPr>
            <a:r>
              <a:rPr lang="es-ES" dirty="0"/>
              <a:t>DECLARE</a:t>
            </a:r>
          </a:p>
          <a:p>
            <a:pPr marL="68580" indent="0">
              <a:buNone/>
            </a:pPr>
            <a:r>
              <a:rPr lang="es-ES" dirty="0" smtClean="0"/>
              <a:t>  </a:t>
            </a:r>
            <a:r>
              <a:rPr lang="es-ES" dirty="0" err="1" smtClean="0"/>
              <a:t>v_first_name</a:t>
            </a:r>
            <a:r>
              <a:rPr lang="es-ES" dirty="0" smtClean="0"/>
              <a:t> </a:t>
            </a:r>
            <a:r>
              <a:rPr lang="es-ES" dirty="0" err="1"/>
              <a:t>employees.first_name%TYPE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 smtClean="0"/>
              <a:t>  </a:t>
            </a:r>
            <a:r>
              <a:rPr lang="es-ES" dirty="0" err="1" smtClean="0"/>
              <a:t>v_salary</a:t>
            </a:r>
            <a:r>
              <a:rPr lang="es-ES" dirty="0" smtClean="0"/>
              <a:t> </a:t>
            </a:r>
            <a:r>
              <a:rPr lang="es-ES" dirty="0" err="1"/>
              <a:t>employees.salary%TYPE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 smtClean="0"/>
              <a:t>  </a:t>
            </a:r>
            <a:r>
              <a:rPr lang="es-ES" dirty="0" err="1" smtClean="0"/>
              <a:t>v_department_id</a:t>
            </a:r>
            <a:r>
              <a:rPr lang="es-ES" dirty="0" smtClean="0"/>
              <a:t> </a:t>
            </a:r>
            <a:r>
              <a:rPr lang="es-ES" dirty="0" err="1"/>
              <a:t>employees.department_id%TYPE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BEGIN</a:t>
            </a:r>
          </a:p>
          <a:p>
            <a:pPr marL="68580" indent="0">
              <a:buNone/>
            </a:pPr>
            <a:r>
              <a:rPr lang="es-ES" dirty="0" smtClean="0"/>
              <a:t>  SELECT </a:t>
            </a:r>
            <a:r>
              <a:rPr lang="es-ES" dirty="0" err="1"/>
              <a:t>first_name</a:t>
            </a:r>
            <a:r>
              <a:rPr lang="es-ES" dirty="0"/>
              <a:t>, </a:t>
            </a:r>
            <a:r>
              <a:rPr lang="es-ES" dirty="0" err="1"/>
              <a:t>salary</a:t>
            </a:r>
            <a:r>
              <a:rPr lang="es-ES" dirty="0"/>
              <a:t>, </a:t>
            </a:r>
            <a:r>
              <a:rPr lang="es-ES" dirty="0" err="1"/>
              <a:t>department_id</a:t>
            </a:r>
            <a:r>
              <a:rPr lang="es-ES" dirty="0"/>
              <a:t> INTO </a:t>
            </a:r>
            <a:r>
              <a:rPr lang="es-ES" dirty="0" err="1"/>
              <a:t>v_first_name</a:t>
            </a:r>
            <a:r>
              <a:rPr lang="es-ES" dirty="0"/>
              <a:t>, </a:t>
            </a:r>
            <a:r>
              <a:rPr lang="es-ES" dirty="0" err="1"/>
              <a:t>v_salary</a:t>
            </a:r>
            <a:r>
              <a:rPr lang="es-ES" dirty="0"/>
              <a:t>, </a:t>
            </a:r>
            <a:r>
              <a:rPr lang="es-ES" dirty="0" smtClean="0"/>
              <a:t>  </a:t>
            </a:r>
            <a:r>
              <a:rPr lang="es-ES" dirty="0" err="1" smtClean="0"/>
              <a:t>v_department_id</a:t>
            </a:r>
            <a:r>
              <a:rPr lang="es-ES" dirty="0" smtClean="0"/>
              <a:t> </a:t>
            </a:r>
            <a:r>
              <a:rPr lang="es-ES" dirty="0"/>
              <a:t>FROM </a:t>
            </a:r>
            <a:r>
              <a:rPr lang="es-ES" dirty="0" err="1"/>
              <a:t>employees</a:t>
            </a:r>
            <a:r>
              <a:rPr lang="es-ES" dirty="0"/>
              <a:t> WHERE </a:t>
            </a:r>
            <a:r>
              <a:rPr lang="es-ES" dirty="0" err="1"/>
              <a:t>manager_id</a:t>
            </a:r>
            <a:r>
              <a:rPr lang="es-ES" dirty="0"/>
              <a:t>= 102; </a:t>
            </a:r>
          </a:p>
          <a:p>
            <a:pPr marL="68580" indent="0">
              <a:buNone/>
            </a:pPr>
            <a:r>
              <a:rPr lang="es-ES" dirty="0" smtClean="0"/>
              <a:t>  /*</a:t>
            </a:r>
            <a:r>
              <a:rPr lang="es-ES" dirty="0"/>
              <a:t>si se cambia </a:t>
            </a:r>
            <a:r>
              <a:rPr lang="es-ES" dirty="0" err="1"/>
              <a:t>manager_id</a:t>
            </a:r>
            <a:r>
              <a:rPr lang="es-ES" dirty="0"/>
              <a:t>=103, del que existen 3 ejemplares, devuelve error*/</a:t>
            </a:r>
          </a:p>
          <a:p>
            <a:pPr marL="68580" indent="0">
              <a:buNone/>
            </a:pPr>
            <a:r>
              <a:rPr lang="es-ES" dirty="0" smtClean="0"/>
              <a:t>  DBMS_OUTPUT.PUT_LINE</a:t>
            </a:r>
            <a:r>
              <a:rPr lang="es-ES" dirty="0"/>
              <a:t>('Nombre: '||</a:t>
            </a:r>
            <a:r>
              <a:rPr lang="es-ES" dirty="0" err="1"/>
              <a:t>v_first_name</a:t>
            </a:r>
            <a:r>
              <a:rPr lang="es-ES" dirty="0"/>
              <a:t>||' - salario: '||</a:t>
            </a:r>
            <a:r>
              <a:rPr lang="es-ES" dirty="0" err="1"/>
              <a:t>v_salary</a:t>
            </a:r>
            <a:r>
              <a:rPr lang="es-ES" dirty="0"/>
              <a:t>||' - departamento: '||</a:t>
            </a:r>
            <a:r>
              <a:rPr lang="es-ES" dirty="0" err="1"/>
              <a:t>v_department_id</a:t>
            </a:r>
            <a:r>
              <a:rPr lang="es-ES" dirty="0"/>
              <a:t>);</a:t>
            </a:r>
          </a:p>
          <a:p>
            <a:pPr marL="68580" indent="0">
              <a:buNone/>
            </a:pPr>
            <a:r>
              <a:rPr lang="es-ES" dirty="0" smtClean="0"/>
              <a:t>  END</a:t>
            </a:r>
            <a:r>
              <a:rPr lang="es-E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01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el caso en que la consulta devuelva más de una fila, será necesario hacer uso de un cursor.</a:t>
            </a:r>
          </a:p>
          <a:p>
            <a:r>
              <a:rPr lang="es-ES" dirty="0" smtClean="0"/>
              <a:t>La solución propuesta sería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36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SELECT - 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68580" indent="0">
              <a:buNone/>
            </a:pPr>
            <a:r>
              <a:rPr lang="es-ES" dirty="0"/>
              <a:t>set </a:t>
            </a:r>
            <a:r>
              <a:rPr lang="es-ES" dirty="0" err="1"/>
              <a:t>serveroutput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;</a:t>
            </a:r>
          </a:p>
          <a:p>
            <a:pPr marL="68580" indent="0">
              <a:buNone/>
            </a:pPr>
            <a:endParaRPr lang="es-ES" dirty="0"/>
          </a:p>
          <a:p>
            <a:pPr marL="68580" indent="0">
              <a:buNone/>
            </a:pPr>
            <a:r>
              <a:rPr lang="es-ES" dirty="0" smtClean="0"/>
              <a:t>DECLARE</a:t>
            </a:r>
            <a:endParaRPr lang="es-ES" dirty="0"/>
          </a:p>
          <a:p>
            <a:pPr marL="68580" indent="0">
              <a:buNone/>
            </a:pPr>
            <a:r>
              <a:rPr lang="es-ES" dirty="0"/>
              <a:t>  </a:t>
            </a:r>
            <a:r>
              <a:rPr lang="es-ES" dirty="0" err="1"/>
              <a:t>v_first_name</a:t>
            </a:r>
            <a:r>
              <a:rPr lang="es-ES" dirty="0"/>
              <a:t> </a:t>
            </a:r>
            <a:r>
              <a:rPr lang="es-ES" dirty="0" err="1"/>
              <a:t>employees.first_name%TYPE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  </a:t>
            </a:r>
            <a:r>
              <a:rPr lang="es-ES" dirty="0" err="1"/>
              <a:t>v_salary</a:t>
            </a:r>
            <a:r>
              <a:rPr lang="es-ES" dirty="0"/>
              <a:t> </a:t>
            </a:r>
            <a:r>
              <a:rPr lang="es-ES" dirty="0" err="1"/>
              <a:t>employees.salary%TYPE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  </a:t>
            </a:r>
            <a:r>
              <a:rPr lang="es-ES" dirty="0" err="1"/>
              <a:t>v_department_id</a:t>
            </a:r>
            <a:r>
              <a:rPr lang="es-ES" dirty="0"/>
              <a:t> </a:t>
            </a:r>
            <a:r>
              <a:rPr lang="es-ES" dirty="0" err="1"/>
              <a:t>employees.department_id%TYPE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  CURSOR </a:t>
            </a:r>
            <a:r>
              <a:rPr lang="es-ES" dirty="0" err="1" smtClean="0"/>
              <a:t>c_emple</a:t>
            </a:r>
            <a:r>
              <a:rPr lang="es-ES" dirty="0" smtClean="0"/>
              <a:t> IS</a:t>
            </a:r>
            <a:endParaRPr lang="es-ES" dirty="0"/>
          </a:p>
          <a:p>
            <a:pPr marL="68580" indent="0">
              <a:buNone/>
            </a:pPr>
            <a:r>
              <a:rPr lang="es-ES" dirty="0"/>
              <a:t>    SELECT </a:t>
            </a:r>
            <a:r>
              <a:rPr lang="es-ES" dirty="0" err="1"/>
              <a:t>first_name</a:t>
            </a:r>
            <a:r>
              <a:rPr lang="es-ES" dirty="0" smtClean="0"/>
              <a:t>,  </a:t>
            </a:r>
            <a:r>
              <a:rPr lang="es-ES" dirty="0" err="1" smtClean="0"/>
              <a:t>salary</a:t>
            </a:r>
            <a:r>
              <a:rPr lang="es-ES" dirty="0" smtClean="0"/>
              <a:t>, </a:t>
            </a:r>
            <a:r>
              <a:rPr lang="es-ES" dirty="0" err="1" smtClean="0"/>
              <a:t>department_id</a:t>
            </a:r>
            <a:endParaRPr lang="es-ES" dirty="0"/>
          </a:p>
          <a:p>
            <a:pPr marL="68580" indent="0">
              <a:buNone/>
            </a:pPr>
            <a:r>
              <a:rPr lang="es-ES" dirty="0"/>
              <a:t>    INTO </a:t>
            </a:r>
            <a:r>
              <a:rPr lang="es-ES" dirty="0" err="1"/>
              <a:t>v_first_name</a:t>
            </a:r>
            <a:r>
              <a:rPr lang="es-ES" dirty="0" smtClean="0"/>
              <a:t>,  </a:t>
            </a:r>
            <a:r>
              <a:rPr lang="es-ES" dirty="0" err="1"/>
              <a:t>v_salary</a:t>
            </a:r>
            <a:r>
              <a:rPr lang="es-ES" dirty="0" smtClean="0"/>
              <a:t>, </a:t>
            </a:r>
            <a:r>
              <a:rPr lang="es-ES" dirty="0" err="1"/>
              <a:t>v_department_id</a:t>
            </a:r>
            <a:endParaRPr lang="es-ES" dirty="0"/>
          </a:p>
          <a:p>
            <a:pPr marL="68580" indent="0">
              <a:buNone/>
            </a:pPr>
            <a:r>
              <a:rPr lang="es-ES" dirty="0"/>
              <a:t>    FROM </a:t>
            </a:r>
            <a:r>
              <a:rPr lang="es-ES" dirty="0" err="1" smtClean="0"/>
              <a:t>employees</a:t>
            </a:r>
            <a:r>
              <a:rPr lang="es-ES" dirty="0" smtClean="0"/>
              <a:t> WHERE </a:t>
            </a:r>
            <a:r>
              <a:rPr lang="es-ES" dirty="0" err="1"/>
              <a:t>manager_id</a:t>
            </a:r>
            <a:r>
              <a:rPr lang="es-ES" dirty="0"/>
              <a:t>= 103;</a:t>
            </a:r>
          </a:p>
          <a:p>
            <a:pPr marL="68580" indent="0">
              <a:buNone/>
            </a:pPr>
            <a:r>
              <a:rPr lang="es-ES" dirty="0"/>
              <a:t>  --</a:t>
            </a:r>
            <a:r>
              <a:rPr lang="es-ES" dirty="0" err="1"/>
              <a:t>declaracion</a:t>
            </a:r>
            <a:r>
              <a:rPr lang="es-ES" dirty="0"/>
              <a:t> del cursor</a:t>
            </a:r>
          </a:p>
          <a:p>
            <a:pPr marL="68580" indent="0">
              <a:buNone/>
            </a:pPr>
            <a:r>
              <a:rPr lang="es-ES" dirty="0"/>
              <a:t>  registro </a:t>
            </a:r>
            <a:r>
              <a:rPr lang="es-ES" dirty="0" err="1"/>
              <a:t>c_emple%rowtype</a:t>
            </a:r>
            <a:r>
              <a:rPr lang="es-ES" dirty="0"/>
              <a:t>;</a:t>
            </a:r>
          </a:p>
          <a:p>
            <a:pPr marL="68580" indent="0">
              <a:buNone/>
            </a:pPr>
            <a:r>
              <a:rPr lang="es-ES" dirty="0"/>
              <a:t>  --record del mismo tipo que el CURSOR declarado</a:t>
            </a:r>
          </a:p>
          <a:p>
            <a:pPr marL="68580" indent="0">
              <a:buNone/>
            </a:pPr>
            <a:r>
              <a:rPr lang="es-ES" dirty="0"/>
              <a:t>  BEGIN</a:t>
            </a:r>
          </a:p>
          <a:p>
            <a:pPr marL="68580" indent="0">
              <a:buNone/>
            </a:pPr>
            <a:r>
              <a:rPr lang="es-ES" dirty="0"/>
              <a:t>    OPEN </a:t>
            </a:r>
            <a:r>
              <a:rPr lang="es-ES" dirty="0" err="1"/>
              <a:t>c_emple</a:t>
            </a:r>
            <a:r>
              <a:rPr lang="es-ES" dirty="0"/>
              <a:t>; </a:t>
            </a:r>
            <a:r>
              <a:rPr lang="es-ES" dirty="0" smtClean="0"/>
              <a:t> </a:t>
            </a:r>
            <a:r>
              <a:rPr lang="es-ES" dirty="0"/>
              <a:t>--apertura del cursor</a:t>
            </a:r>
          </a:p>
          <a:p>
            <a:pPr marL="68580" indent="0">
              <a:buNone/>
            </a:pPr>
            <a:r>
              <a:rPr lang="es-ES" dirty="0"/>
              <a:t>    LOOP  </a:t>
            </a:r>
            <a:r>
              <a:rPr lang="es-ES" dirty="0" smtClean="0"/>
              <a:t> </a:t>
            </a:r>
            <a:r>
              <a:rPr lang="es-ES" dirty="0"/>
              <a:t>--bucle</a:t>
            </a:r>
          </a:p>
          <a:p>
            <a:pPr marL="68580" indent="0">
              <a:buNone/>
            </a:pPr>
            <a:r>
              <a:rPr lang="es-ES" dirty="0"/>
              <a:t>      FETCH </a:t>
            </a:r>
            <a:r>
              <a:rPr lang="es-ES" dirty="0" err="1"/>
              <a:t>c_emple</a:t>
            </a:r>
            <a:r>
              <a:rPr lang="es-ES" dirty="0"/>
              <a:t> INTO registro; --procesamiento o recorrido del cursor</a:t>
            </a:r>
          </a:p>
          <a:p>
            <a:pPr marL="68580" indent="0">
              <a:buNone/>
            </a:pPr>
            <a:r>
              <a:rPr lang="es-ES" dirty="0"/>
              <a:t>   </a:t>
            </a:r>
            <a:r>
              <a:rPr lang="es-ES" dirty="0" smtClean="0"/>
              <a:t>   EXIT WHEN </a:t>
            </a:r>
            <a:r>
              <a:rPr lang="es-ES" dirty="0" err="1"/>
              <a:t>c_emple%NOTFOUND</a:t>
            </a:r>
            <a:r>
              <a:rPr lang="es-ES" dirty="0"/>
              <a:t>; --salida del bucle cuando no haya mas filas en cursor</a:t>
            </a:r>
          </a:p>
          <a:p>
            <a:pPr marL="68580" indent="0">
              <a:buNone/>
            </a:pPr>
            <a:r>
              <a:rPr lang="es-ES" dirty="0"/>
              <a:t>   </a:t>
            </a:r>
            <a:r>
              <a:rPr lang="es-ES" dirty="0" smtClean="0"/>
              <a:t>   </a:t>
            </a:r>
            <a:r>
              <a:rPr lang="es-ES" dirty="0"/>
              <a:t>DBMS_OUTPUT.PUT_LINE(</a:t>
            </a:r>
            <a:r>
              <a:rPr lang="es-ES" dirty="0" err="1"/>
              <a:t>registro.first_name</a:t>
            </a:r>
            <a:r>
              <a:rPr lang="es-ES" dirty="0"/>
              <a:t> ||' - '||</a:t>
            </a:r>
            <a:r>
              <a:rPr lang="es-ES" dirty="0" err="1"/>
              <a:t>registro.department_id</a:t>
            </a:r>
            <a:r>
              <a:rPr lang="es-ES" dirty="0"/>
              <a:t>||' - '||</a:t>
            </a:r>
            <a:r>
              <a:rPr lang="es-ES" dirty="0" err="1"/>
              <a:t>registro.salary</a:t>
            </a:r>
            <a:r>
              <a:rPr lang="es-ES" dirty="0"/>
              <a:t> );</a:t>
            </a:r>
          </a:p>
          <a:p>
            <a:pPr marL="68580" indent="0">
              <a:buNone/>
            </a:pPr>
            <a:r>
              <a:rPr lang="es-ES" smtClean="0"/>
              <a:t>END </a:t>
            </a:r>
            <a:r>
              <a:rPr lang="es-ES" dirty="0"/>
              <a:t>LOOP;      --salida del bucle</a:t>
            </a:r>
          </a:p>
          <a:p>
            <a:pPr marL="68580" indent="0">
              <a:buNone/>
            </a:pPr>
            <a:r>
              <a:rPr lang="es-ES" dirty="0"/>
              <a:t>  CLOSE </a:t>
            </a:r>
            <a:r>
              <a:rPr lang="es-ES" dirty="0" err="1"/>
              <a:t>c_emple</a:t>
            </a:r>
            <a:r>
              <a:rPr lang="es-ES" dirty="0"/>
              <a:t>; --cierre del cursor</a:t>
            </a:r>
          </a:p>
          <a:p>
            <a:pPr marL="68580" indent="0">
              <a:buNone/>
            </a:pPr>
            <a:r>
              <a:rPr lang="es-E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5028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INSERT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Está permitido:</a:t>
            </a:r>
          </a:p>
          <a:p>
            <a:pPr lvl="1"/>
            <a:r>
              <a:rPr lang="es-ES" dirty="0" smtClean="0"/>
              <a:t>Usar funciones SQL (p. ej.  </a:t>
            </a:r>
            <a:r>
              <a:rPr lang="es-ES" dirty="0" err="1" smtClean="0"/>
              <a:t>current_date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Usar valores procedentes de secuencias de </a:t>
            </a:r>
            <a:r>
              <a:rPr lang="es-ES" dirty="0" err="1" smtClean="0"/>
              <a:t>bbdd</a:t>
            </a:r>
            <a:r>
              <a:rPr lang="es-ES" dirty="0" smtClean="0"/>
              <a:t> para claves primarias</a:t>
            </a:r>
          </a:p>
          <a:p>
            <a:pPr marL="36576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6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INSERT </a:t>
            </a:r>
            <a:r>
              <a:rPr lang="es-ES" dirty="0" smtClean="0"/>
              <a:t>– EJEMPLO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sz="1500" dirty="0"/>
              <a:t>set </a:t>
            </a:r>
            <a:r>
              <a:rPr lang="es-ES" sz="1500" dirty="0" err="1"/>
              <a:t>serveroutput</a:t>
            </a:r>
            <a:r>
              <a:rPr lang="es-ES" sz="1500" dirty="0"/>
              <a:t> </a:t>
            </a:r>
            <a:r>
              <a:rPr lang="es-ES" sz="1500" dirty="0" err="1"/>
              <a:t>on</a:t>
            </a:r>
            <a:r>
              <a:rPr lang="es-ES" sz="1500" dirty="0"/>
              <a:t>;</a:t>
            </a:r>
          </a:p>
          <a:p>
            <a:pPr marL="68580" indent="0">
              <a:buNone/>
            </a:pPr>
            <a:endParaRPr lang="es-ES" sz="1500" dirty="0"/>
          </a:p>
          <a:p>
            <a:pPr>
              <a:buFont typeface="Verdana" pitchFamily="34" charset="0"/>
              <a:buNone/>
            </a:pPr>
            <a:r>
              <a:rPr lang="en-US" altLang="es-ES" sz="1500" dirty="0" smtClean="0"/>
              <a:t>DECLARE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 smtClean="0"/>
              <a:t>  </a:t>
            </a:r>
            <a:r>
              <a:rPr lang="en-US" altLang="es-ES" sz="1500" dirty="0" err="1" smtClean="0"/>
              <a:t>v_salary</a:t>
            </a:r>
            <a:r>
              <a:rPr lang="en-US" altLang="es-ES" sz="1500" dirty="0" smtClean="0"/>
              <a:t> NUMBER(7,2) := 3040.55;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 smtClean="0"/>
              <a:t>  </a:t>
            </a:r>
            <a:r>
              <a:rPr lang="en-US" altLang="es-ES" sz="1500" dirty="0" err="1" smtClean="0"/>
              <a:t>v_last_name</a:t>
            </a:r>
            <a:r>
              <a:rPr lang="en-US" altLang="es-ES" sz="1500" dirty="0" smtClean="0"/>
              <a:t> CHAR(10) := '</a:t>
            </a:r>
            <a:r>
              <a:rPr lang="en-US" altLang="es-ES" sz="1500" dirty="0" err="1" smtClean="0"/>
              <a:t>Villar</a:t>
            </a:r>
            <a:r>
              <a:rPr lang="en-US" altLang="es-ES" sz="1500" dirty="0" smtClean="0"/>
              <a:t>';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 smtClean="0"/>
              <a:t>  </a:t>
            </a:r>
            <a:r>
              <a:rPr lang="en-US" altLang="es-ES" sz="1500" dirty="0" err="1" smtClean="0"/>
              <a:t>v_hire_date</a:t>
            </a:r>
            <a:r>
              <a:rPr lang="en-US" altLang="es-ES" sz="1500" dirty="0" smtClean="0"/>
              <a:t> DATE := </a:t>
            </a:r>
            <a:r>
              <a:rPr lang="en-US" altLang="es-ES" sz="1500" dirty="0" err="1" smtClean="0"/>
              <a:t>current_date</a:t>
            </a:r>
            <a:r>
              <a:rPr lang="en-US" altLang="es-ES" sz="1500" dirty="0" smtClean="0"/>
              <a:t>();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 smtClean="0"/>
              <a:t>BEGIN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 smtClean="0"/>
              <a:t>  INSERT INTO EMPLOYEES(</a:t>
            </a:r>
            <a:r>
              <a:rPr lang="en-US" altLang="es-ES" sz="1500" dirty="0" err="1" smtClean="0"/>
              <a:t>employee_id</a:t>
            </a:r>
            <a:r>
              <a:rPr lang="en-US" altLang="es-ES" sz="1500" dirty="0" smtClean="0"/>
              <a:t>, </a:t>
            </a:r>
            <a:r>
              <a:rPr lang="en-US" altLang="es-ES" sz="1500" dirty="0" err="1" smtClean="0"/>
              <a:t>last_name</a:t>
            </a:r>
            <a:r>
              <a:rPr lang="en-US" altLang="es-ES" sz="1500" dirty="0" smtClean="0"/>
              <a:t>, email, </a:t>
            </a:r>
            <a:r>
              <a:rPr lang="en-US" altLang="es-ES" sz="1500" dirty="0" err="1" smtClean="0"/>
              <a:t>hire_date</a:t>
            </a:r>
            <a:r>
              <a:rPr lang="en-US" altLang="es-ES" sz="1500" dirty="0" smtClean="0"/>
              <a:t>, </a:t>
            </a:r>
            <a:r>
              <a:rPr lang="en-US" altLang="es-ES" sz="1500" dirty="0" err="1" smtClean="0"/>
              <a:t>job_id</a:t>
            </a:r>
            <a:r>
              <a:rPr lang="en-US" altLang="es-ES" sz="1500" dirty="0" smtClean="0"/>
              <a:t>, salary)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 smtClean="0"/>
              <a:t>  VALUES (666,v_last_name,'miemail',v_hire_date,'IT_PROG',v_salary);</a:t>
            </a:r>
          </a:p>
          <a:p>
            <a:pPr>
              <a:buFont typeface="Verdana" pitchFamily="34" charset="0"/>
              <a:buNone/>
            </a:pPr>
            <a:r>
              <a:rPr lang="en-US" altLang="es-ES" sz="1500" dirty="0" smtClean="0"/>
              <a:t>END;</a:t>
            </a:r>
            <a:endParaRPr lang="es-ES" altLang="es-ES" sz="1500" dirty="0"/>
          </a:p>
        </p:txBody>
      </p:sp>
    </p:spTree>
    <p:extLst>
      <p:ext uri="{BB962C8B-B14F-4D97-AF65-F5344CB8AC3E}">
        <p14:creationId xmlns:p14="http://schemas.microsoft.com/office/powerpoint/2010/main" val="33049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UPDATE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Sobre la cláusula SET:</a:t>
            </a:r>
          </a:p>
          <a:p>
            <a:pPr lvl="1"/>
            <a:r>
              <a:rPr lang="es-ES" dirty="0" smtClean="0"/>
              <a:t>El identificador a la izquierda del operador de asignación es siempre una columna de la base de datos</a:t>
            </a:r>
          </a:p>
          <a:p>
            <a:pPr lvl="1"/>
            <a:r>
              <a:rPr lang="es-ES" dirty="0" smtClean="0"/>
              <a:t>El identificador a la derecha puede ser una columna de </a:t>
            </a:r>
            <a:r>
              <a:rPr lang="es-ES" dirty="0" err="1" smtClean="0"/>
              <a:t>bbdd</a:t>
            </a:r>
            <a:r>
              <a:rPr lang="es-ES" dirty="0" smtClean="0"/>
              <a:t> o una variable PL/SQL</a:t>
            </a:r>
          </a:p>
          <a:p>
            <a:pPr lvl="1"/>
            <a:r>
              <a:rPr lang="es-ES" dirty="0" smtClean="0"/>
              <a:t>La cláusula WHERE determina las filas afectadas.</a:t>
            </a:r>
          </a:p>
          <a:p>
            <a:pPr lvl="1"/>
            <a:r>
              <a:rPr lang="es-ES" dirty="0" smtClean="0"/>
              <a:t>Si no modifica ninguna fila, no se produce ningún error.</a:t>
            </a:r>
          </a:p>
          <a:p>
            <a:endParaRPr lang="es-ES" dirty="0" smtClean="0"/>
          </a:p>
          <a:p>
            <a:pPr marL="36576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04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1856</TotalTime>
  <Words>980</Words>
  <Application>Microsoft Office PowerPoint</Application>
  <PresentationFormat>Presentación en pantalla (4:3)</PresentationFormat>
  <Paragraphs>129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Austin</vt:lpstr>
      <vt:lpstr>PL/SQL</vt:lpstr>
      <vt:lpstr>Puntos clave</vt:lpstr>
      <vt:lpstr>SELECT</vt:lpstr>
      <vt:lpstr>SELECT - EJEMPLO</vt:lpstr>
      <vt:lpstr>SELECT</vt:lpstr>
      <vt:lpstr>SELECT - EJEMPLO</vt:lpstr>
      <vt:lpstr>INSERT</vt:lpstr>
      <vt:lpstr>INSERT – EJEMPLO (I)</vt:lpstr>
      <vt:lpstr>UPDATE</vt:lpstr>
      <vt:lpstr>UPDATE – EJEMPLO (I)</vt:lpstr>
      <vt:lpstr>UPDATE– EJEMPLO (II)</vt:lpstr>
      <vt:lpstr>DELETE</vt:lpstr>
      <vt:lpstr>DELETE - EJEMPLO</vt:lpstr>
      <vt:lpstr>EJEMPLO CON EXCEPTION</vt:lpstr>
      <vt:lpstr>DELETE - EJEMPLO</vt:lpstr>
      <vt:lpstr>Ejercicios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Jose Villar Cueli</dc:creator>
  <cp:lastModifiedBy>Jose Villar Cueli</cp:lastModifiedBy>
  <cp:revision>81</cp:revision>
  <dcterms:created xsi:type="dcterms:W3CDTF">2017-01-10T09:23:38Z</dcterms:created>
  <dcterms:modified xsi:type="dcterms:W3CDTF">2017-01-24T05:41:18Z</dcterms:modified>
</cp:coreProperties>
</file>