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Estructuras de control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60" y="4725144"/>
            <a:ext cx="1047896" cy="177189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Verdana" pitchFamily="34" charset="0"/>
              <a:buNone/>
            </a:pPr>
            <a:r>
              <a:rPr lang="es-ES" altLang="es-ES" sz="1400" dirty="0"/>
              <a:t>CASE </a:t>
            </a:r>
            <a:r>
              <a:rPr lang="es-ES" altLang="es-ES" sz="1400" dirty="0" err="1"/>
              <a:t>elemento_de_selección</a:t>
            </a:r>
            <a:r>
              <a:rPr lang="es-ES" altLang="es-ES" sz="1400" dirty="0"/>
              <a:t>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WHEN valor1 THEN instrucciones1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WHEN valor2 THEN instrucciones2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...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[ELSE </a:t>
            </a:r>
            <a:r>
              <a:rPr lang="es-ES" altLang="es-ES" sz="1400" dirty="0" err="1"/>
              <a:t>instruccionesElse</a:t>
            </a:r>
            <a:r>
              <a:rPr lang="es-ES" altLang="es-ES" sz="1400" dirty="0"/>
              <a:t>]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END CASE; </a:t>
            </a:r>
            <a:endParaRPr lang="es-ES" altLang="es-ES" sz="1600" dirty="0" smtClean="0"/>
          </a:p>
          <a:p>
            <a:r>
              <a:rPr lang="es-ES" altLang="es-ES" sz="1600" dirty="0"/>
              <a:t>D</a:t>
            </a:r>
            <a:r>
              <a:rPr lang="es-ES" altLang="es-ES" sz="1600" dirty="0" smtClean="0"/>
              <a:t>evuelve </a:t>
            </a:r>
            <a:r>
              <a:rPr lang="es-ES" altLang="es-ES" sz="1600" dirty="0"/>
              <a:t>un resultado tras evaluar una expresión. Se ejecutará la primera expresión que sea verdadera. El valor que debe comprobarse (elemento de selección) es comprobado con cada caso WHEN. </a:t>
            </a:r>
          </a:p>
          <a:p>
            <a:r>
              <a:rPr lang="es-ES" altLang="es-ES" sz="1600" dirty="0" smtClean="0"/>
              <a:t>ELSE </a:t>
            </a:r>
            <a:r>
              <a:rPr lang="es-ES" altLang="es-ES" sz="1600" dirty="0"/>
              <a:t>es opcional, y solo se ejecuta si ninguna condición WHEN se cumple. Si no se define un ELSE, Oracle añade la condición implícita: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ELSE RAISE CASE_NOT_FOUND; </a:t>
            </a:r>
          </a:p>
        </p:txBody>
      </p:sp>
    </p:spTree>
    <p:extLst>
      <p:ext uri="{BB962C8B-B14F-4D97-AF65-F5344CB8AC3E}">
        <p14:creationId xmlns:p14="http://schemas.microsoft.com/office/powerpoint/2010/main" val="281831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s-ES" sz="1600" dirty="0"/>
              <a:t>Ejemplo: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DECLARE </a:t>
            </a:r>
          </a:p>
          <a:p>
            <a:pPr lvl="2">
              <a:buNone/>
            </a:pPr>
            <a:r>
              <a:rPr lang="es-ES" altLang="es-ES" sz="1200" dirty="0"/>
              <a:t>PROVINCIA NUMBER := &amp;NUM_PROV_IN_32_36_27_15; </a:t>
            </a:r>
          </a:p>
          <a:p>
            <a:pPr lvl="2">
              <a:buNone/>
            </a:pPr>
            <a:r>
              <a:rPr lang="es-ES" altLang="es-ES" sz="1200" dirty="0"/>
              <a:t>NOMPROV VARCHAR2 (40);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BEGIN </a:t>
            </a:r>
          </a:p>
          <a:p>
            <a:pPr lvl="2">
              <a:buNone/>
            </a:pPr>
            <a:r>
              <a:rPr lang="es-ES" altLang="es-ES" sz="1200" dirty="0"/>
              <a:t>CASE PROVINCIA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WHEN 32 THEN NOMPROV := 'Orense';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WHEN 36 THEN NOMPROV := 'Pontevedra';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WHEN 27 THEN NOMPROV := 'Lugo';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WHEN 15 THEN NOMPROV := 'La Coruña';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ELSE NOMPROV := 'Fuera de la comunidad'; </a:t>
            </a:r>
          </a:p>
          <a:p>
            <a:pPr lvl="2">
              <a:buNone/>
            </a:pPr>
            <a:r>
              <a:rPr lang="es-ES" altLang="es-ES" sz="1200" dirty="0"/>
              <a:t>END CASE; </a:t>
            </a:r>
          </a:p>
          <a:p>
            <a:pPr lvl="2">
              <a:buNone/>
            </a:pPr>
            <a:r>
              <a:rPr lang="es-ES" altLang="es-ES" sz="1200" dirty="0"/>
              <a:t>DBMS_OUTPUT.PUT_LINE ('La Provincia es ' || NOMPROV);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END; </a:t>
            </a:r>
          </a:p>
          <a:p>
            <a:pPr lvl="1"/>
            <a:endParaRPr lang="es-ES" altLang="es-ES" sz="1400" dirty="0"/>
          </a:p>
          <a:p>
            <a:pPr lvl="1"/>
            <a:r>
              <a:rPr lang="es-ES" altLang="es-ES" sz="1400" dirty="0"/>
              <a:t>Para el control de excepciones:</a:t>
            </a:r>
          </a:p>
          <a:p>
            <a:pPr lvl="1">
              <a:buFont typeface="Verdana" pitchFamily="34" charset="0"/>
              <a:buNone/>
            </a:pPr>
            <a:endParaRPr lang="es-ES" altLang="es-ES" sz="1400" dirty="0"/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EXCEPTION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WHEN CASE_NOT_FOUND THEN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DBMS_OUTPUT.PUT_LINE('Ocurrió el error ' || SQLCODE || '. Mensaje: ' || SQLERRM);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60" y="4725144"/>
            <a:ext cx="104789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5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ES" sz="1600" dirty="0"/>
              <a:t>Otra posibilidad es utilizar este otro formato de CASE: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CASE </a:t>
            </a:r>
          </a:p>
          <a:p>
            <a:pPr lvl="2">
              <a:buNone/>
            </a:pPr>
            <a:r>
              <a:rPr lang="es-ES" altLang="es-ES" sz="1200" dirty="0"/>
              <a:t>WHEN condición1 THEN instrucciones1 </a:t>
            </a:r>
          </a:p>
          <a:p>
            <a:pPr lvl="2">
              <a:buNone/>
            </a:pPr>
            <a:r>
              <a:rPr lang="es-ES" altLang="es-ES" sz="1200" dirty="0"/>
              <a:t>WHEN condición2 THEN instrucciones2</a:t>
            </a:r>
          </a:p>
          <a:p>
            <a:pPr lvl="2">
              <a:buNone/>
            </a:pPr>
            <a:r>
              <a:rPr lang="es-ES" altLang="es-ES" sz="1200" dirty="0"/>
              <a:t>... </a:t>
            </a:r>
          </a:p>
          <a:p>
            <a:pPr lvl="2">
              <a:buNone/>
            </a:pPr>
            <a:r>
              <a:rPr lang="es-ES" altLang="es-ES" sz="1200" dirty="0"/>
              <a:t>[ELSE </a:t>
            </a:r>
            <a:r>
              <a:rPr lang="es-ES" altLang="es-ES" sz="1200" dirty="0" err="1"/>
              <a:t>instruccionesElse</a:t>
            </a:r>
            <a:r>
              <a:rPr lang="es-ES" altLang="es-ES" sz="1200" dirty="0"/>
              <a:t>]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 CASE; </a:t>
            </a:r>
          </a:p>
          <a:p>
            <a:r>
              <a:rPr lang="es-ES" altLang="es-ES" sz="1600" dirty="0"/>
              <a:t>Este segundo formato cada instrucción WHEN va seguida de una condición que ejecuta su instrucción asociada cuando se cumple.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60" y="4725144"/>
            <a:ext cx="104789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60" y="4725144"/>
            <a:ext cx="1047896" cy="177189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s-ES" sz="1600" dirty="0"/>
              <a:t>Ejemplo: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DECLARE</a:t>
            </a:r>
          </a:p>
          <a:p>
            <a:pPr lvl="2">
              <a:buNone/>
            </a:pPr>
            <a:r>
              <a:rPr lang="es-ES" altLang="es-ES" sz="1200" dirty="0"/>
              <a:t>PROVINCIA NUMBER :=&amp;</a:t>
            </a:r>
            <a:r>
              <a:rPr lang="es-ES" altLang="es-ES" sz="1200" dirty="0" err="1"/>
              <a:t>Selecciona_Provincia</a:t>
            </a:r>
            <a:r>
              <a:rPr lang="es-ES" altLang="es-ES" sz="1200" dirty="0"/>
              <a:t>; </a:t>
            </a:r>
          </a:p>
          <a:p>
            <a:pPr lvl="2">
              <a:buNone/>
            </a:pPr>
            <a:r>
              <a:rPr lang="es-ES" altLang="es-ES" sz="1200" dirty="0"/>
              <a:t>COMUNIDAD VARCHAR2 (40);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BEGIN </a:t>
            </a:r>
          </a:p>
          <a:p>
            <a:pPr lvl="2">
              <a:buNone/>
            </a:pPr>
            <a:r>
              <a:rPr lang="es-ES" altLang="es-ES" sz="1200" dirty="0"/>
              <a:t>CASE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WHEN PROVINCIA IN (02, 13, 16, 19, 45) </a:t>
            </a:r>
          </a:p>
          <a:p>
            <a:pPr lvl="4">
              <a:buNone/>
            </a:pPr>
            <a:r>
              <a:rPr lang="es-ES" altLang="es-ES" sz="1200" dirty="0"/>
              <a:t>THEN COMUNIDAD := ‘Castilla la Mancha’;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WHEN PROVINCIA IN (04, 11, 14, 18, 21, 23, 29, 41) </a:t>
            </a:r>
          </a:p>
          <a:p>
            <a:pPr lvl="4">
              <a:buNone/>
            </a:pPr>
            <a:r>
              <a:rPr lang="es-ES" altLang="es-ES" sz="1200" dirty="0"/>
              <a:t>THEN COMUNIDAD := ‘Andalucía’;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WHEN PROVINCIA IN (15, 27, 32, 36) </a:t>
            </a:r>
          </a:p>
          <a:p>
            <a:pPr lvl="4">
              <a:buNone/>
            </a:pPr>
            <a:r>
              <a:rPr lang="es-ES" altLang="es-ES" sz="1200" dirty="0"/>
              <a:t>THEN COMUNIDAD := ‘Galicia’; </a:t>
            </a:r>
          </a:p>
          <a:p>
            <a:pPr lvl="3">
              <a:buNone/>
            </a:pPr>
            <a:r>
              <a:rPr lang="es-ES" altLang="es-ES" sz="1200" dirty="0"/>
              <a:t>ELSE COMUNIDAD := ‘fuera del </a:t>
            </a:r>
            <a:r>
              <a:rPr lang="es-ES" altLang="es-ES" sz="1200" dirty="0" err="1"/>
              <a:t>ambito</a:t>
            </a:r>
            <a:r>
              <a:rPr lang="es-ES" altLang="es-ES" sz="1200" dirty="0"/>
              <a:t>’;</a:t>
            </a:r>
          </a:p>
          <a:p>
            <a:pPr lvl="2">
              <a:buNone/>
            </a:pPr>
            <a:r>
              <a:rPr lang="es-ES" altLang="es-ES" sz="1200" dirty="0"/>
              <a:t>END CASE; </a:t>
            </a:r>
          </a:p>
          <a:p>
            <a:pPr lvl="2">
              <a:buNone/>
            </a:pPr>
            <a:r>
              <a:rPr lang="es-ES" altLang="es-ES" sz="1200" dirty="0"/>
              <a:t>DBMS_OUTPUT.PUT_LINE ('La Provincia es ' || COMUNIDAD);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END;</a:t>
            </a:r>
          </a:p>
          <a:p>
            <a:pPr lvl="1">
              <a:buFont typeface="Verdana" pitchFamily="34" charset="0"/>
              <a:buNone/>
            </a:pPr>
            <a:endParaRPr lang="es-ES" altLang="es-ES" sz="1200" dirty="0"/>
          </a:p>
          <a:p>
            <a:r>
              <a:rPr lang="es-ES" altLang="es-ES" sz="1600" dirty="0"/>
              <a:t>Se pueden usar las cláusulas de comparación estándar de SQL*Plus tras WHEN:  [NOT] IN (valor1, valor2,…), [NOT] BETWEEN valor AND valor, [NOT] LIKE ‘%valor%’, IS [NOT] NULL.</a:t>
            </a:r>
          </a:p>
        </p:txBody>
      </p:sp>
    </p:spTree>
    <p:extLst>
      <p:ext uri="{BB962C8B-B14F-4D97-AF65-F5344CB8AC3E}">
        <p14:creationId xmlns:p14="http://schemas.microsoft.com/office/powerpoint/2010/main" val="385380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LOOP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Verdana" pitchFamily="34" charset="0"/>
              <a:buNone/>
            </a:pPr>
            <a:r>
              <a:rPr lang="es-ES" altLang="es-ES" sz="1200" dirty="0"/>
              <a:t>LOOP </a:t>
            </a:r>
          </a:p>
          <a:p>
            <a:pPr lvl="2">
              <a:buNone/>
            </a:pPr>
            <a:r>
              <a:rPr lang="es-ES" altLang="es-ES" sz="1200" dirty="0"/>
              <a:t>instrucciones </a:t>
            </a:r>
          </a:p>
          <a:p>
            <a:pPr lvl="2">
              <a:buNone/>
            </a:pPr>
            <a:r>
              <a:rPr lang="es-ES" altLang="es-ES" sz="1200" dirty="0"/>
              <a:t>... </a:t>
            </a:r>
          </a:p>
          <a:p>
            <a:pPr lvl="2">
              <a:buNone/>
            </a:pPr>
            <a:r>
              <a:rPr lang="es-ES" altLang="es-ES" sz="1200" dirty="0"/>
              <a:t>EXIT [WHEN condición]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 LOOP;</a:t>
            </a:r>
          </a:p>
          <a:p>
            <a:endParaRPr lang="es-ES" altLang="es-ES" sz="1600" dirty="0" smtClean="0"/>
          </a:p>
          <a:p>
            <a:r>
              <a:rPr lang="es-ES" altLang="es-ES" sz="1600" dirty="0" smtClean="0"/>
              <a:t>El </a:t>
            </a:r>
            <a:r>
              <a:rPr lang="es-ES" altLang="es-ES" sz="1600" dirty="0"/>
              <a:t>bucle LOOP, es una instrucción que contiene operaciones que se repiten indefinidamente (bucle infinito). </a:t>
            </a:r>
          </a:p>
          <a:p>
            <a:r>
              <a:rPr lang="es-ES" altLang="es-ES" sz="1600" dirty="0"/>
              <a:t>Se inicia con la palabra LOOP y finaliza con la palabra END LOOP y dentro se colocan las instrucciones que se repetirán. </a:t>
            </a:r>
          </a:p>
          <a:p>
            <a:r>
              <a:rPr lang="es-ES" altLang="es-ES" sz="1600" dirty="0"/>
              <a:t>La instrucción EXIT permite abandonar el bucle. Cuando Oracle encuentra esa instrucción, el programa continua desde la siguiente instrucción al END LOOP. </a:t>
            </a:r>
          </a:p>
          <a:p>
            <a:r>
              <a:rPr lang="es-ES" altLang="es-ES" sz="1600" dirty="0"/>
              <a:t>Lo normal es colocar EXIT dentro de una sentencia IF a fin de establecer una condición de salida del bucle. </a:t>
            </a:r>
          </a:p>
          <a:p>
            <a:r>
              <a:rPr lang="es-ES" altLang="es-ES" sz="1600" dirty="0"/>
              <a:t>También se puede acompañar a la palabra EXIT de la palabra WHEN seguida de una condición. Si se condición es cierta, se abandona el bucle, en caso contrario, se continúa dentro del bucle</a:t>
            </a:r>
            <a:r>
              <a:rPr lang="es-ES" altLang="es-ES" sz="1600" dirty="0" smtClean="0"/>
              <a:t>.</a:t>
            </a:r>
            <a:endParaRPr lang="es-ES" altLang="es-ES" sz="1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928" y="5445224"/>
            <a:ext cx="91452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9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LOOP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s-ES" sz="1400" dirty="0"/>
              <a:t>Bucle EXIT WHEN que inserta 10 clientes, desde el número de 100 hasta el 110):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DECLARE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x NUMBER := 100;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BEGIN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LOOP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	EXIT WHEN x&gt;110;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	INSERT INTO CLIENTES (NOCLI,NOMCLI) VALUES (</a:t>
            </a:r>
            <a:r>
              <a:rPr lang="es-ES" altLang="es-ES" sz="1200" dirty="0" err="1"/>
              <a:t>x,CONCAT</a:t>
            </a:r>
            <a:r>
              <a:rPr lang="es-ES" altLang="es-ES" sz="1200" dirty="0"/>
              <a:t> ('</a:t>
            </a:r>
            <a:r>
              <a:rPr lang="es-ES" altLang="es-ES" sz="1200" dirty="0" err="1"/>
              <a:t>PRUEBA',x</a:t>
            </a:r>
            <a:r>
              <a:rPr lang="es-ES" altLang="es-ES" sz="1200" dirty="0"/>
              <a:t>));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	x := x + 1; 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END LOOP;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Igual, pero con IF…THEN EXIT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DECLARE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x NUMBER := 100;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BEGIN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LOOP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	 IF x&gt;110 THEN EXIT;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	ELSE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	INSERT INTO CLIENTES (NOCLI,NOMCLI) VALUES (</a:t>
            </a:r>
            <a:r>
              <a:rPr lang="en-US" altLang="es-ES" sz="1200" dirty="0" err="1"/>
              <a:t>x,CONCAT</a:t>
            </a:r>
            <a:r>
              <a:rPr lang="en-US" altLang="es-ES" sz="1200" dirty="0"/>
              <a:t> ('</a:t>
            </a:r>
            <a:r>
              <a:rPr lang="en-US" altLang="es-ES" sz="1200" dirty="0" err="1"/>
              <a:t>PRUEBA',x</a:t>
            </a:r>
            <a:r>
              <a:rPr lang="en-US" altLang="es-ES" sz="1200" dirty="0"/>
              <a:t>));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	x := x + 1; 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END IF;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END LOOP;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END;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928" y="5445224"/>
            <a:ext cx="91452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6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WHILE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sz="1600" dirty="0"/>
              <a:t>El bucle WHILE, tiene como particularidad que se entra en él si la condición es verdadera, y se ejecutan sus instrucciones mientras la condición siga siendo verdadera</a:t>
            </a:r>
          </a:p>
          <a:p>
            <a:r>
              <a:rPr lang="es-ES" altLang="es-ES" sz="1600" dirty="0"/>
              <a:t>Ejemplo (Crear 11 clientes consecutivos):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DECLARE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x NUMBER:=200;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BEGIN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WHILE x&lt;=210 LOOP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	INSERT INTO CLIENTES (NOCLI,NOMCLI) VALUES (</a:t>
            </a:r>
            <a:r>
              <a:rPr lang="es-ES" altLang="es-ES" sz="1200" dirty="0" err="1"/>
              <a:t>x,CONCAT</a:t>
            </a:r>
            <a:r>
              <a:rPr lang="es-ES" altLang="es-ES" sz="1200" dirty="0"/>
              <a:t> ('PRUEBA ', X));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 		x := x + 1;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END LOOP;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END; </a:t>
            </a:r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823" y="5517232"/>
            <a:ext cx="95263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5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Verdana" pitchFamily="34" charset="0"/>
              <a:buNone/>
            </a:pPr>
            <a:r>
              <a:rPr lang="es-ES" altLang="es-ES" sz="1200" dirty="0" smtClean="0"/>
              <a:t>FOR </a:t>
            </a:r>
            <a:r>
              <a:rPr lang="es-ES" altLang="es-ES" sz="1200" dirty="0"/>
              <a:t>contador IN [REVERSE] </a:t>
            </a:r>
            <a:r>
              <a:rPr lang="es-ES" altLang="es-ES" sz="1200" dirty="0" err="1"/>
              <a:t>valorBajo</a:t>
            </a:r>
            <a:r>
              <a:rPr lang="es-ES" altLang="es-ES" sz="1200" dirty="0"/>
              <a:t>..</a:t>
            </a:r>
            <a:r>
              <a:rPr lang="es-ES" altLang="es-ES" sz="1200" dirty="0" err="1"/>
              <a:t>valorAlto</a:t>
            </a:r>
            <a:r>
              <a:rPr lang="es-ES" altLang="es-ES" sz="1200" dirty="0"/>
              <a:t> </a:t>
            </a:r>
          </a:p>
          <a:p>
            <a:pPr lvl="2">
              <a:buNone/>
            </a:pPr>
            <a:r>
              <a:rPr lang="es-ES" altLang="es-ES" sz="1200" dirty="0"/>
              <a:t>instrucciones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 LOOP; </a:t>
            </a:r>
            <a:endParaRPr lang="es-ES" altLang="es-ES" sz="1600" dirty="0" smtClean="0"/>
          </a:p>
          <a:p>
            <a:r>
              <a:rPr lang="es-ES" altLang="es-ES" sz="1600" dirty="0" smtClean="0"/>
              <a:t>El </a:t>
            </a:r>
            <a:r>
              <a:rPr lang="es-ES" altLang="es-ES" sz="1600" dirty="0"/>
              <a:t>bucle FOR se utilizar para bucles con contador (llamado índice), en los que es necesario recorrer un número concreto de veces dicho bucle.</a:t>
            </a:r>
          </a:p>
          <a:p>
            <a:r>
              <a:rPr lang="es-ES" altLang="es-ES" sz="1600" dirty="0"/>
              <a:t>Para ello se utiliza una variable (contador) que no tiene necesariamente que estar declarada en el apartado DECLARE; esta variable es declarada automáticamente en el propio FOR y se elimina cuando éste finaliza. </a:t>
            </a:r>
          </a:p>
          <a:p>
            <a:r>
              <a:rPr lang="es-ES" altLang="es-ES" sz="1600" dirty="0"/>
              <a:t>Se indica el valor inicial de la variable y el valor final (el incremento irá de uno en uno). Si se utiliza la cláusula REVERSE, entonces el contador cuenta desde el valor alto al bajo restando 1. </a:t>
            </a:r>
            <a:r>
              <a:rPr lang="es-ES" altLang="es-ES" sz="1600" dirty="0" err="1"/>
              <a:t>valorBajo</a:t>
            </a:r>
            <a:r>
              <a:rPr lang="es-ES" altLang="es-ES" sz="1600" dirty="0"/>
              <a:t> y </a:t>
            </a:r>
            <a:r>
              <a:rPr lang="es-ES" altLang="es-ES" sz="1600" dirty="0" err="1"/>
              <a:t>valorAlto</a:t>
            </a:r>
            <a:r>
              <a:rPr lang="es-ES" altLang="es-ES" sz="1600" dirty="0"/>
              <a:t>, pueden ser números, o expresiones que devuelvan un número.</a:t>
            </a:r>
          </a:p>
          <a:p>
            <a:r>
              <a:rPr lang="en-US" altLang="es-ES" sz="1600" dirty="0" err="1" smtClean="0"/>
              <a:t>Ejemplo</a:t>
            </a:r>
            <a:r>
              <a:rPr lang="en-US" altLang="es-ES" sz="1600" dirty="0"/>
              <a:t>: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BEGIN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FOR n IN 500..510 LOOP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	INSERT INTO CLIENTES (NOCLI,NOMCLI) VALUES (</a:t>
            </a:r>
            <a:r>
              <a:rPr lang="en-US" altLang="es-ES" sz="1200" dirty="0" err="1"/>
              <a:t>n,CONCAT</a:t>
            </a:r>
            <a:r>
              <a:rPr lang="en-US" altLang="es-ES" sz="1200" dirty="0"/>
              <a:t> ('PRUEBA ', n));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	END LOOP; 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200" dirty="0"/>
              <a:t>END;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823" y="5517232"/>
            <a:ext cx="95263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5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BUCLES ANIDADOS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s-ES" sz="1600" dirty="0"/>
              <a:t>Bucles anidados</a:t>
            </a:r>
          </a:p>
          <a:p>
            <a:r>
              <a:rPr lang="es-ES" altLang="es-ES" sz="1600" dirty="0"/>
              <a:t>Se puede colocar un bucle dentro de otro, en lo que habitualmente se denominan bucles anidados; por ejemplo, puede haber un WHILE dentro de un FOR, un LOOP dentro de otro LOOP, etc. </a:t>
            </a:r>
          </a:p>
          <a:p>
            <a:r>
              <a:rPr lang="es-ES" altLang="es-ES" sz="1600" dirty="0"/>
              <a:t>Veamos un ejemplo;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FOR i IN 1..10 LOOP </a:t>
            </a:r>
          </a:p>
          <a:p>
            <a:pPr lvl="2">
              <a:buNone/>
            </a:pPr>
            <a:r>
              <a:rPr lang="es-ES" altLang="es-ES" sz="1200" dirty="0"/>
              <a:t>FOR j IN 1..30 LOOP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… </a:t>
            </a:r>
          </a:p>
          <a:p>
            <a:pPr lvl="2">
              <a:buFont typeface="Verdana" pitchFamily="34" charset="0"/>
              <a:buNone/>
            </a:pPr>
            <a:r>
              <a:rPr lang="es-ES" altLang="es-ES" sz="1200" dirty="0"/>
              <a:t>EXIT WHEN j=5; </a:t>
            </a:r>
          </a:p>
          <a:p>
            <a:pPr lvl="2">
              <a:buNone/>
            </a:pPr>
            <a:r>
              <a:rPr lang="es-ES" altLang="es-ES" sz="1200" dirty="0"/>
              <a:t>END LOOP; </a:t>
            </a:r>
          </a:p>
          <a:p>
            <a:pPr lvl="2">
              <a:buNone/>
            </a:pPr>
            <a:r>
              <a:rPr lang="es-ES" altLang="es-ES" sz="1200" dirty="0"/>
              <a:t>...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 LOOP; </a:t>
            </a:r>
          </a:p>
          <a:p>
            <a:r>
              <a:rPr lang="es-ES" altLang="es-ES" sz="1600" dirty="0"/>
              <a:t>Hay que tener en cuenta que en ese caso, la sentencia EXIT abandonaría el bucle en el que estamos.</a:t>
            </a:r>
          </a:p>
          <a:p>
            <a:r>
              <a:rPr lang="es-ES" altLang="es-ES" sz="1600" dirty="0"/>
              <a:t>El bucle más interior sólo cuenta hasta que j vale 5 ya que la instrucción EXIT abandona el bucle más interior cuando j llega a ese valor. </a:t>
            </a:r>
          </a:p>
          <a:p>
            <a:r>
              <a:rPr lang="es-ES" altLang="es-ES" sz="1600" dirty="0"/>
              <a:t>Se vuelve a reproducir el bucle exterior 10 veces.</a:t>
            </a:r>
          </a:p>
          <a:p>
            <a:r>
              <a:rPr lang="es-ES" altLang="es-ES" sz="1600" dirty="0"/>
              <a:t>Esto provoca que vuelva a reproducirse el bucle interior hasta </a:t>
            </a:r>
            <a:r>
              <a:rPr lang="es-ES" altLang="es-ES" sz="1600" dirty="0" smtClean="0"/>
              <a:t>j=5</a:t>
            </a: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349142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GOTO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altLang="es-ES" sz="1600" dirty="0"/>
              <a:t>GOTO &lt;&lt;etiqueta&gt;&gt;</a:t>
            </a:r>
          </a:p>
          <a:p>
            <a:r>
              <a:rPr lang="es-ES" altLang="es-ES" sz="1600" dirty="0"/>
              <a:t>Es una orden de salto. Para identificar el lugar al que se salta, se usa una etiqueta del modo “&lt;&lt;etiqueta&gt;&gt;”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600" dirty="0"/>
              <a:t>Ejemplo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DECLARE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V_CONTADOR varchar2(10):=1;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BEGIN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LOOP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	DBMS_OUTPUT.PUT_LINE('ESTAMOS CONTANDO DESDE EL NUMERO '||V_CONTADOR|| ' 	HASTA EL 50');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	V_CONTADOR:=V_CONTADOR+1;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	IF V_CONTADOR &gt;50 THEN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	        GOTO SALIMOS_DE_AQUI;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	END IF;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END LOOP;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&lt;&lt;SALIMOS_DE_AQUI&gt;&gt;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	DBMS_OUTPUT.PUT_LINE ('¡¡LISTO!!');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</a:t>
            </a:r>
            <a:r>
              <a:rPr lang="es-ES" altLang="es-ES" sz="1200" dirty="0" smtClean="0"/>
              <a:t>;</a:t>
            </a:r>
            <a:endParaRPr lang="es-ES" altLang="es-ES" sz="1200" dirty="0"/>
          </a:p>
        </p:txBody>
      </p:sp>
    </p:spTree>
    <p:extLst>
      <p:ext uri="{BB962C8B-B14F-4D97-AF65-F5344CB8AC3E}">
        <p14:creationId xmlns:p14="http://schemas.microsoft.com/office/powerpoint/2010/main" val="99547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Puntos clave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ES" sz="2000" dirty="0"/>
              <a:t>Las </a:t>
            </a:r>
            <a:r>
              <a:rPr lang="es-ES" altLang="es-ES" sz="2000" dirty="0" smtClean="0"/>
              <a:t>estructuras  de </a:t>
            </a:r>
            <a:r>
              <a:rPr lang="es-ES" altLang="es-ES" sz="2000" dirty="0"/>
              <a:t>control </a:t>
            </a:r>
            <a:r>
              <a:rPr lang="es-ES" altLang="es-ES" sz="2000" dirty="0" smtClean="0"/>
              <a:t>que </a:t>
            </a:r>
            <a:r>
              <a:rPr lang="es-ES" altLang="es-ES" sz="2000" dirty="0"/>
              <a:t>se pueden implementar bajo PL/SQL son, con sus diferentes variaciones:</a:t>
            </a:r>
          </a:p>
          <a:p>
            <a:pPr lvl="1"/>
            <a:r>
              <a:rPr lang="es-ES" altLang="es-ES" sz="2000" dirty="0" smtClean="0"/>
              <a:t>Control de flujo IF </a:t>
            </a:r>
            <a:endParaRPr lang="es-ES" altLang="es-ES" sz="2000" dirty="0"/>
          </a:p>
          <a:p>
            <a:pPr lvl="1"/>
            <a:r>
              <a:rPr lang="es-ES" altLang="es-ES" sz="2000" dirty="0" smtClean="0"/>
              <a:t>Control de flujo </a:t>
            </a:r>
            <a:r>
              <a:rPr lang="es-ES" altLang="es-ES" sz="2000" dirty="0"/>
              <a:t>CASE</a:t>
            </a:r>
          </a:p>
          <a:p>
            <a:pPr lvl="1"/>
            <a:r>
              <a:rPr lang="es-ES" altLang="es-ES" sz="2000" dirty="0" smtClean="0"/>
              <a:t>Bucle LOOP</a:t>
            </a:r>
            <a:endParaRPr lang="es-ES" altLang="es-ES" sz="2000" dirty="0"/>
          </a:p>
          <a:p>
            <a:pPr lvl="1"/>
            <a:r>
              <a:rPr lang="es-ES" altLang="es-ES" sz="2000" dirty="0" smtClean="0"/>
              <a:t>Bucle </a:t>
            </a:r>
            <a:r>
              <a:rPr lang="es-ES" altLang="es-ES" sz="2000" dirty="0"/>
              <a:t>WHILE</a:t>
            </a:r>
          </a:p>
          <a:p>
            <a:pPr lvl="1"/>
            <a:r>
              <a:rPr lang="es-ES" altLang="es-ES" sz="2000" dirty="0" smtClean="0"/>
              <a:t>Bucle </a:t>
            </a:r>
            <a:r>
              <a:rPr lang="es-ES" altLang="es-ES" sz="2000" dirty="0"/>
              <a:t>FOR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92" y="3356992"/>
            <a:ext cx="374384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IDENTIFICADORES DE BUCLE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s-ES" sz="1600" dirty="0"/>
              <a:t>Identificadores de bucles</a:t>
            </a:r>
          </a:p>
          <a:p>
            <a:r>
              <a:rPr lang="es-ES" altLang="es-ES" sz="1600" dirty="0"/>
              <a:t>Hay una variante de la instrucción EXIT que permite salir incluso del bucle más exterior. </a:t>
            </a:r>
          </a:p>
          <a:p>
            <a:r>
              <a:rPr lang="es-ES" altLang="es-ES" sz="1600" dirty="0"/>
              <a:t>Se consigue poniendo una etiqueta a los bucles que se deseen. </a:t>
            </a:r>
          </a:p>
          <a:p>
            <a:r>
              <a:rPr lang="es-ES" altLang="es-ES" sz="1600" dirty="0"/>
              <a:t>Una etiqueta es un identificador que se coloca dentro de los signos &lt;&lt; y &gt;&gt; delante del bucle. Eso permite poner nombre al bucle.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&lt;&lt;</a:t>
            </a:r>
            <a:r>
              <a:rPr lang="es-ES" altLang="es-ES" sz="1200" dirty="0" err="1"/>
              <a:t>buclei</a:t>
            </a:r>
            <a:r>
              <a:rPr lang="es-ES" altLang="es-ES" sz="1200" dirty="0"/>
              <a:t>&gt;&gt; </a:t>
            </a:r>
          </a:p>
          <a:p>
            <a:pPr lvl="2">
              <a:buNone/>
            </a:pPr>
            <a:r>
              <a:rPr lang="es-ES" altLang="es-ES" sz="1200" dirty="0"/>
              <a:t>FOR i IN 1..10 LOOP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FOR j IN 1..30 LOOP </a:t>
            </a:r>
          </a:p>
          <a:p>
            <a:pPr lvl="4">
              <a:buNone/>
            </a:pPr>
            <a:r>
              <a:rPr lang="es-ES" altLang="es-ES" sz="1200" dirty="0"/>
              <a:t>EXIT </a:t>
            </a:r>
            <a:r>
              <a:rPr lang="es-ES" altLang="es-ES" sz="1200" dirty="0" err="1"/>
              <a:t>buclei</a:t>
            </a:r>
            <a:r>
              <a:rPr lang="es-ES" altLang="es-ES" sz="1200" dirty="0"/>
              <a:t> WHEN j=5; </a:t>
            </a:r>
          </a:p>
          <a:p>
            <a:pPr lvl="4">
              <a:buNone/>
            </a:pPr>
            <a:r>
              <a:rPr lang="es-ES" altLang="es-ES" sz="1200" dirty="0"/>
              <a:t>… </a:t>
            </a:r>
          </a:p>
          <a:p>
            <a:pPr lvl="4">
              <a:buNone/>
            </a:pPr>
            <a:r>
              <a:rPr lang="es-ES" altLang="es-ES" sz="1200" dirty="0"/>
              <a:t>...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END LOOP;   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... </a:t>
            </a:r>
          </a:p>
          <a:p>
            <a:pPr lvl="2">
              <a:buNone/>
            </a:pPr>
            <a:r>
              <a:rPr lang="es-ES" altLang="es-ES" sz="1200" dirty="0"/>
              <a:t>END LOOP </a:t>
            </a:r>
            <a:r>
              <a:rPr lang="es-ES" altLang="es-ES" sz="1200" dirty="0" err="1"/>
              <a:t>buclei</a:t>
            </a:r>
            <a:r>
              <a:rPr lang="es-ES" altLang="es-ES" sz="1200" dirty="0"/>
              <a:t>; </a:t>
            </a:r>
          </a:p>
          <a:p>
            <a:r>
              <a:rPr lang="es-ES" altLang="es-ES" sz="1600" dirty="0"/>
              <a:t>En este caso cuando j vale 5 se abandonan ambos bucles. No es obligatorio poner la etiqueta en la instrucción END LOOP que corresponde a la etiqueta (en el ejemplo en la instrucción END LOOP </a:t>
            </a:r>
            <a:r>
              <a:rPr lang="es-ES" altLang="es-ES" sz="1600" dirty="0" err="1"/>
              <a:t>buclei</a:t>
            </a:r>
            <a:r>
              <a:rPr lang="es-ES" altLang="es-ES" sz="1600" dirty="0"/>
              <a:t>), pero se suele hacer por dar mayor claridad al código</a:t>
            </a:r>
            <a:r>
              <a:rPr lang="es-ES" altLang="es-ES" sz="1600" dirty="0" smtClean="0"/>
              <a:t>.</a:t>
            </a: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40533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/>
              <a:t>1</a:t>
            </a:r>
            <a:r>
              <a:rPr lang="es-ES_tradnl" dirty="0" smtClean="0"/>
              <a:t> </a:t>
            </a:r>
            <a:r>
              <a:rPr lang="es-ES_tradnl" dirty="0"/>
              <a:t>Escribir un bloque anónimo que reciba una cadena y la visualice al revés.</a:t>
            </a:r>
            <a:endParaRPr lang="es-ES" dirty="0"/>
          </a:p>
          <a:p>
            <a:r>
              <a:rPr lang="es-ES_tradnl" dirty="0"/>
              <a:t>2</a:t>
            </a:r>
            <a:r>
              <a:rPr lang="es-ES_tradnl" dirty="0" smtClean="0"/>
              <a:t> </a:t>
            </a:r>
            <a:r>
              <a:rPr lang="es-ES_tradnl" dirty="0"/>
              <a:t>Escribir un bloque anónimo que devuelva solamente caracteres alfabéticos sustituyendo cualquier otro carácter por blancos a partir de una </a:t>
            </a:r>
            <a:r>
              <a:rPr lang="es-ES_tradnl" dirty="0" smtClean="0"/>
              <a:t>cadena </a:t>
            </a:r>
            <a:r>
              <a:rPr lang="es-ES_tradnl" dirty="0"/>
              <a:t>que se pasará en la llamada</a:t>
            </a:r>
            <a:r>
              <a:rPr lang="es-ES_tradnl" dirty="0" smtClean="0"/>
              <a:t>.</a:t>
            </a:r>
          </a:p>
          <a:p>
            <a:r>
              <a:rPr lang="es-ES_tradnl" dirty="0"/>
              <a:t>3</a:t>
            </a:r>
            <a:r>
              <a:rPr lang="es-ES_tradnl" smtClean="0"/>
              <a:t> </a:t>
            </a:r>
            <a:r>
              <a:rPr lang="es-ES_tradnl" dirty="0"/>
              <a:t>Escribir un bloque anónimo que reciba un importe y visualice el desglose del cambio en billetes y monedas de  500, 200, 100, 50, 20, 10, 5, 2 y 1 euros.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50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flujo - IF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ES" sz="2000" dirty="0"/>
              <a:t>A través de la sentencia IF, se consigue que ciertas instrucciones se ejecuten o no dependiendo de una condición. Existen 3 variaciones de la sentencia: </a:t>
            </a:r>
          </a:p>
          <a:p>
            <a:pPr lvl="1"/>
            <a:r>
              <a:rPr lang="es-ES" altLang="es-ES" sz="2000" dirty="0"/>
              <a:t>Sentencia IF…THEN</a:t>
            </a:r>
          </a:p>
          <a:p>
            <a:pPr lvl="1"/>
            <a:r>
              <a:rPr lang="es-ES" altLang="es-ES" sz="2000" dirty="0"/>
              <a:t>Sentencia IF...THEN...ELSE</a:t>
            </a:r>
          </a:p>
          <a:p>
            <a:pPr lvl="1"/>
            <a:r>
              <a:rPr lang="es-ES" altLang="es-ES" sz="2000" dirty="0"/>
              <a:t>Sentencia IF...THEN...ELSIF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9" y="4936407"/>
            <a:ext cx="3477111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IF … THEN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Verdana" pitchFamily="34" charset="0"/>
              <a:buNone/>
            </a:pPr>
            <a:r>
              <a:rPr lang="es-ES" altLang="es-ES" sz="2000" dirty="0"/>
              <a:t>IF condición THEN</a:t>
            </a:r>
          </a:p>
          <a:p>
            <a:pPr lvl="2">
              <a:buNone/>
            </a:pPr>
            <a:r>
              <a:rPr lang="es-ES" altLang="es-ES" dirty="0"/>
              <a:t>instrucciones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2000" dirty="0"/>
              <a:t>END IF; </a:t>
            </a:r>
          </a:p>
          <a:p>
            <a:r>
              <a:rPr lang="es-ES" altLang="es-ES" sz="2000" dirty="0"/>
              <a:t>Las instrucciones se ejecutan en el caso de que la condición sea verdadera. La condición es cualquier expresión que devuelva verdadero o falso. </a:t>
            </a:r>
          </a:p>
          <a:p>
            <a:pPr marL="68580" indent="0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07" y="5229200"/>
            <a:ext cx="78115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4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IF … THEN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altLang="es-ES" sz="1600" dirty="0" smtClean="0"/>
              <a:t>Ejemplo</a:t>
            </a:r>
            <a:r>
              <a:rPr lang="es-ES" altLang="es-ES" sz="1600" dirty="0"/>
              <a:t>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600" dirty="0"/>
              <a:t>SET SERVEROUTPUT ON;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600" dirty="0"/>
              <a:t>DECLARE </a:t>
            </a:r>
          </a:p>
          <a:p>
            <a:pPr lvl="2">
              <a:buNone/>
            </a:pPr>
            <a:r>
              <a:rPr lang="es-ES" altLang="es-ES" sz="1600" dirty="0"/>
              <a:t>VNUMCLI CLIENTES.NUMCLI %TYPE :=&amp;INSERTA_NUMCLI;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600" dirty="0"/>
              <a:t>BEGIN </a:t>
            </a:r>
          </a:p>
          <a:p>
            <a:pPr lvl="2">
              <a:buNone/>
            </a:pPr>
            <a:r>
              <a:rPr lang="es-ES" altLang="es-ES" sz="1600" dirty="0"/>
              <a:t>IF VNUMCLI=138 THEN </a:t>
            </a:r>
          </a:p>
          <a:p>
            <a:pPr lvl="2">
              <a:buNone/>
            </a:pPr>
            <a:r>
              <a:rPr lang="es-ES" altLang="es-ES" sz="1600" dirty="0"/>
              <a:t>	UPDATE CLIENTES SET NOMCLI = ‘Vela’ WHERE NUMCLI = VNUMCLI; </a:t>
            </a:r>
          </a:p>
          <a:p>
            <a:pPr lvl="2">
              <a:buNone/>
            </a:pPr>
            <a:r>
              <a:rPr lang="es-ES" altLang="es-ES" sz="1600" dirty="0"/>
              <a:t>	COMMIT; </a:t>
            </a:r>
          </a:p>
          <a:p>
            <a:pPr lvl="2">
              <a:buNone/>
            </a:pPr>
            <a:r>
              <a:rPr lang="es-ES" altLang="es-ES" sz="1600" dirty="0"/>
              <a:t>	DBMS_OUTPUT.PUT_LINE ('</a:t>
            </a:r>
            <a:r>
              <a:rPr lang="es-ES" altLang="es-ES" sz="1600" dirty="0" err="1"/>
              <a:t>Transaccion</a:t>
            </a:r>
            <a:r>
              <a:rPr lang="es-ES" altLang="es-ES" sz="1600" dirty="0"/>
              <a:t> realizada con </a:t>
            </a:r>
            <a:r>
              <a:rPr lang="es-ES" altLang="es-ES" sz="1600" dirty="0" err="1"/>
              <a:t>exito</a:t>
            </a:r>
            <a:r>
              <a:rPr lang="es-ES" altLang="es-ES" sz="1600" dirty="0"/>
              <a:t>'); </a:t>
            </a:r>
          </a:p>
          <a:p>
            <a:pPr lvl="2">
              <a:buNone/>
            </a:pPr>
            <a:r>
              <a:rPr lang="es-ES" altLang="es-ES" sz="1600" dirty="0"/>
              <a:t>END IF;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600" dirty="0"/>
              <a:t>END;</a:t>
            </a:r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07" y="5229200"/>
            <a:ext cx="78115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6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IF … THEN … ELSE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Verdana" pitchFamily="34" charset="0"/>
              <a:buNone/>
            </a:pPr>
            <a:r>
              <a:rPr lang="es-ES" altLang="es-ES" sz="2000" dirty="0"/>
              <a:t>IF condición THEN </a:t>
            </a:r>
          </a:p>
          <a:p>
            <a:pPr lvl="2">
              <a:buNone/>
            </a:pPr>
            <a:r>
              <a:rPr lang="es-ES" altLang="es-ES" dirty="0"/>
              <a:t>instrucciones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2000" dirty="0"/>
              <a:t>ELSE </a:t>
            </a:r>
          </a:p>
          <a:p>
            <a:pPr lvl="2">
              <a:buNone/>
            </a:pPr>
            <a:r>
              <a:rPr lang="es-ES" altLang="es-ES" dirty="0"/>
              <a:t>instrucciones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2000" dirty="0"/>
              <a:t>END IF; </a:t>
            </a:r>
          </a:p>
          <a:p>
            <a:r>
              <a:rPr lang="es-ES" altLang="es-ES" sz="2000" dirty="0"/>
              <a:t>En este caso las instrucciones bajo el ELSE se ejecutan si la condición no se cumple en ninguno de los casos descritos. </a:t>
            </a:r>
            <a:endParaRPr lang="es-ES" sz="2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02" y="5229200"/>
            <a:ext cx="743054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IF … THEN … ELSE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Verdana" pitchFamily="34" charset="0"/>
              <a:buNone/>
            </a:pPr>
            <a:r>
              <a:rPr lang="es-ES" altLang="es-ES" sz="1400" dirty="0"/>
              <a:t>DECLARE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VNUMCLI CLIENTES.NOCLI %TYPE :=&amp;INSERTA_NOCLI;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BEGIN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UPDATE CLIENTES SET NOMCLI = 'Torres' WHERE NOCLI = VNUMCLI;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IF VNUMCLI=152 THEN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	COMMIT;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	DBMS_OUTPUT.PUT_LINE ('</a:t>
            </a:r>
            <a:r>
              <a:rPr lang="es-ES" altLang="es-ES" sz="1400" dirty="0" err="1"/>
              <a:t>Transaccion</a:t>
            </a:r>
            <a:r>
              <a:rPr lang="es-ES" altLang="es-ES" sz="1400" dirty="0"/>
              <a:t> realizada con </a:t>
            </a:r>
            <a:r>
              <a:rPr lang="es-ES" altLang="es-ES" sz="1400" dirty="0" err="1"/>
              <a:t>exito</a:t>
            </a:r>
            <a:r>
              <a:rPr lang="es-ES" altLang="es-ES" sz="1400" dirty="0"/>
              <a:t>');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ELSE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	ROLLBACK;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	DBMS_OUTPUT.PUT_LINE ('</a:t>
            </a:r>
            <a:r>
              <a:rPr lang="es-ES" altLang="es-ES" sz="1400" dirty="0" err="1"/>
              <a:t>Transaccion</a:t>
            </a:r>
            <a:r>
              <a:rPr lang="es-ES" altLang="es-ES" sz="1400" dirty="0"/>
              <a:t> no realizada. El numero de cliente ' || </a:t>
            </a:r>
            <a:r>
              <a:rPr lang="es-ES" altLang="es-ES" sz="1400" dirty="0" err="1"/>
              <a:t>vnumcli</a:t>
            </a:r>
            <a:r>
              <a:rPr lang="es-ES" altLang="es-ES" sz="1400" dirty="0"/>
              <a:t> || ' 	no es correcto');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END IF;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END</a:t>
            </a:r>
            <a:r>
              <a:rPr lang="es-ES" altLang="es-ES" sz="1400" dirty="0" smtClean="0"/>
              <a:t>;</a:t>
            </a:r>
            <a:endParaRPr lang="es-ES" altLang="es-ES" sz="1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02" y="5229200"/>
            <a:ext cx="743054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3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IF … ELSIF … ELSE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Verdana" pitchFamily="34" charset="0"/>
              <a:buNone/>
            </a:pPr>
            <a:r>
              <a:rPr lang="es-ES" altLang="es-ES" sz="1400" dirty="0" smtClean="0"/>
              <a:t>IF </a:t>
            </a:r>
            <a:r>
              <a:rPr lang="es-ES" altLang="es-ES" sz="1400" dirty="0"/>
              <a:t>condición1 THEN </a:t>
            </a:r>
          </a:p>
          <a:p>
            <a:pPr lvl="2">
              <a:buNone/>
            </a:pPr>
            <a:r>
              <a:rPr lang="es-ES" altLang="es-ES" sz="1400" dirty="0"/>
              <a:t>instrucciones1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ELSIF condición2 THEN </a:t>
            </a:r>
          </a:p>
          <a:p>
            <a:pPr lvl="2">
              <a:buNone/>
            </a:pPr>
            <a:r>
              <a:rPr lang="es-ES" altLang="es-ES" sz="1400" dirty="0"/>
              <a:t>instrucciones3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[ELSIF.... ]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ELSE </a:t>
            </a:r>
          </a:p>
          <a:p>
            <a:pPr lvl="2">
              <a:buNone/>
            </a:pPr>
            <a:r>
              <a:rPr lang="es-ES" altLang="es-ES" sz="1400" dirty="0" err="1"/>
              <a:t>instruccionesElse</a:t>
            </a:r>
            <a:r>
              <a:rPr lang="es-ES" altLang="es-ES" sz="1400" dirty="0"/>
              <a:t>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END IF; </a:t>
            </a:r>
            <a:endParaRPr lang="es-ES" altLang="es-ES" sz="1400" dirty="0" smtClean="0"/>
          </a:p>
          <a:p>
            <a:r>
              <a:rPr lang="es-ES" altLang="es-ES" sz="1600" dirty="0"/>
              <a:t>Se utiliza para seleccionar una acción entre varias alternativas mutuamente excluyentes</a:t>
            </a:r>
            <a:r>
              <a:rPr lang="es-ES" altLang="es-ES" sz="1600" dirty="0" smtClean="0"/>
              <a:t>.</a:t>
            </a:r>
            <a:endParaRPr lang="es-ES" altLang="es-ES" sz="1600" dirty="0"/>
          </a:p>
          <a:p>
            <a:r>
              <a:rPr lang="es-ES" altLang="es-ES" sz="1500" dirty="0" smtClean="0"/>
              <a:t>Cuando una condición es verdadera </a:t>
            </a:r>
            <a:r>
              <a:rPr lang="es-ES" altLang="es-ES" sz="1500" dirty="0"/>
              <a:t>se ejecutan </a:t>
            </a:r>
            <a:r>
              <a:rPr lang="es-ES" altLang="es-ES" sz="1500" dirty="0" smtClean="0"/>
              <a:t>sus instrucciones </a:t>
            </a:r>
            <a:r>
              <a:rPr lang="es-ES" altLang="es-ES" sz="1500" dirty="0"/>
              <a:t>y se abandona el IF </a:t>
            </a:r>
          </a:p>
          <a:p>
            <a:r>
              <a:rPr lang="es-ES" altLang="es-ES" sz="1500" dirty="0" smtClean="0"/>
              <a:t>Si </a:t>
            </a:r>
            <a:r>
              <a:rPr lang="es-ES" altLang="es-ES" sz="1500" dirty="0"/>
              <a:t>es falsa se va al siguiente ELSIF a evaluar la siguiente condición, y así sucesivamente. </a:t>
            </a:r>
          </a:p>
          <a:p>
            <a:r>
              <a:rPr lang="es-ES" altLang="es-ES" sz="1500" dirty="0"/>
              <a:t>La cláusula ELSE se ejecuta sólo si no se cumple ninguna de las anteriores condiciones. </a:t>
            </a:r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54" y="5301208"/>
            <a:ext cx="162900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0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IF … ELSIF … ELSE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ES" sz="1600" dirty="0"/>
              <a:t>Ejemplo: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SET SERVEROUTPUT ON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DECLARE </a:t>
            </a:r>
          </a:p>
          <a:p>
            <a:pPr lvl="2">
              <a:buNone/>
            </a:pPr>
            <a:r>
              <a:rPr lang="es-ES" altLang="es-ES" sz="1200" dirty="0"/>
              <a:t>VCOD_POSTAL CLIENTES.COD_POSTAL %TYPE :='&amp;INSERTA_COD_POSTAL';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BEGIN </a:t>
            </a:r>
          </a:p>
          <a:p>
            <a:pPr lvl="2">
              <a:buNone/>
            </a:pPr>
            <a:r>
              <a:rPr lang="es-ES" altLang="es-ES" sz="1200" dirty="0"/>
              <a:t>IF VCOD_POSTAL &gt; 40000 THEN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DBMS_OUTPUT.PUT_LINE('Corresponde a la provincia de Sevilla'); </a:t>
            </a:r>
          </a:p>
          <a:p>
            <a:pPr lvl="2">
              <a:buNone/>
            </a:pPr>
            <a:r>
              <a:rPr lang="es-ES" altLang="es-ES" sz="1200" dirty="0"/>
              <a:t>ELSIF VCOD_POSTAL &gt;=20000 THEN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DBMS_OUTPUT.PUT_LINE('Corresponde a Madrid o Bilbao'); </a:t>
            </a:r>
          </a:p>
          <a:p>
            <a:pPr lvl="2">
              <a:buNone/>
            </a:pPr>
            <a:r>
              <a:rPr lang="es-ES" altLang="es-ES" sz="1200" dirty="0"/>
              <a:t>ELSE </a:t>
            </a:r>
          </a:p>
          <a:p>
            <a:pPr lvl="3">
              <a:buFont typeface="Verdana" pitchFamily="34" charset="0"/>
              <a:buNone/>
            </a:pPr>
            <a:r>
              <a:rPr lang="es-ES" altLang="es-ES" sz="1200" dirty="0"/>
              <a:t>DBMS_OUTPUT.PUT_LINE ('Corresponde a Barcelona'); </a:t>
            </a:r>
          </a:p>
          <a:p>
            <a:pPr lvl="2">
              <a:buNone/>
            </a:pPr>
            <a:r>
              <a:rPr lang="es-ES" altLang="es-ES" sz="1200" dirty="0"/>
              <a:t>END IF; 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</a:t>
            </a:r>
            <a:r>
              <a:rPr lang="es-ES" altLang="es-ES" sz="1200" dirty="0" smtClean="0"/>
              <a:t>;</a:t>
            </a:r>
            <a:endParaRPr lang="es-ES" altLang="es-ES" sz="12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54" y="5301208"/>
            <a:ext cx="162900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2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1654</TotalTime>
  <Words>1388</Words>
  <Application>Microsoft Office PowerPoint</Application>
  <PresentationFormat>Presentación en pantalla (4:3)</PresentationFormat>
  <Paragraphs>247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Austin</vt:lpstr>
      <vt:lpstr>PL/SQL</vt:lpstr>
      <vt:lpstr>Puntos clave</vt:lpstr>
      <vt:lpstr>Control de flujo - IF</vt:lpstr>
      <vt:lpstr>IF … THEN</vt:lpstr>
      <vt:lpstr>IF … THEN</vt:lpstr>
      <vt:lpstr>IF … THEN … ELSE</vt:lpstr>
      <vt:lpstr>IF … THEN … ELSE</vt:lpstr>
      <vt:lpstr>IF … ELSIF … ELSE</vt:lpstr>
      <vt:lpstr>IF … ELSIF … ELSE</vt:lpstr>
      <vt:lpstr>CASE</vt:lpstr>
      <vt:lpstr>CASE</vt:lpstr>
      <vt:lpstr>CASE</vt:lpstr>
      <vt:lpstr>CASE</vt:lpstr>
      <vt:lpstr>LOOP</vt:lpstr>
      <vt:lpstr>LOOP</vt:lpstr>
      <vt:lpstr>WHILE</vt:lpstr>
      <vt:lpstr>FOR</vt:lpstr>
      <vt:lpstr>BUCLES ANIDADOS</vt:lpstr>
      <vt:lpstr>GOTO</vt:lpstr>
      <vt:lpstr>IDENTIFICADORES DE BUCLE</vt:lpstr>
      <vt:lpstr>Ejercicios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68</cp:revision>
  <dcterms:created xsi:type="dcterms:W3CDTF">2017-01-10T09:23:38Z</dcterms:created>
  <dcterms:modified xsi:type="dcterms:W3CDTF">2017-01-16T16:51:14Z</dcterms:modified>
</cp:coreProperties>
</file>