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70" r:id="rId12"/>
    <p:sldId id="264" r:id="rId13"/>
    <p:sldId id="265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81" r:id="rId23"/>
    <p:sldId id="278" r:id="rId24"/>
    <p:sldId id="279" r:id="rId25"/>
    <p:sldId id="280" r:id="rId26"/>
    <p:sldId id="282" r:id="rId27"/>
    <p:sldId id="283" r:id="rId2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8D8A"/>
    <a:srgbClr val="06BAB6"/>
    <a:srgbClr val="79C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9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DD02AC4B-30B2-4479-891F-03B0945C0D00}" type="datetimeFigureOut">
              <a:rPr lang="es-ES" smtClean="0"/>
              <a:t>25/01/2017</a:t>
            </a:fld>
            <a:endParaRPr lang="es-E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25/01/2017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25/01/2017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25/01/2017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25/01/2017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25/01/2017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25/01/2017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25/01/2017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25/01/2017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25/01/2017</a:t>
            </a:fld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25/01/2017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DD02AC4B-30B2-4479-891F-03B0945C0D00}" type="datetimeFigureOut">
              <a:rPr lang="es-ES" smtClean="0"/>
              <a:t>25/01/2017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PL/SQL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smtClean="0"/>
              <a:t>Cursores</a:t>
            </a:r>
          </a:p>
        </p:txBody>
      </p:sp>
    </p:spTree>
    <p:extLst>
      <p:ext uri="{BB962C8B-B14F-4D97-AF65-F5344CB8AC3E}">
        <p14:creationId xmlns:p14="http://schemas.microsoft.com/office/powerpoint/2010/main" val="110139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Atributos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altLang="es-ES" sz="1400" dirty="0"/>
              <a:t>Atributos de un cursor </a:t>
            </a:r>
          </a:p>
          <a:p>
            <a:r>
              <a:rPr lang="es-ES" altLang="es-ES" sz="1400" dirty="0"/>
              <a:t>Los atributos de un cursor son indicadores de estado de dicho cursor</a:t>
            </a:r>
          </a:p>
          <a:p>
            <a:r>
              <a:rPr lang="es-ES" altLang="es-ES" sz="1400" dirty="0"/>
              <a:t>%FOUND </a:t>
            </a:r>
          </a:p>
          <a:p>
            <a:pPr lvl="1"/>
            <a:r>
              <a:rPr lang="es-ES" altLang="es-ES" sz="1400" dirty="0"/>
              <a:t>Tipo booleano; TRUE si el FETCH extrae una fila </a:t>
            </a:r>
          </a:p>
          <a:p>
            <a:pPr lvl="1"/>
            <a:r>
              <a:rPr lang="es-ES" altLang="es-ES" sz="1400" dirty="0" err="1"/>
              <a:t>nombre_cursor%FOUND</a:t>
            </a:r>
            <a:r>
              <a:rPr lang="es-ES" altLang="es-ES" sz="1400" dirty="0"/>
              <a:t> </a:t>
            </a:r>
          </a:p>
          <a:p>
            <a:r>
              <a:rPr lang="es-ES" altLang="es-ES" sz="1400" dirty="0"/>
              <a:t>%NOTFOUND </a:t>
            </a:r>
          </a:p>
          <a:p>
            <a:pPr lvl="1"/>
            <a:r>
              <a:rPr lang="es-ES" altLang="es-ES" sz="1400" dirty="0"/>
              <a:t>Tipo booleano: TRUE si el último FETCH no ha extraído ninguna fila </a:t>
            </a:r>
          </a:p>
          <a:p>
            <a:pPr lvl="1"/>
            <a:r>
              <a:rPr lang="es-ES" altLang="es-ES" sz="1400" dirty="0" err="1"/>
              <a:t>nombre_cursor%NOTFOUND</a:t>
            </a:r>
            <a:r>
              <a:rPr lang="es-ES" altLang="es-ES" sz="1400" dirty="0"/>
              <a:t> </a:t>
            </a:r>
          </a:p>
          <a:p>
            <a:r>
              <a:rPr lang="es-ES" altLang="es-ES" sz="1400" dirty="0"/>
              <a:t>%ISOPEN </a:t>
            </a:r>
          </a:p>
          <a:p>
            <a:pPr lvl="1"/>
            <a:r>
              <a:rPr lang="es-ES" altLang="es-ES" sz="1400" dirty="0"/>
              <a:t>Tipo booleano: TRUE si el cursor está abierto </a:t>
            </a:r>
          </a:p>
          <a:p>
            <a:pPr lvl="1"/>
            <a:r>
              <a:rPr lang="es-ES" altLang="es-ES" sz="1400" dirty="0" err="1"/>
              <a:t>Nombre_cursor%ISOPEN</a:t>
            </a:r>
            <a:r>
              <a:rPr lang="es-ES" altLang="es-ES" sz="1400" dirty="0"/>
              <a:t> </a:t>
            </a:r>
          </a:p>
          <a:p>
            <a:r>
              <a:rPr lang="es-ES" altLang="es-ES" sz="1400" dirty="0"/>
              <a:t>%ROWCOUNT </a:t>
            </a:r>
          </a:p>
          <a:p>
            <a:pPr lvl="1"/>
            <a:r>
              <a:rPr lang="es-ES" altLang="es-ES" sz="1400" dirty="0"/>
              <a:t>Tipo numérico: devuelve el número de la fila extraída por la última instrucción FETCH </a:t>
            </a:r>
          </a:p>
          <a:p>
            <a:pPr lvl="1"/>
            <a:r>
              <a:rPr lang="es-ES" altLang="es-ES" sz="1400" dirty="0" err="1" smtClean="0"/>
              <a:t>nombre_cursor%ROWCOUNT</a:t>
            </a:r>
            <a:endParaRPr lang="es-ES" altLang="es-ES" sz="1400" dirty="0"/>
          </a:p>
        </p:txBody>
      </p:sp>
    </p:spTree>
    <p:extLst>
      <p:ext uri="{BB962C8B-B14F-4D97-AF65-F5344CB8AC3E}">
        <p14:creationId xmlns:p14="http://schemas.microsoft.com/office/powerpoint/2010/main" val="59213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Ejemplos: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ISOPEN:</a:t>
            </a:r>
          </a:p>
          <a:p>
            <a:pPr marL="365760" lvl="1" indent="0">
              <a:buNone/>
            </a:pPr>
            <a:r>
              <a:rPr lang="es-ES" dirty="0" smtClean="0"/>
              <a:t>IF NOT </a:t>
            </a:r>
            <a:r>
              <a:rPr lang="es-ES" dirty="0" err="1" smtClean="0"/>
              <a:t>nombre_cursor%ISOPEN</a:t>
            </a:r>
            <a:r>
              <a:rPr lang="es-ES" dirty="0" smtClean="0"/>
              <a:t> THEN</a:t>
            </a:r>
          </a:p>
          <a:p>
            <a:pPr marL="365760" lvl="1" indent="0">
              <a:buNone/>
            </a:pPr>
            <a:r>
              <a:rPr lang="es-ES" dirty="0" smtClean="0"/>
              <a:t> OPEN </a:t>
            </a:r>
            <a:r>
              <a:rPr lang="es-ES" dirty="0" err="1" smtClean="0"/>
              <a:t>nombre_cursor</a:t>
            </a:r>
            <a:r>
              <a:rPr lang="es-ES" dirty="0" smtClean="0"/>
              <a:t>;</a:t>
            </a:r>
          </a:p>
          <a:p>
            <a:pPr marL="365760" lvl="1" indent="0">
              <a:buNone/>
            </a:pPr>
            <a:r>
              <a:rPr lang="es-ES" dirty="0" smtClean="0"/>
              <a:t>END IF;</a:t>
            </a:r>
          </a:p>
          <a:p>
            <a:pPr marL="365760" lvl="1" indent="0">
              <a:buNone/>
            </a:pPr>
            <a:r>
              <a:rPr lang="es-ES" dirty="0" smtClean="0"/>
              <a:t>LOOP</a:t>
            </a:r>
          </a:p>
          <a:p>
            <a:pPr marL="365760" lvl="1" indent="0">
              <a:buNone/>
            </a:pPr>
            <a:r>
              <a:rPr lang="es-ES" dirty="0" smtClean="0"/>
              <a:t> FETCH </a:t>
            </a:r>
            <a:r>
              <a:rPr lang="es-ES" dirty="0" err="1" smtClean="0"/>
              <a:t>nombre_cursor</a:t>
            </a:r>
            <a:r>
              <a:rPr lang="es-ES" dirty="0" smtClean="0"/>
              <a:t> …</a:t>
            </a:r>
          </a:p>
          <a:p>
            <a:r>
              <a:rPr lang="es-ES" dirty="0" smtClean="0"/>
              <a:t>ROWCOUNT y NOTFOUND:</a:t>
            </a:r>
          </a:p>
          <a:p>
            <a:pPr marL="365760" lvl="1" indent="0">
              <a:buNone/>
            </a:pPr>
            <a:r>
              <a:rPr lang="es-ES" dirty="0" smtClean="0"/>
              <a:t>LOOP</a:t>
            </a:r>
          </a:p>
          <a:p>
            <a:pPr marL="365760" lvl="1" indent="0">
              <a:buNone/>
            </a:pPr>
            <a:r>
              <a:rPr lang="es-ES" dirty="0" smtClean="0"/>
              <a:t>  FETCH </a:t>
            </a:r>
            <a:r>
              <a:rPr lang="es-ES" dirty="0" err="1" smtClean="0"/>
              <a:t>nombre_cursor</a:t>
            </a:r>
            <a:r>
              <a:rPr lang="es-ES" dirty="0" smtClean="0"/>
              <a:t> INTO </a:t>
            </a:r>
            <a:r>
              <a:rPr lang="es-ES" dirty="0" err="1" smtClean="0"/>
              <a:t>record_cursor</a:t>
            </a:r>
            <a:endParaRPr lang="es-ES" dirty="0" smtClean="0"/>
          </a:p>
          <a:p>
            <a:pPr marL="365760" lvl="1" indent="0">
              <a:buNone/>
            </a:pPr>
            <a:r>
              <a:rPr lang="es-ES" dirty="0" smtClean="0"/>
              <a:t>  EXIT WHEN </a:t>
            </a:r>
            <a:r>
              <a:rPr lang="es-ES" dirty="0" err="1" smtClean="0"/>
              <a:t>nombre_cursor%ROWCOUNT</a:t>
            </a:r>
            <a:r>
              <a:rPr lang="es-ES" dirty="0" smtClean="0"/>
              <a:t> &gt;10 OR </a:t>
            </a:r>
            <a:r>
              <a:rPr lang="es-ES" dirty="0" err="1" smtClean="0"/>
              <a:t>nombre_cursor%NOTFOUND</a:t>
            </a:r>
            <a:endParaRPr lang="es-ES" dirty="0" smtClean="0"/>
          </a:p>
          <a:p>
            <a:pPr marL="365760" lvl="1" indent="0">
              <a:buNone/>
            </a:pPr>
            <a:r>
              <a:rPr lang="es-ES" dirty="0" smtClean="0"/>
              <a:t>  …</a:t>
            </a:r>
          </a:p>
        </p:txBody>
      </p:sp>
    </p:spTree>
    <p:extLst>
      <p:ext uri="{BB962C8B-B14F-4D97-AF65-F5344CB8AC3E}">
        <p14:creationId xmlns:p14="http://schemas.microsoft.com/office/powerpoint/2010/main" val="3471389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Verdana" pitchFamily="34" charset="0"/>
              <a:buNone/>
            </a:pPr>
            <a:r>
              <a:rPr lang="es-ES" altLang="es-ES" sz="1600" dirty="0" smtClean="0"/>
              <a:t>DECLARE</a:t>
            </a:r>
            <a:endParaRPr lang="es-ES" altLang="es-ES" sz="1600" dirty="0"/>
          </a:p>
          <a:p>
            <a:pPr>
              <a:buFont typeface="Verdana" pitchFamily="34" charset="0"/>
              <a:buNone/>
            </a:pPr>
            <a:r>
              <a:rPr lang="es-ES" altLang="es-ES" sz="1600" dirty="0"/>
              <a:t>  CURSOR </a:t>
            </a:r>
            <a:r>
              <a:rPr lang="es-ES" altLang="es-ES" sz="1600" dirty="0" err="1"/>
              <a:t>emp_dept</a:t>
            </a:r>
            <a:endParaRPr lang="es-ES" altLang="es-ES" sz="1600" dirty="0"/>
          </a:p>
          <a:p>
            <a:pPr>
              <a:buFont typeface="Verdana" pitchFamily="34" charset="0"/>
              <a:buNone/>
            </a:pPr>
            <a:r>
              <a:rPr lang="es-ES" altLang="es-ES" sz="1600" dirty="0"/>
              <a:t>  IS</a:t>
            </a:r>
          </a:p>
          <a:p>
            <a:pPr>
              <a:buFont typeface="Verdana" pitchFamily="34" charset="0"/>
              <a:buNone/>
            </a:pPr>
            <a:r>
              <a:rPr lang="es-ES" altLang="es-ES" sz="1600" dirty="0"/>
              <a:t>    SELECT </a:t>
            </a:r>
            <a:r>
              <a:rPr lang="es-ES" altLang="es-ES" sz="1600" dirty="0" err="1"/>
              <a:t>employee_id</a:t>
            </a:r>
            <a:r>
              <a:rPr lang="es-ES" altLang="es-ES" sz="1600" dirty="0"/>
              <a:t>, </a:t>
            </a:r>
            <a:r>
              <a:rPr lang="es-ES" altLang="es-ES" sz="1600" dirty="0" err="1"/>
              <a:t>first_name</a:t>
            </a:r>
            <a:r>
              <a:rPr lang="es-ES" altLang="es-ES" sz="1600" dirty="0"/>
              <a:t>, </a:t>
            </a:r>
            <a:r>
              <a:rPr lang="es-ES" altLang="es-ES" sz="1600" dirty="0" err="1"/>
              <a:t>department_id</a:t>
            </a:r>
            <a:r>
              <a:rPr lang="es-ES" altLang="es-ES" sz="1600" dirty="0"/>
              <a:t> FROM </a:t>
            </a:r>
            <a:r>
              <a:rPr lang="es-ES" altLang="es-ES" sz="1600" dirty="0" err="1"/>
              <a:t>employees</a:t>
            </a:r>
            <a:r>
              <a:rPr lang="es-ES" altLang="es-ES" sz="1600" dirty="0"/>
              <a:t>;</a:t>
            </a:r>
          </a:p>
          <a:p>
            <a:pPr>
              <a:buFont typeface="Verdana" pitchFamily="34" charset="0"/>
              <a:buNone/>
            </a:pPr>
            <a:r>
              <a:rPr lang="es-ES" altLang="es-ES" sz="1600" dirty="0"/>
              <a:t>  </a:t>
            </a:r>
            <a:r>
              <a:rPr lang="es-ES" altLang="es-ES" sz="1600" dirty="0" err="1"/>
              <a:t>emple_id</a:t>
            </a:r>
            <a:r>
              <a:rPr lang="es-ES" altLang="es-ES" sz="1600" dirty="0"/>
              <a:t> PLS_INTEGER;</a:t>
            </a:r>
          </a:p>
          <a:p>
            <a:pPr>
              <a:buFont typeface="Verdana" pitchFamily="34" charset="0"/>
              <a:buNone/>
            </a:pPr>
            <a:r>
              <a:rPr lang="es-ES" altLang="es-ES" sz="1600" dirty="0"/>
              <a:t>  </a:t>
            </a:r>
            <a:r>
              <a:rPr lang="es-ES" altLang="es-ES" sz="1600" dirty="0" err="1"/>
              <a:t>emple_nombre</a:t>
            </a:r>
            <a:r>
              <a:rPr lang="es-ES" altLang="es-ES" sz="1600" dirty="0"/>
              <a:t> VARCHAR2(20);</a:t>
            </a:r>
          </a:p>
          <a:p>
            <a:pPr>
              <a:buFont typeface="Verdana" pitchFamily="34" charset="0"/>
              <a:buNone/>
            </a:pPr>
            <a:r>
              <a:rPr lang="es-ES" altLang="es-ES" sz="1600" dirty="0"/>
              <a:t>  </a:t>
            </a:r>
            <a:r>
              <a:rPr lang="es-ES" altLang="es-ES" sz="1600" dirty="0" err="1"/>
              <a:t>emple_dept</a:t>
            </a:r>
            <a:r>
              <a:rPr lang="es-ES" altLang="es-ES" sz="1600" dirty="0"/>
              <a:t> PLS_INTEGER;</a:t>
            </a:r>
          </a:p>
          <a:p>
            <a:pPr>
              <a:buFont typeface="Verdana" pitchFamily="34" charset="0"/>
              <a:buNone/>
            </a:pPr>
            <a:r>
              <a:rPr lang="es-ES" altLang="es-ES" sz="1600" dirty="0"/>
              <a:t>BEGIN</a:t>
            </a:r>
          </a:p>
          <a:p>
            <a:pPr>
              <a:buFont typeface="Verdana" pitchFamily="34" charset="0"/>
              <a:buNone/>
            </a:pPr>
            <a:r>
              <a:rPr lang="es-ES" altLang="es-ES" sz="1600" dirty="0"/>
              <a:t>  OPEN </a:t>
            </a:r>
            <a:r>
              <a:rPr lang="es-ES" altLang="es-ES" sz="1600" dirty="0" err="1"/>
              <a:t>emp_dept</a:t>
            </a:r>
            <a:r>
              <a:rPr lang="es-ES" altLang="es-ES" sz="1600" dirty="0"/>
              <a:t>;</a:t>
            </a:r>
          </a:p>
          <a:p>
            <a:pPr>
              <a:buFont typeface="Verdana" pitchFamily="34" charset="0"/>
              <a:buNone/>
            </a:pPr>
            <a:r>
              <a:rPr lang="es-ES" altLang="es-ES" sz="1600" dirty="0"/>
              <a:t>  LOOP</a:t>
            </a:r>
          </a:p>
          <a:p>
            <a:pPr>
              <a:buFont typeface="Verdana" pitchFamily="34" charset="0"/>
              <a:buNone/>
            </a:pPr>
            <a:r>
              <a:rPr lang="es-ES" altLang="es-ES" sz="1600" dirty="0"/>
              <a:t>    FETCH </a:t>
            </a:r>
            <a:r>
              <a:rPr lang="es-ES" altLang="es-ES" sz="1600" dirty="0" err="1"/>
              <a:t>emp_dept</a:t>
            </a:r>
            <a:r>
              <a:rPr lang="es-ES" altLang="es-ES" sz="1600" dirty="0"/>
              <a:t> INTO </a:t>
            </a:r>
            <a:r>
              <a:rPr lang="es-ES" altLang="es-ES" sz="1600" dirty="0" err="1"/>
              <a:t>emple_id</a:t>
            </a:r>
            <a:r>
              <a:rPr lang="es-ES" altLang="es-ES" sz="1600" dirty="0"/>
              <a:t>, </a:t>
            </a:r>
            <a:r>
              <a:rPr lang="es-ES" altLang="es-ES" sz="1600" dirty="0" err="1"/>
              <a:t>emple_nombre,emple_dept</a:t>
            </a:r>
            <a:r>
              <a:rPr lang="es-ES" altLang="es-ES" sz="1600" dirty="0"/>
              <a:t>;</a:t>
            </a:r>
          </a:p>
          <a:p>
            <a:pPr>
              <a:buFont typeface="Verdana" pitchFamily="34" charset="0"/>
              <a:buNone/>
            </a:pPr>
            <a:r>
              <a:rPr lang="es-ES" altLang="es-ES" sz="1600" dirty="0"/>
              <a:t>    EXIT</a:t>
            </a:r>
          </a:p>
          <a:p>
            <a:pPr>
              <a:buFont typeface="Verdana" pitchFamily="34" charset="0"/>
              <a:buNone/>
            </a:pPr>
            <a:r>
              <a:rPr lang="es-ES" altLang="es-ES" sz="1600" dirty="0"/>
              <a:t>  WHEN </a:t>
            </a:r>
            <a:r>
              <a:rPr lang="es-ES" altLang="es-ES" sz="1600" dirty="0" err="1"/>
              <a:t>emp_dept%NOTFOUND</a:t>
            </a:r>
            <a:r>
              <a:rPr lang="es-ES" altLang="es-ES" sz="1600" dirty="0"/>
              <a:t>;</a:t>
            </a:r>
          </a:p>
          <a:p>
            <a:pPr>
              <a:buFont typeface="Verdana" pitchFamily="34" charset="0"/>
              <a:buNone/>
            </a:pPr>
            <a:r>
              <a:rPr lang="es-ES" altLang="es-ES" sz="1600" dirty="0"/>
              <a:t>    DBMS_OUTPUT.PUT_LINE(</a:t>
            </a:r>
            <a:r>
              <a:rPr lang="es-ES" altLang="es-ES" sz="1600" dirty="0" err="1"/>
              <a:t>emp_dept%ROWCOUNT</a:t>
            </a:r>
            <a:r>
              <a:rPr lang="es-ES" altLang="es-ES" sz="1600" dirty="0"/>
              <a:t> || </a:t>
            </a:r>
            <a:r>
              <a:rPr lang="es-ES" altLang="es-ES" sz="1600" dirty="0" err="1"/>
              <a:t>emple_id</a:t>
            </a:r>
            <a:r>
              <a:rPr lang="es-ES" altLang="es-ES" sz="1600" dirty="0"/>
              <a:t> || ' - ' || </a:t>
            </a:r>
            <a:r>
              <a:rPr lang="es-ES" altLang="es-ES" sz="1600" dirty="0" err="1"/>
              <a:t>emple_nombre</a:t>
            </a:r>
            <a:r>
              <a:rPr lang="es-ES" altLang="es-ES" sz="1600" dirty="0"/>
              <a:t> || ' - ' || </a:t>
            </a:r>
            <a:r>
              <a:rPr lang="es-ES" altLang="es-ES" sz="1600" dirty="0" err="1"/>
              <a:t>emple_dept</a:t>
            </a:r>
            <a:r>
              <a:rPr lang="es-ES" altLang="es-ES" sz="1600" dirty="0"/>
              <a:t>);</a:t>
            </a:r>
          </a:p>
          <a:p>
            <a:pPr>
              <a:buFont typeface="Verdana" pitchFamily="34" charset="0"/>
              <a:buNone/>
            </a:pPr>
            <a:r>
              <a:rPr lang="es-ES" altLang="es-ES" sz="1600" dirty="0"/>
              <a:t>  END LOOP;</a:t>
            </a:r>
          </a:p>
          <a:p>
            <a:pPr>
              <a:buFont typeface="Verdana" pitchFamily="34" charset="0"/>
              <a:buNone/>
            </a:pPr>
            <a:r>
              <a:rPr lang="es-ES" altLang="es-ES" sz="1600" dirty="0"/>
              <a:t>  CLOSE </a:t>
            </a:r>
            <a:r>
              <a:rPr lang="es-ES" altLang="es-ES" sz="1600" dirty="0" err="1"/>
              <a:t>emp_dept</a:t>
            </a:r>
            <a:r>
              <a:rPr lang="es-ES" altLang="es-ES" sz="1600" dirty="0"/>
              <a:t>;</a:t>
            </a:r>
          </a:p>
          <a:p>
            <a:pPr>
              <a:buFont typeface="Verdana" pitchFamily="34" charset="0"/>
              <a:buNone/>
            </a:pPr>
            <a:r>
              <a:rPr lang="es-ES" altLang="es-ES" sz="1600" dirty="0"/>
              <a:t>END;; </a:t>
            </a:r>
          </a:p>
        </p:txBody>
      </p:sp>
    </p:spTree>
    <p:extLst>
      <p:ext uri="{BB962C8B-B14F-4D97-AF65-F5344CB8AC3E}">
        <p14:creationId xmlns:p14="http://schemas.microsoft.com/office/powerpoint/2010/main" val="726656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altLang="es-ES" sz="1400" dirty="0" smtClean="0"/>
              <a:t>Aquí, se </a:t>
            </a:r>
            <a:r>
              <a:rPr lang="es-ES" altLang="es-ES" sz="1400" dirty="0"/>
              <a:t>puede usar una variable tipo registro para almacenar valores</a:t>
            </a:r>
            <a:r>
              <a:rPr lang="es-ES" altLang="es-ES" sz="1800" dirty="0"/>
              <a:t>;</a:t>
            </a:r>
          </a:p>
          <a:p>
            <a:pPr>
              <a:buFont typeface="Verdana" pitchFamily="34" charset="0"/>
              <a:buNone/>
            </a:pPr>
            <a:r>
              <a:rPr lang="es-ES" altLang="es-ES" sz="1600" dirty="0" smtClean="0"/>
              <a:t>DECLARE</a:t>
            </a:r>
            <a:endParaRPr lang="es-ES" altLang="es-ES" sz="1600" dirty="0"/>
          </a:p>
          <a:p>
            <a:pPr>
              <a:buFont typeface="Verdana" pitchFamily="34" charset="0"/>
              <a:buNone/>
            </a:pPr>
            <a:r>
              <a:rPr lang="es-ES" altLang="es-ES" sz="1600" dirty="0"/>
              <a:t>  CURSOR </a:t>
            </a:r>
            <a:r>
              <a:rPr lang="es-ES" altLang="es-ES" sz="1600" dirty="0" err="1"/>
              <a:t>emp_dept</a:t>
            </a:r>
            <a:endParaRPr lang="es-ES" altLang="es-ES" sz="1600" dirty="0"/>
          </a:p>
          <a:p>
            <a:pPr>
              <a:buFont typeface="Verdana" pitchFamily="34" charset="0"/>
              <a:buNone/>
            </a:pPr>
            <a:r>
              <a:rPr lang="es-ES" altLang="es-ES" sz="1600" dirty="0"/>
              <a:t>  IS</a:t>
            </a:r>
          </a:p>
          <a:p>
            <a:pPr>
              <a:buFont typeface="Verdana" pitchFamily="34" charset="0"/>
              <a:buNone/>
            </a:pPr>
            <a:r>
              <a:rPr lang="es-ES" altLang="es-ES" sz="1600" dirty="0"/>
              <a:t>    SELECT </a:t>
            </a:r>
            <a:r>
              <a:rPr lang="es-ES" altLang="es-ES" sz="1600" dirty="0" err="1"/>
              <a:t>employee_id</a:t>
            </a:r>
            <a:r>
              <a:rPr lang="es-ES" altLang="es-ES" sz="1600" dirty="0"/>
              <a:t>, </a:t>
            </a:r>
            <a:r>
              <a:rPr lang="es-ES" altLang="es-ES" sz="1600" dirty="0" err="1"/>
              <a:t>first_name</a:t>
            </a:r>
            <a:r>
              <a:rPr lang="es-ES" altLang="es-ES" sz="1600" dirty="0"/>
              <a:t>, </a:t>
            </a:r>
            <a:r>
              <a:rPr lang="es-ES" altLang="es-ES" sz="1600" dirty="0" err="1"/>
              <a:t>department_id</a:t>
            </a:r>
            <a:r>
              <a:rPr lang="es-ES" altLang="es-ES" sz="1600" dirty="0"/>
              <a:t> FROM </a:t>
            </a:r>
            <a:r>
              <a:rPr lang="es-ES" altLang="es-ES" sz="1600" dirty="0" err="1"/>
              <a:t>employees</a:t>
            </a:r>
            <a:r>
              <a:rPr lang="es-ES" altLang="es-ES" sz="1600" dirty="0"/>
              <a:t>;</a:t>
            </a:r>
          </a:p>
          <a:p>
            <a:pPr>
              <a:buFont typeface="Verdana" pitchFamily="34" charset="0"/>
              <a:buNone/>
            </a:pPr>
            <a:r>
              <a:rPr lang="es-ES" altLang="es-ES" sz="1600" dirty="0"/>
              <a:t>  </a:t>
            </a:r>
            <a:r>
              <a:rPr lang="es-ES" altLang="es-ES" sz="1600" dirty="0" err="1"/>
              <a:t>reg_emp</a:t>
            </a:r>
            <a:r>
              <a:rPr lang="es-ES" altLang="es-ES" sz="1600" dirty="0"/>
              <a:t> </a:t>
            </a:r>
            <a:r>
              <a:rPr lang="es-ES" altLang="es-ES" sz="1600" dirty="0" err="1"/>
              <a:t>emp_dept%ROWTYPE</a:t>
            </a:r>
            <a:r>
              <a:rPr lang="es-ES" altLang="es-ES" sz="1600" dirty="0"/>
              <a:t>;</a:t>
            </a:r>
          </a:p>
          <a:p>
            <a:pPr>
              <a:buFont typeface="Verdana" pitchFamily="34" charset="0"/>
              <a:buNone/>
            </a:pPr>
            <a:r>
              <a:rPr lang="es-ES" altLang="es-ES" sz="1600" dirty="0"/>
              <a:t>BEGIN</a:t>
            </a:r>
          </a:p>
          <a:p>
            <a:pPr>
              <a:buFont typeface="Verdana" pitchFamily="34" charset="0"/>
              <a:buNone/>
            </a:pPr>
            <a:r>
              <a:rPr lang="es-ES" altLang="es-ES" sz="1600" dirty="0"/>
              <a:t>  OPEN </a:t>
            </a:r>
            <a:r>
              <a:rPr lang="es-ES" altLang="es-ES" sz="1600" dirty="0" err="1"/>
              <a:t>emp_dept</a:t>
            </a:r>
            <a:r>
              <a:rPr lang="es-ES" altLang="es-ES" sz="1600" dirty="0"/>
              <a:t>;</a:t>
            </a:r>
          </a:p>
          <a:p>
            <a:pPr>
              <a:buFont typeface="Verdana" pitchFamily="34" charset="0"/>
              <a:buNone/>
            </a:pPr>
            <a:r>
              <a:rPr lang="es-ES" altLang="es-ES" sz="1600" dirty="0"/>
              <a:t>  LOOP</a:t>
            </a:r>
          </a:p>
          <a:p>
            <a:pPr>
              <a:buFont typeface="Verdana" pitchFamily="34" charset="0"/>
              <a:buNone/>
            </a:pPr>
            <a:r>
              <a:rPr lang="es-ES" altLang="es-ES" sz="1600" dirty="0"/>
              <a:t>    FETCH </a:t>
            </a:r>
            <a:r>
              <a:rPr lang="es-ES" altLang="es-ES" sz="1600" dirty="0" err="1"/>
              <a:t>emp_dept</a:t>
            </a:r>
            <a:r>
              <a:rPr lang="es-ES" altLang="es-ES" sz="1600" dirty="0"/>
              <a:t> INTO </a:t>
            </a:r>
            <a:r>
              <a:rPr lang="es-ES" altLang="es-ES" sz="1600" dirty="0" err="1"/>
              <a:t>reg_emp</a:t>
            </a:r>
            <a:r>
              <a:rPr lang="es-ES" altLang="es-ES" sz="1600" dirty="0"/>
              <a:t>;</a:t>
            </a:r>
          </a:p>
          <a:p>
            <a:pPr>
              <a:buFont typeface="Verdana" pitchFamily="34" charset="0"/>
              <a:buNone/>
            </a:pPr>
            <a:r>
              <a:rPr lang="es-ES" altLang="es-ES" sz="1600" dirty="0"/>
              <a:t>    EXIT</a:t>
            </a:r>
          </a:p>
          <a:p>
            <a:pPr>
              <a:buFont typeface="Verdana" pitchFamily="34" charset="0"/>
              <a:buNone/>
            </a:pPr>
            <a:r>
              <a:rPr lang="es-ES" altLang="es-ES" sz="1600" dirty="0"/>
              <a:t>  WHEN </a:t>
            </a:r>
            <a:r>
              <a:rPr lang="es-ES" altLang="es-ES" sz="1600" dirty="0" err="1"/>
              <a:t>emp_dept%NOTFOUND</a:t>
            </a:r>
            <a:r>
              <a:rPr lang="es-ES" altLang="es-ES" sz="1600" dirty="0"/>
              <a:t>;</a:t>
            </a:r>
          </a:p>
          <a:p>
            <a:pPr>
              <a:buFont typeface="Verdana" pitchFamily="34" charset="0"/>
              <a:buNone/>
            </a:pPr>
            <a:r>
              <a:rPr lang="es-ES" altLang="es-ES" sz="1600" dirty="0"/>
              <a:t>    DBMS_OUTPUT.PUT_LINE(</a:t>
            </a:r>
            <a:r>
              <a:rPr lang="es-ES" altLang="es-ES" sz="1600" dirty="0" err="1"/>
              <a:t>reg_emp.employee_id</a:t>
            </a:r>
            <a:r>
              <a:rPr lang="es-ES" altLang="es-ES" sz="1600" dirty="0"/>
              <a:t> || ' - ' || </a:t>
            </a:r>
            <a:r>
              <a:rPr lang="es-ES" altLang="es-ES" sz="1600" dirty="0" err="1"/>
              <a:t>reg_emp.first_name</a:t>
            </a:r>
            <a:r>
              <a:rPr lang="es-ES" altLang="es-ES" sz="1600" dirty="0"/>
              <a:t> || ' - ' || </a:t>
            </a:r>
            <a:r>
              <a:rPr lang="es-ES" altLang="es-ES" sz="1600" dirty="0" err="1"/>
              <a:t>reg_emp.department_id</a:t>
            </a:r>
            <a:r>
              <a:rPr lang="es-ES" altLang="es-ES" sz="1600" dirty="0"/>
              <a:t>);</a:t>
            </a:r>
          </a:p>
          <a:p>
            <a:pPr>
              <a:buFont typeface="Verdana" pitchFamily="34" charset="0"/>
              <a:buNone/>
            </a:pPr>
            <a:r>
              <a:rPr lang="es-ES" altLang="es-ES" sz="1600" dirty="0"/>
              <a:t>  END LOOP;</a:t>
            </a:r>
          </a:p>
          <a:p>
            <a:pPr>
              <a:buFont typeface="Verdana" pitchFamily="34" charset="0"/>
              <a:buNone/>
            </a:pPr>
            <a:r>
              <a:rPr lang="es-ES" altLang="es-ES" sz="1600" dirty="0"/>
              <a:t>  CLOSE </a:t>
            </a:r>
            <a:r>
              <a:rPr lang="es-ES" altLang="es-ES" sz="1600" dirty="0" err="1"/>
              <a:t>emp_dept</a:t>
            </a:r>
            <a:r>
              <a:rPr lang="es-ES" altLang="es-ES" sz="1600" dirty="0"/>
              <a:t>;</a:t>
            </a:r>
          </a:p>
          <a:p>
            <a:pPr>
              <a:buFont typeface="Verdana" pitchFamily="34" charset="0"/>
              <a:buNone/>
            </a:pPr>
            <a:r>
              <a:rPr lang="es-ES" altLang="es-ES" sz="1600" dirty="0"/>
              <a:t>END;</a:t>
            </a:r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2909464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Bucle FOR en cursor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s-ES" dirty="0" smtClean="0"/>
              <a:t>FOR </a:t>
            </a:r>
            <a:r>
              <a:rPr lang="es-ES" dirty="0" err="1" smtClean="0"/>
              <a:t>record_name</a:t>
            </a:r>
            <a:r>
              <a:rPr lang="es-ES" dirty="0" smtClean="0"/>
              <a:t> IN </a:t>
            </a:r>
            <a:r>
              <a:rPr lang="es-ES" dirty="0" err="1" smtClean="0"/>
              <a:t>cursor_name</a:t>
            </a:r>
            <a:r>
              <a:rPr lang="es-ES" dirty="0" smtClean="0"/>
              <a:t> LOOP</a:t>
            </a:r>
          </a:p>
          <a:p>
            <a:pPr marL="68580" indent="0">
              <a:buNone/>
            </a:pPr>
            <a:r>
              <a:rPr lang="es-ES" dirty="0" smtClean="0"/>
              <a:t>  Statement1;</a:t>
            </a:r>
          </a:p>
          <a:p>
            <a:pPr marL="68580" indent="0">
              <a:buNone/>
            </a:pPr>
            <a:r>
              <a:rPr lang="es-ES" dirty="0" smtClean="0"/>
              <a:t>  Statement2;</a:t>
            </a:r>
          </a:p>
          <a:p>
            <a:pPr marL="68580" indent="0">
              <a:buNone/>
            </a:pPr>
            <a:r>
              <a:rPr lang="es-ES" dirty="0" smtClean="0"/>
              <a:t>END LOOP;</a:t>
            </a:r>
          </a:p>
          <a:p>
            <a:r>
              <a:rPr lang="es-ES" dirty="0" smtClean="0"/>
              <a:t>El bucle FOR es un acceso directo para procesar cursores explícitos</a:t>
            </a:r>
          </a:p>
          <a:p>
            <a:r>
              <a:rPr lang="es-ES" dirty="0" smtClean="0"/>
              <a:t>La apertura, recuperación, salida y cierre son implícitos</a:t>
            </a:r>
          </a:p>
          <a:p>
            <a:r>
              <a:rPr lang="es-ES" dirty="0" smtClean="0"/>
              <a:t>El registro se declara implícitamente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7111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s-ES" altLang="es-ES" sz="1400" dirty="0" smtClean="0"/>
              <a:t>DECLARE</a:t>
            </a:r>
            <a:endParaRPr lang="es-ES" altLang="es-ES" sz="1400" dirty="0"/>
          </a:p>
          <a:p>
            <a:pPr marL="68580" indent="0">
              <a:buNone/>
            </a:pPr>
            <a:r>
              <a:rPr lang="es-ES" altLang="es-ES" sz="1400" dirty="0"/>
              <a:t>  CURSOR </a:t>
            </a:r>
            <a:r>
              <a:rPr lang="es-ES" altLang="es-ES" sz="1400" dirty="0" err="1"/>
              <a:t>emp_dept</a:t>
            </a:r>
            <a:endParaRPr lang="es-ES" altLang="es-ES" sz="1400" dirty="0"/>
          </a:p>
          <a:p>
            <a:pPr marL="68580" indent="0">
              <a:buNone/>
            </a:pPr>
            <a:r>
              <a:rPr lang="es-ES" altLang="es-ES" sz="1400" dirty="0"/>
              <a:t>  IS</a:t>
            </a:r>
          </a:p>
          <a:p>
            <a:pPr marL="68580" indent="0">
              <a:buNone/>
            </a:pPr>
            <a:r>
              <a:rPr lang="es-ES" altLang="es-ES" sz="1400" dirty="0"/>
              <a:t>    SELECT </a:t>
            </a:r>
            <a:r>
              <a:rPr lang="es-ES" altLang="es-ES" sz="1400" dirty="0" err="1"/>
              <a:t>employee_id</a:t>
            </a:r>
            <a:r>
              <a:rPr lang="es-ES" altLang="es-ES" sz="1400" dirty="0"/>
              <a:t>,</a:t>
            </a:r>
          </a:p>
          <a:p>
            <a:pPr marL="68580" indent="0">
              <a:buNone/>
            </a:pPr>
            <a:r>
              <a:rPr lang="es-ES" altLang="es-ES" sz="1400" dirty="0"/>
              <a:t>      </a:t>
            </a:r>
            <a:r>
              <a:rPr lang="es-ES" altLang="es-ES" sz="1400" dirty="0" err="1"/>
              <a:t>first_name</a:t>
            </a:r>
            <a:r>
              <a:rPr lang="es-ES" altLang="es-ES" sz="1400" dirty="0"/>
              <a:t>,</a:t>
            </a:r>
          </a:p>
          <a:p>
            <a:pPr marL="68580" indent="0">
              <a:buNone/>
            </a:pPr>
            <a:r>
              <a:rPr lang="es-ES" altLang="es-ES" sz="1400" dirty="0"/>
              <a:t>      </a:t>
            </a:r>
            <a:r>
              <a:rPr lang="es-ES" altLang="es-ES" sz="1400" dirty="0" err="1"/>
              <a:t>department_id</a:t>
            </a:r>
            <a:r>
              <a:rPr lang="es-ES" altLang="es-ES" sz="1400" dirty="0"/>
              <a:t>,</a:t>
            </a:r>
          </a:p>
          <a:p>
            <a:pPr marL="68580" indent="0">
              <a:buNone/>
            </a:pPr>
            <a:r>
              <a:rPr lang="es-ES" altLang="es-ES" sz="1400" dirty="0"/>
              <a:t>      </a:t>
            </a:r>
            <a:r>
              <a:rPr lang="es-ES" altLang="es-ES" sz="1400" dirty="0" err="1"/>
              <a:t>salary</a:t>
            </a:r>
            <a:endParaRPr lang="es-ES" altLang="es-ES" sz="1400" dirty="0"/>
          </a:p>
          <a:p>
            <a:pPr marL="68580" indent="0">
              <a:buNone/>
            </a:pPr>
            <a:r>
              <a:rPr lang="es-ES" altLang="es-ES" sz="1400" dirty="0"/>
              <a:t>    FROM </a:t>
            </a:r>
            <a:r>
              <a:rPr lang="es-ES" altLang="es-ES" sz="1400" dirty="0" err="1"/>
              <a:t>employees</a:t>
            </a:r>
            <a:endParaRPr lang="es-ES" altLang="es-ES" sz="1400" dirty="0"/>
          </a:p>
          <a:p>
            <a:pPr marL="68580" indent="0">
              <a:buNone/>
            </a:pPr>
            <a:r>
              <a:rPr lang="es-ES" altLang="es-ES" sz="1400" dirty="0"/>
              <a:t>    WHERE </a:t>
            </a:r>
            <a:r>
              <a:rPr lang="es-ES" altLang="es-ES" sz="1400" dirty="0" err="1"/>
              <a:t>job_id</a:t>
            </a:r>
            <a:r>
              <a:rPr lang="es-ES" altLang="es-ES" sz="1400" dirty="0"/>
              <a:t> = '&amp;</a:t>
            </a:r>
            <a:r>
              <a:rPr lang="es-ES" altLang="es-ES" sz="1400" dirty="0" err="1"/>
              <a:t>Introduce_puesto</a:t>
            </a:r>
            <a:r>
              <a:rPr lang="es-ES" altLang="es-ES" sz="1400" dirty="0"/>
              <a:t>';</a:t>
            </a:r>
          </a:p>
          <a:p>
            <a:pPr marL="68580" indent="0">
              <a:buNone/>
            </a:pPr>
            <a:r>
              <a:rPr lang="es-ES" altLang="es-ES" sz="1400" dirty="0"/>
              <a:t>BEGIN</a:t>
            </a:r>
          </a:p>
          <a:p>
            <a:pPr marL="68580" indent="0">
              <a:buNone/>
            </a:pPr>
            <a:r>
              <a:rPr lang="es-ES" altLang="es-ES" sz="1400" dirty="0"/>
              <a:t>  FOR </a:t>
            </a:r>
            <a:r>
              <a:rPr lang="es-ES" altLang="es-ES" sz="1400" dirty="0" err="1"/>
              <a:t>reg_emp</a:t>
            </a:r>
            <a:r>
              <a:rPr lang="es-ES" altLang="es-ES" sz="1400" dirty="0"/>
              <a:t> IN </a:t>
            </a:r>
            <a:r>
              <a:rPr lang="es-ES" altLang="es-ES" sz="1400" dirty="0" err="1"/>
              <a:t>emp_dept</a:t>
            </a:r>
            <a:endParaRPr lang="es-ES" altLang="es-ES" sz="1400" dirty="0"/>
          </a:p>
          <a:p>
            <a:pPr marL="68580" indent="0">
              <a:buNone/>
            </a:pPr>
            <a:r>
              <a:rPr lang="es-ES" altLang="es-ES" sz="1400" dirty="0"/>
              <a:t>  LOOP</a:t>
            </a:r>
          </a:p>
          <a:p>
            <a:pPr marL="68580" indent="0">
              <a:buNone/>
            </a:pPr>
            <a:r>
              <a:rPr lang="es-ES" altLang="es-ES" sz="1400" dirty="0"/>
              <a:t>    DBMS_OUTPUT.PUT_LINE(</a:t>
            </a:r>
            <a:r>
              <a:rPr lang="es-ES" altLang="es-ES" sz="1400" dirty="0" err="1"/>
              <a:t>reg_emp.employee_id</a:t>
            </a:r>
            <a:r>
              <a:rPr lang="es-ES" altLang="es-ES" sz="1400" dirty="0"/>
              <a:t> || ' - ' || </a:t>
            </a:r>
            <a:r>
              <a:rPr lang="es-ES" altLang="es-ES" sz="1400" dirty="0" err="1"/>
              <a:t>reg_emp.first_name</a:t>
            </a:r>
            <a:r>
              <a:rPr lang="es-ES" altLang="es-ES" sz="1400" dirty="0"/>
              <a:t> || ' - ' || </a:t>
            </a:r>
            <a:r>
              <a:rPr lang="es-ES" altLang="es-ES" sz="1400" dirty="0" err="1"/>
              <a:t>reg_emp.department_id</a:t>
            </a:r>
            <a:r>
              <a:rPr lang="es-ES" altLang="es-ES" sz="1400" dirty="0"/>
              <a:t> || ' - ' || </a:t>
            </a:r>
            <a:r>
              <a:rPr lang="es-ES" altLang="es-ES" sz="1400" dirty="0" err="1"/>
              <a:t>reg_emp.salary</a:t>
            </a:r>
            <a:r>
              <a:rPr lang="es-ES" altLang="es-ES" sz="1400" dirty="0"/>
              <a:t>);</a:t>
            </a:r>
          </a:p>
          <a:p>
            <a:pPr marL="68580" indent="0">
              <a:buNone/>
            </a:pPr>
            <a:r>
              <a:rPr lang="es-ES" altLang="es-ES" sz="1400" dirty="0"/>
              <a:t>  END LOOP;</a:t>
            </a:r>
          </a:p>
          <a:p>
            <a:pPr marL="68580" indent="0">
              <a:buNone/>
            </a:pPr>
            <a:r>
              <a:rPr lang="es-ES" altLang="es-ES" sz="1400" dirty="0"/>
              <a:t>END;</a:t>
            </a:r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1183307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Cursor FOR mediante </a:t>
            </a:r>
            <a:r>
              <a:rPr lang="es-ES" dirty="0" err="1" smtClean="0"/>
              <a:t>subconsultas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 estos casos, no es necesario declarar ningún cursor.</a:t>
            </a:r>
          </a:p>
          <a:p>
            <a:r>
              <a:rPr lang="es-ES" dirty="0" smtClean="0"/>
              <a:t>Al no tener nombre, no se pueden usar los atributos de cursor (ROWCOUNT, ISOPEN, etc.)</a:t>
            </a:r>
          </a:p>
          <a:p>
            <a:pPr marL="6858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0865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68580" indent="0">
              <a:buNone/>
            </a:pPr>
            <a:r>
              <a:rPr lang="en-US" dirty="0"/>
              <a:t>BEGIN</a:t>
            </a:r>
          </a:p>
          <a:p>
            <a:pPr marL="68580" indent="0">
              <a:buNone/>
            </a:pPr>
            <a:r>
              <a:rPr lang="en-US" dirty="0"/>
              <a:t>  FOR </a:t>
            </a:r>
            <a:r>
              <a:rPr lang="en-US" dirty="0" err="1"/>
              <a:t>emp_record</a:t>
            </a:r>
            <a:r>
              <a:rPr lang="en-US" dirty="0"/>
              <a:t> IN</a:t>
            </a:r>
          </a:p>
          <a:p>
            <a:pPr marL="68580" indent="0">
              <a:buNone/>
            </a:pPr>
            <a:r>
              <a:rPr lang="en-US" dirty="0"/>
              <a:t>  (SELECT </a:t>
            </a:r>
            <a:r>
              <a:rPr lang="en-US" dirty="0" err="1"/>
              <a:t>employee_id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 FROM employees WHERE </a:t>
            </a:r>
            <a:r>
              <a:rPr lang="en-US" dirty="0" err="1"/>
              <a:t>department_id</a:t>
            </a:r>
            <a:r>
              <a:rPr lang="en-US" dirty="0"/>
              <a:t> = 30</a:t>
            </a:r>
          </a:p>
          <a:p>
            <a:pPr marL="68580" indent="0">
              <a:buNone/>
            </a:pPr>
            <a:r>
              <a:rPr lang="en-US" dirty="0"/>
              <a:t>  )</a:t>
            </a:r>
          </a:p>
          <a:p>
            <a:pPr marL="68580" indent="0">
              <a:buNone/>
            </a:pPr>
            <a:r>
              <a:rPr lang="en-US" dirty="0"/>
              <a:t>  LOOP</a:t>
            </a:r>
          </a:p>
          <a:p>
            <a:pPr marL="68580" indent="0">
              <a:buNone/>
            </a:pPr>
            <a:r>
              <a:rPr lang="en-US" dirty="0"/>
              <a:t>    DBMS_OUTPUT.PUT_LINE (</a:t>
            </a:r>
            <a:r>
              <a:rPr lang="en-US" dirty="0" err="1"/>
              <a:t>emp_record.employee_id</a:t>
            </a:r>
            <a:r>
              <a:rPr lang="en-US" dirty="0"/>
              <a:t> || ' – ' || </a:t>
            </a:r>
            <a:r>
              <a:rPr lang="en-US" dirty="0" err="1"/>
              <a:t>emp_record.last_name</a:t>
            </a:r>
            <a:r>
              <a:rPr lang="en-US" dirty="0"/>
              <a:t>);</a:t>
            </a:r>
          </a:p>
          <a:p>
            <a:pPr marL="68580" indent="0">
              <a:buNone/>
            </a:pPr>
            <a:r>
              <a:rPr lang="en-US" dirty="0"/>
              <a:t>  END LOOP;</a:t>
            </a:r>
          </a:p>
          <a:p>
            <a:pPr marL="68580" indent="0">
              <a:buNone/>
            </a:pPr>
            <a:r>
              <a:rPr lang="en-US" dirty="0"/>
              <a:t>END;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6643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Cursor con parámetros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Se transfieren los valores de parámetros a un cursor cuando el cursor este abierto y la consulta ejecutada.</a:t>
            </a:r>
          </a:p>
          <a:p>
            <a:r>
              <a:rPr lang="es-ES" dirty="0" smtClean="0"/>
              <a:t>Permite abrir un cursor explícito varias veces en un bloque, con un juego activo cada vez.</a:t>
            </a:r>
          </a:p>
          <a:p>
            <a:r>
              <a:rPr lang="es-ES" dirty="0" smtClean="0"/>
              <a:t>Cada parámetro formal de la declaración de cursores debe tener un parámetro real correspondiente en la sentencia OPEN. </a:t>
            </a:r>
          </a:p>
          <a:p>
            <a:r>
              <a:rPr lang="es-ES" dirty="0" smtClean="0"/>
              <a:t>Los tipos de datos son los mismos, pero sin asignar tamaño.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836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s-ES" dirty="0" smtClean="0"/>
              <a:t>DECLARE</a:t>
            </a:r>
          </a:p>
          <a:p>
            <a:pPr marL="68580" indent="0">
              <a:buNone/>
            </a:pPr>
            <a:r>
              <a:rPr lang="es-ES" dirty="0" smtClean="0"/>
              <a:t> CURSOR </a:t>
            </a:r>
            <a:r>
              <a:rPr lang="es-ES" dirty="0" err="1" smtClean="0"/>
              <a:t>c_emple</a:t>
            </a:r>
            <a:r>
              <a:rPr lang="es-ES" dirty="0" smtClean="0"/>
              <a:t> (</a:t>
            </a:r>
            <a:r>
              <a:rPr lang="es-ES" dirty="0" err="1" smtClean="0"/>
              <a:t>dept_no</a:t>
            </a:r>
            <a:r>
              <a:rPr lang="es-ES" dirty="0" smtClean="0"/>
              <a:t> NUMBER) IS SELECT </a:t>
            </a:r>
            <a:r>
              <a:rPr lang="es-ES" dirty="0" err="1" smtClean="0"/>
              <a:t>employee_id</a:t>
            </a:r>
            <a:r>
              <a:rPr lang="es-ES" dirty="0" smtClean="0"/>
              <a:t>, </a:t>
            </a:r>
            <a:r>
              <a:rPr lang="es-ES" dirty="0" err="1" smtClean="0"/>
              <a:t>last_name</a:t>
            </a:r>
            <a:r>
              <a:rPr lang="es-ES" dirty="0" smtClean="0"/>
              <a:t> FROM </a:t>
            </a:r>
            <a:r>
              <a:rPr lang="es-ES" dirty="0" err="1" smtClean="0"/>
              <a:t>employees</a:t>
            </a:r>
            <a:r>
              <a:rPr lang="es-ES" dirty="0" smtClean="0"/>
              <a:t> WHERE </a:t>
            </a:r>
            <a:r>
              <a:rPr lang="es-ES" dirty="0" err="1" smtClean="0"/>
              <a:t>department_id</a:t>
            </a:r>
            <a:r>
              <a:rPr lang="es-ES" dirty="0" smtClean="0"/>
              <a:t> = </a:t>
            </a:r>
            <a:r>
              <a:rPr lang="es-ES" dirty="0" err="1" smtClean="0"/>
              <a:t>dept_no</a:t>
            </a:r>
            <a:r>
              <a:rPr lang="es-ES" dirty="0" smtClean="0"/>
              <a:t>;</a:t>
            </a:r>
          </a:p>
          <a:p>
            <a:pPr marL="68580" indent="0">
              <a:buNone/>
            </a:pPr>
            <a:r>
              <a:rPr lang="es-ES" dirty="0" smtClean="0"/>
              <a:t>BEGIN</a:t>
            </a:r>
          </a:p>
          <a:p>
            <a:pPr marL="68580" indent="0">
              <a:buNone/>
            </a:pPr>
            <a:r>
              <a:rPr lang="es-ES" dirty="0" smtClean="0"/>
              <a:t> OPEN </a:t>
            </a:r>
            <a:r>
              <a:rPr lang="es-ES" dirty="0" err="1" smtClean="0"/>
              <a:t>c_emple</a:t>
            </a:r>
            <a:r>
              <a:rPr lang="es-ES" dirty="0" smtClean="0"/>
              <a:t> (10);</a:t>
            </a:r>
          </a:p>
          <a:p>
            <a:pPr marL="68580" indent="0">
              <a:buNone/>
            </a:pPr>
            <a:r>
              <a:rPr lang="es-ES" dirty="0" smtClean="0"/>
              <a:t> CLOSE </a:t>
            </a:r>
            <a:r>
              <a:rPr lang="es-ES" dirty="0" err="1" smtClean="0"/>
              <a:t>c_emple</a:t>
            </a:r>
            <a:r>
              <a:rPr lang="es-ES" dirty="0" smtClean="0"/>
              <a:t>;</a:t>
            </a:r>
          </a:p>
          <a:p>
            <a:pPr marL="68580" indent="0">
              <a:buNone/>
            </a:pPr>
            <a:r>
              <a:rPr lang="es-ES" dirty="0" smtClean="0"/>
              <a:t> OPEN </a:t>
            </a:r>
            <a:r>
              <a:rPr lang="es-ES" dirty="0" err="1" smtClean="0"/>
              <a:t>c_emple</a:t>
            </a:r>
            <a:r>
              <a:rPr lang="es-ES" dirty="0" smtClean="0"/>
              <a:t>(30);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5119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Cursores explícitos e implícitos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2712805"/>
          </a:xfrm>
        </p:spPr>
        <p:txBody>
          <a:bodyPr>
            <a:normAutofit fontScale="62500" lnSpcReduction="20000"/>
          </a:bodyPr>
          <a:lstStyle/>
          <a:p>
            <a:r>
              <a:rPr lang="es-ES" dirty="0" smtClean="0"/>
              <a:t>Oracle reserva áreas SQL privadas para ejecutar sentencias y almacenar información de procesamiento.</a:t>
            </a:r>
          </a:p>
          <a:p>
            <a:r>
              <a:rPr lang="es-ES" dirty="0" smtClean="0"/>
              <a:t>Todas las sentencias SQL tienen un cursor individual asociado</a:t>
            </a:r>
          </a:p>
          <a:p>
            <a:pPr lvl="1"/>
            <a:r>
              <a:rPr lang="es-ES" dirty="0" smtClean="0"/>
              <a:t>Implícitos. Se declaran y gestionan por PL/SQL para las sentencias DML y PLSQL SELECT</a:t>
            </a:r>
          </a:p>
          <a:p>
            <a:pPr lvl="1"/>
            <a:r>
              <a:rPr lang="es-ES" dirty="0" smtClean="0"/>
              <a:t>Explícitos. Si la consulta devuelve varias filas, se declaran y gestionan por el programador. Esto, asigna un nombre a un área SQL privada. </a:t>
            </a:r>
          </a:p>
          <a:p>
            <a:r>
              <a:rPr lang="es-ES" dirty="0" smtClean="0"/>
              <a:t>El número máximo de cursores abiertos se puede ver en SQL (desde línea de comandos): </a:t>
            </a:r>
          </a:p>
          <a:p>
            <a:pPr marL="365760" lvl="1" indent="0">
              <a:buNone/>
            </a:pPr>
            <a:r>
              <a:rPr lang="es-ES" dirty="0" smtClean="0"/>
              <a:t>show </a:t>
            </a:r>
            <a:r>
              <a:rPr lang="es-ES" dirty="0" err="1" smtClean="0"/>
              <a:t>parameter</a:t>
            </a:r>
            <a:r>
              <a:rPr lang="es-ES" dirty="0" smtClean="0"/>
              <a:t> </a:t>
            </a:r>
            <a:r>
              <a:rPr lang="es-ES" dirty="0" err="1" smtClean="0"/>
              <a:t>open_cursors</a:t>
            </a:r>
            <a:r>
              <a:rPr lang="es-ES" dirty="0" smtClean="0"/>
              <a:t> </a:t>
            </a:r>
          </a:p>
          <a:p>
            <a:pPr marL="365760" lvl="1" indent="0">
              <a:buNone/>
            </a:pPr>
            <a:r>
              <a:rPr lang="es-ES" dirty="0" smtClean="0"/>
              <a:t>O a través de la vista:</a:t>
            </a:r>
          </a:p>
          <a:p>
            <a:pPr marL="365760" lvl="1" indent="0">
              <a:buNone/>
            </a:pPr>
            <a:r>
              <a:rPr lang="en-US" dirty="0"/>
              <a:t>select * from </a:t>
            </a:r>
            <a:r>
              <a:rPr lang="en-US" dirty="0" err="1"/>
              <a:t>v$parameter</a:t>
            </a:r>
            <a:r>
              <a:rPr lang="en-US" dirty="0"/>
              <a:t> where name = </a:t>
            </a:r>
            <a:r>
              <a:rPr lang="en-US" dirty="0" smtClean="0"/>
              <a:t>'</a:t>
            </a:r>
            <a:r>
              <a:rPr lang="en-US" dirty="0" err="1" smtClean="0"/>
              <a:t>open_cursors</a:t>
            </a:r>
            <a:r>
              <a:rPr lang="en-US" dirty="0" smtClean="0"/>
              <a:t>’;</a:t>
            </a:r>
            <a:endParaRPr lang="es-ES" dirty="0" smtClean="0"/>
          </a:p>
          <a:p>
            <a:endParaRPr lang="es-ES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5104800"/>
            <a:ext cx="4115375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11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841652"/>
          </a:xfrm>
        </p:spPr>
        <p:txBody>
          <a:bodyPr>
            <a:normAutofit fontScale="47500" lnSpcReduction="20000"/>
          </a:bodyPr>
          <a:lstStyle/>
          <a:p>
            <a:pPr marL="68580" indent="0">
              <a:buNone/>
            </a:pPr>
            <a:r>
              <a:rPr lang="es-ES" dirty="0" smtClean="0"/>
              <a:t>DECLARE</a:t>
            </a:r>
            <a:endParaRPr lang="es-ES" dirty="0"/>
          </a:p>
          <a:p>
            <a:pPr marL="68580" indent="0">
              <a:buNone/>
            </a:pPr>
            <a:r>
              <a:rPr lang="es-ES" dirty="0"/>
              <a:t>  CURSOR </a:t>
            </a:r>
            <a:r>
              <a:rPr lang="es-ES" dirty="0" err="1"/>
              <a:t>c_emple</a:t>
            </a:r>
            <a:r>
              <a:rPr lang="es-ES" dirty="0"/>
              <a:t> (</a:t>
            </a:r>
            <a:r>
              <a:rPr lang="es-ES" dirty="0" err="1"/>
              <a:t>dept_no</a:t>
            </a:r>
            <a:r>
              <a:rPr lang="es-ES" dirty="0"/>
              <a:t> NUMBER</a:t>
            </a:r>
            <a:r>
              <a:rPr lang="es-ES" dirty="0" smtClean="0"/>
              <a:t>)  IS SELECT </a:t>
            </a:r>
            <a:r>
              <a:rPr lang="es-ES" dirty="0" err="1"/>
              <a:t>employee_id</a:t>
            </a:r>
            <a:r>
              <a:rPr lang="es-ES" dirty="0" smtClean="0"/>
              <a:t>, </a:t>
            </a:r>
            <a:r>
              <a:rPr lang="es-ES" dirty="0" err="1" smtClean="0"/>
              <a:t>last_name</a:t>
            </a:r>
            <a:r>
              <a:rPr lang="es-ES" dirty="0" smtClean="0"/>
              <a:t>, </a:t>
            </a:r>
            <a:r>
              <a:rPr lang="es-ES" dirty="0" err="1" smtClean="0"/>
              <a:t>department_id</a:t>
            </a:r>
            <a:endParaRPr lang="es-ES" dirty="0"/>
          </a:p>
          <a:p>
            <a:pPr marL="68580" indent="0">
              <a:buNone/>
            </a:pPr>
            <a:r>
              <a:rPr lang="es-ES" dirty="0"/>
              <a:t>    FROM </a:t>
            </a:r>
            <a:r>
              <a:rPr lang="es-ES" dirty="0" err="1" smtClean="0"/>
              <a:t>employees</a:t>
            </a:r>
            <a:r>
              <a:rPr lang="es-ES" dirty="0" smtClean="0"/>
              <a:t> WHERE </a:t>
            </a:r>
            <a:r>
              <a:rPr lang="es-ES" dirty="0" err="1"/>
              <a:t>department_id</a:t>
            </a:r>
            <a:r>
              <a:rPr lang="es-ES" dirty="0"/>
              <a:t> = </a:t>
            </a:r>
            <a:r>
              <a:rPr lang="es-ES" dirty="0" err="1"/>
              <a:t>dept_no</a:t>
            </a:r>
            <a:r>
              <a:rPr lang="es-ES" dirty="0"/>
              <a:t>;</a:t>
            </a:r>
          </a:p>
          <a:p>
            <a:pPr marL="68580" indent="0">
              <a:buNone/>
            </a:pPr>
            <a:r>
              <a:rPr lang="es-ES" dirty="0"/>
              <a:t>  </a:t>
            </a:r>
            <a:r>
              <a:rPr lang="es-ES" dirty="0" err="1"/>
              <a:t>reg_emple</a:t>
            </a:r>
            <a:r>
              <a:rPr lang="es-ES" dirty="0"/>
              <a:t> </a:t>
            </a:r>
            <a:r>
              <a:rPr lang="es-ES" dirty="0" err="1"/>
              <a:t>c_emple%ROWTYPE</a:t>
            </a:r>
            <a:r>
              <a:rPr lang="es-ES" dirty="0"/>
              <a:t>;</a:t>
            </a:r>
          </a:p>
          <a:p>
            <a:pPr marL="68580" indent="0">
              <a:buNone/>
            </a:pPr>
            <a:r>
              <a:rPr lang="es-ES" dirty="0"/>
              <a:t>BEGIN</a:t>
            </a:r>
          </a:p>
          <a:p>
            <a:pPr marL="68580" indent="0">
              <a:buNone/>
            </a:pPr>
            <a:r>
              <a:rPr lang="es-ES" dirty="0"/>
              <a:t>  OPEN </a:t>
            </a:r>
            <a:r>
              <a:rPr lang="es-ES" dirty="0" err="1"/>
              <a:t>c_emple</a:t>
            </a:r>
            <a:r>
              <a:rPr lang="es-ES" dirty="0"/>
              <a:t> (60);</a:t>
            </a:r>
          </a:p>
          <a:p>
            <a:pPr marL="68580" indent="0">
              <a:buNone/>
            </a:pPr>
            <a:r>
              <a:rPr lang="es-ES" dirty="0"/>
              <a:t>  LOOP</a:t>
            </a:r>
          </a:p>
          <a:p>
            <a:pPr marL="68580" indent="0">
              <a:buNone/>
            </a:pPr>
            <a:r>
              <a:rPr lang="es-ES" dirty="0"/>
              <a:t>    FETCH </a:t>
            </a:r>
            <a:r>
              <a:rPr lang="es-ES" dirty="0" err="1"/>
              <a:t>c_emple</a:t>
            </a:r>
            <a:r>
              <a:rPr lang="es-ES" dirty="0"/>
              <a:t> INTO </a:t>
            </a:r>
            <a:r>
              <a:rPr lang="es-ES" dirty="0" err="1"/>
              <a:t>reg_emple</a:t>
            </a:r>
            <a:r>
              <a:rPr lang="es-ES" dirty="0"/>
              <a:t>;</a:t>
            </a:r>
          </a:p>
          <a:p>
            <a:pPr marL="68580" indent="0">
              <a:buNone/>
            </a:pPr>
            <a:r>
              <a:rPr lang="es-ES" dirty="0"/>
              <a:t>    </a:t>
            </a:r>
            <a:r>
              <a:rPr lang="es-ES" dirty="0" smtClean="0"/>
              <a:t>EXIT WHEN </a:t>
            </a:r>
            <a:r>
              <a:rPr lang="es-ES" dirty="0" err="1"/>
              <a:t>c_emple%NOTFOUND</a:t>
            </a:r>
            <a:r>
              <a:rPr lang="es-ES" dirty="0"/>
              <a:t>;</a:t>
            </a:r>
          </a:p>
          <a:p>
            <a:pPr marL="68580" indent="0">
              <a:buNone/>
            </a:pPr>
            <a:r>
              <a:rPr lang="es-ES" dirty="0"/>
              <a:t>    DBMS_OUTPUT.PUT_LINE(</a:t>
            </a:r>
            <a:r>
              <a:rPr lang="es-ES" dirty="0" err="1"/>
              <a:t>reg_emple.department_id</a:t>
            </a:r>
            <a:r>
              <a:rPr lang="es-ES" dirty="0"/>
              <a:t> || '  - ' ||</a:t>
            </a:r>
            <a:r>
              <a:rPr lang="es-ES" dirty="0" err="1"/>
              <a:t>reg_emple.employee_id</a:t>
            </a:r>
            <a:r>
              <a:rPr lang="es-ES" dirty="0"/>
              <a:t> || ' - ' || </a:t>
            </a:r>
            <a:r>
              <a:rPr lang="es-ES" dirty="0" err="1"/>
              <a:t>reg_emple.last_name</a:t>
            </a:r>
            <a:r>
              <a:rPr lang="es-ES" dirty="0"/>
              <a:t>);</a:t>
            </a:r>
          </a:p>
          <a:p>
            <a:pPr marL="68580" indent="0">
              <a:buNone/>
            </a:pPr>
            <a:r>
              <a:rPr lang="es-ES" dirty="0"/>
              <a:t>  END LOOP;</a:t>
            </a:r>
          </a:p>
          <a:p>
            <a:pPr marL="68580" indent="0">
              <a:buNone/>
            </a:pPr>
            <a:r>
              <a:rPr lang="es-ES" dirty="0"/>
              <a:t>  CLOSE </a:t>
            </a:r>
            <a:r>
              <a:rPr lang="es-ES" dirty="0" err="1"/>
              <a:t>c_emple</a:t>
            </a:r>
            <a:r>
              <a:rPr lang="es-ES" dirty="0"/>
              <a:t>;</a:t>
            </a:r>
          </a:p>
          <a:p>
            <a:pPr marL="68580" indent="0">
              <a:buNone/>
            </a:pPr>
            <a:r>
              <a:rPr lang="es-ES" dirty="0"/>
              <a:t>  OPEN </a:t>
            </a:r>
            <a:r>
              <a:rPr lang="es-ES" dirty="0" err="1"/>
              <a:t>c_emple</a:t>
            </a:r>
            <a:r>
              <a:rPr lang="es-ES" dirty="0"/>
              <a:t>(100);</a:t>
            </a:r>
          </a:p>
          <a:p>
            <a:pPr marL="68580" indent="0">
              <a:buNone/>
            </a:pPr>
            <a:r>
              <a:rPr lang="es-ES" dirty="0"/>
              <a:t>  LOOP</a:t>
            </a:r>
          </a:p>
          <a:p>
            <a:pPr marL="68580" indent="0">
              <a:buNone/>
            </a:pPr>
            <a:r>
              <a:rPr lang="es-ES" dirty="0"/>
              <a:t>    FETCH </a:t>
            </a:r>
            <a:r>
              <a:rPr lang="es-ES" dirty="0" err="1"/>
              <a:t>c_emple</a:t>
            </a:r>
            <a:r>
              <a:rPr lang="es-ES" dirty="0"/>
              <a:t> INTO </a:t>
            </a:r>
            <a:r>
              <a:rPr lang="es-ES" dirty="0" err="1"/>
              <a:t>reg_emple</a:t>
            </a:r>
            <a:r>
              <a:rPr lang="es-ES" dirty="0"/>
              <a:t>;</a:t>
            </a:r>
          </a:p>
          <a:p>
            <a:pPr marL="68580" indent="0">
              <a:buNone/>
            </a:pPr>
            <a:r>
              <a:rPr lang="es-ES" dirty="0"/>
              <a:t>    </a:t>
            </a:r>
            <a:r>
              <a:rPr lang="es-ES" dirty="0" smtClean="0"/>
              <a:t>EXIT WHEN </a:t>
            </a:r>
            <a:r>
              <a:rPr lang="es-ES" dirty="0" err="1"/>
              <a:t>c_emple%NOTFOUND</a:t>
            </a:r>
            <a:r>
              <a:rPr lang="es-ES" dirty="0"/>
              <a:t>;</a:t>
            </a:r>
          </a:p>
          <a:p>
            <a:pPr marL="68580" indent="0">
              <a:buNone/>
            </a:pPr>
            <a:r>
              <a:rPr lang="es-ES" dirty="0"/>
              <a:t>    DBMS_OUTPUT.PUT_LINE(</a:t>
            </a:r>
            <a:r>
              <a:rPr lang="es-ES" dirty="0" err="1"/>
              <a:t>reg_emple.department_id</a:t>
            </a:r>
            <a:r>
              <a:rPr lang="es-ES" dirty="0"/>
              <a:t> || ' - ' || </a:t>
            </a:r>
            <a:r>
              <a:rPr lang="es-ES" dirty="0" err="1"/>
              <a:t>reg_emple.employee_id</a:t>
            </a:r>
            <a:r>
              <a:rPr lang="es-ES" dirty="0"/>
              <a:t> || ' - ' || </a:t>
            </a:r>
            <a:r>
              <a:rPr lang="es-ES" dirty="0" err="1"/>
              <a:t>reg_emple.last_name</a:t>
            </a:r>
            <a:r>
              <a:rPr lang="es-ES" dirty="0"/>
              <a:t>);</a:t>
            </a:r>
          </a:p>
          <a:p>
            <a:pPr marL="68580" indent="0">
              <a:buNone/>
            </a:pPr>
            <a:r>
              <a:rPr lang="es-ES" dirty="0"/>
              <a:t>  END LOOP;</a:t>
            </a:r>
          </a:p>
          <a:p>
            <a:pPr marL="68580" indent="0">
              <a:buNone/>
            </a:pPr>
            <a:r>
              <a:rPr lang="es-ES" dirty="0"/>
              <a:t>  CLOSE </a:t>
            </a:r>
            <a:r>
              <a:rPr lang="es-ES" dirty="0" err="1"/>
              <a:t>c_emple</a:t>
            </a:r>
            <a:r>
              <a:rPr lang="es-ES" dirty="0"/>
              <a:t>;</a:t>
            </a:r>
          </a:p>
          <a:p>
            <a:pPr marL="68580" indent="0">
              <a:buNone/>
            </a:pPr>
            <a:r>
              <a:rPr lang="es-ES" dirty="0"/>
              <a:t>END</a:t>
            </a:r>
            <a:r>
              <a:rPr lang="es-ES" dirty="0" smtClean="0"/>
              <a:t>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8905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Bloqueo de filas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En caso de operaciones DELETE o UPDATE sobre cursores, hay que bloquear explícitamente el acceso a otras transacciones a esa/s fila/s durante la transacción.</a:t>
            </a:r>
          </a:p>
          <a:p>
            <a:r>
              <a:rPr lang="es-ES" dirty="0" smtClean="0"/>
              <a:t>Para ello, se usa la cláusula FOR UPDATE al final de la SELECT de la declaración del cursor.</a:t>
            </a:r>
          </a:p>
          <a:p>
            <a:r>
              <a:rPr lang="es-ES" dirty="0" smtClean="0"/>
              <a:t>Si el cursor contiene consulta a varias tablas, se puede especificar el bloqueo a las filas de la tabla que contiene una columna determinada. FOR UPDATE OF </a:t>
            </a:r>
            <a:r>
              <a:rPr lang="es-ES" dirty="0" err="1" smtClean="0"/>
              <a:t>nombre_columna</a:t>
            </a:r>
            <a:r>
              <a:rPr lang="es-ES" dirty="0" smtClean="0"/>
              <a:t>.</a:t>
            </a:r>
          </a:p>
          <a:p>
            <a:r>
              <a:rPr lang="es-ES" dirty="0" smtClean="0"/>
              <a:t>En la propia sentencia UPDATE o DELETE, se usa la cláusula WHERE CURRENT OF </a:t>
            </a:r>
            <a:r>
              <a:rPr lang="es-ES" dirty="0" err="1" smtClean="0"/>
              <a:t>nombre_cursor</a:t>
            </a:r>
            <a:r>
              <a:rPr lang="es-ES" dirty="0" smtClean="0"/>
              <a:t>. El cursor debe tener la cláusula FOR UPDATE para que se pueda usar.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9009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68580" indent="0">
              <a:buNone/>
            </a:pPr>
            <a:r>
              <a:rPr lang="en-US" dirty="0"/>
              <a:t>CREATE OR REPLACE</a:t>
            </a:r>
          </a:p>
          <a:p>
            <a:pPr marL="68580" indent="0">
              <a:buNone/>
            </a:pPr>
            <a:r>
              <a:rPr lang="en-US" dirty="0"/>
              <a:t>PROCEDURE </a:t>
            </a:r>
            <a:r>
              <a:rPr lang="en-US" dirty="0" err="1"/>
              <a:t>plus_salary</a:t>
            </a:r>
            <a:r>
              <a:rPr lang="en-US" dirty="0"/>
              <a:t>(</a:t>
            </a:r>
          </a:p>
          <a:p>
            <a:pPr marL="68580" indent="0">
              <a:buNone/>
            </a:pPr>
            <a:r>
              <a:rPr lang="en-US" dirty="0"/>
              <a:t>    DEPT_ID NUMBER)</a:t>
            </a:r>
          </a:p>
          <a:p>
            <a:pPr marL="68580" indent="0">
              <a:buNone/>
            </a:pPr>
            <a:r>
              <a:rPr lang="en-US" dirty="0"/>
              <a:t>AS</a:t>
            </a:r>
          </a:p>
          <a:p>
            <a:pPr marL="68580" indent="0">
              <a:buNone/>
            </a:pPr>
            <a:r>
              <a:rPr lang="en-US" dirty="0"/>
              <a:t>  CURSOR </a:t>
            </a:r>
            <a:r>
              <a:rPr lang="en-US" dirty="0" err="1"/>
              <a:t>employee_cur</a:t>
            </a:r>
            <a:endParaRPr lang="en-US" dirty="0"/>
          </a:p>
          <a:p>
            <a:pPr marL="68580" indent="0">
              <a:buNone/>
            </a:pPr>
            <a:r>
              <a:rPr lang="en-US" dirty="0"/>
              <a:t>  IS</a:t>
            </a:r>
          </a:p>
          <a:p>
            <a:pPr marL="68580" indent="0">
              <a:buNone/>
            </a:pPr>
            <a:r>
              <a:rPr lang="en-US" dirty="0"/>
              <a:t>    SELECT * FROM EMPLOYEES WHERE DEPARTMENT_ID = DEPT_ID FOR UPDATE OF SALARY;</a:t>
            </a:r>
          </a:p>
          <a:p>
            <a:pPr marL="68580" indent="0">
              <a:buNone/>
            </a:pPr>
            <a:r>
              <a:rPr lang="en-US" dirty="0"/>
              <a:t>BEGIN</a:t>
            </a:r>
          </a:p>
          <a:p>
            <a:pPr marL="68580" indent="0">
              <a:buNone/>
            </a:pPr>
            <a:r>
              <a:rPr lang="en-US" dirty="0"/>
              <a:t>  FOR </a:t>
            </a:r>
            <a:r>
              <a:rPr lang="en-US" dirty="0" err="1"/>
              <a:t>employee_rec</a:t>
            </a:r>
            <a:r>
              <a:rPr lang="en-US" dirty="0"/>
              <a:t> IN </a:t>
            </a:r>
            <a:r>
              <a:rPr lang="en-US" dirty="0" err="1"/>
              <a:t>employee_cur</a:t>
            </a:r>
            <a:endParaRPr lang="en-US" dirty="0"/>
          </a:p>
          <a:p>
            <a:pPr marL="68580" indent="0">
              <a:buNone/>
            </a:pPr>
            <a:r>
              <a:rPr lang="en-US" dirty="0"/>
              <a:t>  LOOP</a:t>
            </a:r>
          </a:p>
          <a:p>
            <a:pPr marL="68580" indent="0">
              <a:buNone/>
            </a:pPr>
            <a:r>
              <a:rPr lang="en-US" dirty="0"/>
              <a:t>    UPDATE EMPLOYEES SET salary = 10000 WHERE CURRENT OF </a:t>
            </a:r>
            <a:r>
              <a:rPr lang="en-US" dirty="0" err="1"/>
              <a:t>employee_cur</a:t>
            </a:r>
            <a:r>
              <a:rPr lang="en-US" dirty="0"/>
              <a:t>;</a:t>
            </a:r>
          </a:p>
          <a:p>
            <a:pPr marL="68580" indent="0">
              <a:buNone/>
            </a:pPr>
            <a:r>
              <a:rPr lang="en-US" dirty="0"/>
              <a:t>  END LOOP;</a:t>
            </a:r>
          </a:p>
          <a:p>
            <a:pPr marL="68580" indent="0">
              <a:buNone/>
            </a:pPr>
            <a:r>
              <a:rPr lang="en-US" dirty="0"/>
              <a:t>END;</a:t>
            </a:r>
          </a:p>
          <a:p>
            <a:pPr marL="68580" indent="0">
              <a:buNone/>
            </a:pPr>
            <a:r>
              <a:rPr lang="en-US" dirty="0"/>
              <a:t>/</a:t>
            </a:r>
          </a:p>
          <a:p>
            <a:pPr marL="68580" indent="0">
              <a:buNone/>
            </a:pPr>
            <a:r>
              <a:rPr lang="en-US" dirty="0"/>
              <a:t>EXECUTE PLUS_SALARY(10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022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REF CURSOR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 smtClean="0"/>
              <a:t>Son punteros (como en C) que contienen la dirección de memoria de un elemento.</a:t>
            </a:r>
          </a:p>
          <a:p>
            <a:r>
              <a:rPr lang="es-ES" dirty="0" smtClean="0"/>
              <a:t>Apunta a la fila actual del juego de resultados de la consulta (de varias filas)</a:t>
            </a:r>
          </a:p>
          <a:p>
            <a:r>
              <a:rPr lang="es-ES" dirty="0" smtClean="0"/>
              <a:t>La variable de cursor (REF CURSOR) no está ligada a una consulta específica (como  ocurre con los cursores estáticos)</a:t>
            </a:r>
          </a:p>
          <a:p>
            <a:r>
              <a:rPr lang="es-ES" dirty="0" smtClean="0"/>
              <a:t>Se puede abrir la variable de cursor para cualquier consulta compatible con el tipo</a:t>
            </a:r>
          </a:p>
          <a:p>
            <a:r>
              <a:rPr lang="es-ES" dirty="0" smtClean="0"/>
              <a:t>Están disponibles (y se pueden compartir)  para cualquier cliente PL/SQL</a:t>
            </a:r>
          </a:p>
          <a:p>
            <a:r>
              <a:rPr lang="es-ES" dirty="0" smtClean="0"/>
              <a:t>Sirve para transferir juegos de resultados de consultas entre subprogramas almacenados PL/SQL y clientes.</a:t>
            </a:r>
          </a:p>
          <a:p>
            <a:r>
              <a:rPr lang="es-ES" dirty="0" smtClean="0"/>
              <a:t>El juego permanece accesible mientras la variable de cursor apunte a ella</a:t>
            </a:r>
          </a:p>
          <a:p>
            <a:r>
              <a:rPr lang="es-ES" dirty="0" smtClean="0"/>
              <a:t>Incluye una referencia al área de trabajo del  cursor en el PGA.</a:t>
            </a:r>
          </a:p>
          <a:p>
            <a:pPr marL="68580" indent="0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0323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Definición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es-ES" dirty="0" smtClean="0"/>
              <a:t>--Definición</a:t>
            </a:r>
          </a:p>
          <a:p>
            <a:pPr marL="68580" indent="0">
              <a:buNone/>
            </a:pPr>
            <a:r>
              <a:rPr lang="es-ES" dirty="0" smtClean="0"/>
              <a:t>TYPE </a:t>
            </a:r>
            <a:r>
              <a:rPr lang="es-ES" dirty="0" err="1" smtClean="0"/>
              <a:t>ref_type_name</a:t>
            </a:r>
            <a:r>
              <a:rPr lang="es-ES" dirty="0" smtClean="0"/>
              <a:t> IS REF CURSOR [RETURN </a:t>
            </a:r>
            <a:r>
              <a:rPr lang="es-ES" dirty="0" err="1" smtClean="0"/>
              <a:t>return_type</a:t>
            </a:r>
            <a:r>
              <a:rPr lang="es-ES" dirty="0" smtClean="0"/>
              <a:t>];</a:t>
            </a:r>
          </a:p>
          <a:p>
            <a:pPr marL="68580" indent="0">
              <a:buNone/>
            </a:pPr>
            <a:r>
              <a:rPr lang="es-ES" dirty="0" smtClean="0"/>
              <a:t>--declarar variable de cursor</a:t>
            </a:r>
          </a:p>
          <a:p>
            <a:pPr marL="68580" indent="0">
              <a:buNone/>
            </a:pPr>
            <a:r>
              <a:rPr lang="es-ES" dirty="0" err="1" smtClean="0"/>
              <a:t>Ref_cv</a:t>
            </a:r>
            <a:r>
              <a:rPr lang="es-ES" dirty="0" smtClean="0"/>
              <a:t> </a:t>
            </a:r>
            <a:r>
              <a:rPr lang="es-ES" dirty="0" err="1" smtClean="0"/>
              <a:t>ref_type_name</a:t>
            </a:r>
            <a:r>
              <a:rPr lang="es-ES" dirty="0" smtClean="0"/>
              <a:t>;</a:t>
            </a:r>
            <a:endParaRPr lang="es-ES" dirty="0"/>
          </a:p>
          <a:p>
            <a:r>
              <a:rPr lang="es-ES" dirty="0" smtClean="0"/>
              <a:t>Hay 2 tipos de REF CURSOR:</a:t>
            </a:r>
          </a:p>
          <a:p>
            <a:r>
              <a:rPr lang="es-ES" dirty="0" smtClean="0"/>
              <a:t>Débil (</a:t>
            </a:r>
            <a:r>
              <a:rPr lang="es-ES" dirty="0" err="1" smtClean="0"/>
              <a:t>weak</a:t>
            </a:r>
            <a:r>
              <a:rPr lang="es-ES" dirty="0" smtClean="0"/>
              <a:t>), en el que no se especifica el tipo de retorno. Son más flexibles, porque el compilador permite asociarlo a cualquier consulta.</a:t>
            </a:r>
          </a:p>
          <a:p>
            <a:r>
              <a:rPr lang="es-ES" dirty="0" smtClean="0"/>
              <a:t>Fuerte (</a:t>
            </a:r>
            <a:r>
              <a:rPr lang="es-ES" dirty="0" err="1" smtClean="0"/>
              <a:t>strong</a:t>
            </a:r>
            <a:r>
              <a:rPr lang="es-ES" dirty="0" smtClean="0"/>
              <a:t>), que si usa la cláusula RETURN </a:t>
            </a:r>
            <a:r>
              <a:rPr lang="es-ES" dirty="0" err="1" smtClean="0"/>
              <a:t>return_type</a:t>
            </a:r>
            <a:r>
              <a:rPr lang="es-ES" dirty="0" smtClean="0"/>
              <a:t>. Son menos proclives a errores, porque el compilador sólo permite asociarlo a consultas compatibles.</a:t>
            </a:r>
          </a:p>
        </p:txBody>
      </p:sp>
    </p:spTree>
    <p:extLst>
      <p:ext uri="{BB962C8B-B14F-4D97-AF65-F5344CB8AC3E}">
        <p14:creationId xmlns:p14="http://schemas.microsoft.com/office/powerpoint/2010/main" val="3170857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REF CURSOR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 smtClean="0"/>
              <a:t>Weak</a:t>
            </a:r>
            <a:r>
              <a:rPr lang="es-ES" dirty="0" smtClean="0"/>
              <a:t> (</a:t>
            </a:r>
            <a:r>
              <a:rPr lang="es-ES" dirty="0" err="1" smtClean="0"/>
              <a:t>debil</a:t>
            </a:r>
            <a:r>
              <a:rPr lang="es-ES" dirty="0" smtClean="0"/>
              <a:t>)</a:t>
            </a:r>
          </a:p>
          <a:p>
            <a:r>
              <a:rPr lang="es-ES" dirty="0" smtClean="0"/>
              <a:t>TYPE </a:t>
            </a:r>
            <a:r>
              <a:rPr lang="es-ES" dirty="0" err="1" smtClean="0"/>
              <a:t>ref_cur_weak</a:t>
            </a:r>
            <a:r>
              <a:rPr lang="es-ES" dirty="0" smtClean="0"/>
              <a:t> IS REF CURSOR</a:t>
            </a:r>
          </a:p>
          <a:p>
            <a:r>
              <a:rPr lang="es-ES" dirty="0" smtClean="0"/>
              <a:t>STRONG</a:t>
            </a:r>
          </a:p>
          <a:p>
            <a:r>
              <a:rPr lang="es-ES" dirty="0" smtClean="0"/>
              <a:t>TYPE </a:t>
            </a:r>
            <a:r>
              <a:rPr lang="es-ES" dirty="0" err="1" smtClean="0"/>
              <a:t>ref_cursor_strong</a:t>
            </a:r>
            <a:r>
              <a:rPr lang="es-ES" dirty="0" smtClean="0"/>
              <a:t> IS REF CURSOR RETURN </a:t>
            </a:r>
            <a:r>
              <a:rPr lang="es-ES" dirty="0" err="1" smtClean="0"/>
              <a:t>table%ROWTYPE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Nota: no es posible crear un </a:t>
            </a:r>
            <a:r>
              <a:rPr lang="es-ES" dirty="0" err="1" smtClean="0"/>
              <a:t>ref</a:t>
            </a:r>
            <a:r>
              <a:rPr lang="es-ES" dirty="0" smtClean="0"/>
              <a:t> cursor en un paquete, porque no tiene estado persistente (crea un puntero, no un cursor) y no se guarda en </a:t>
            </a:r>
            <a:r>
              <a:rPr lang="es-ES" dirty="0" err="1" smtClean="0"/>
              <a:t>bbdd</a:t>
            </a:r>
            <a:r>
              <a:rPr lang="es-ES" smtClean="0"/>
              <a:t>.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0003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es-ES" dirty="0"/>
              <a:t>CREATE OR REPLACE</a:t>
            </a:r>
          </a:p>
          <a:p>
            <a:pPr marL="68580" indent="0">
              <a:buNone/>
            </a:pPr>
            <a:r>
              <a:rPr lang="es-ES" dirty="0"/>
              <a:t>PACKAGE CURSPKG</a:t>
            </a:r>
          </a:p>
          <a:p>
            <a:pPr marL="68580" indent="0">
              <a:buNone/>
            </a:pPr>
            <a:r>
              <a:rPr lang="es-ES" dirty="0"/>
              <a:t>AS</a:t>
            </a:r>
          </a:p>
          <a:p>
            <a:pPr marL="68580" indent="0">
              <a:buNone/>
            </a:pPr>
            <a:r>
              <a:rPr lang="es-ES" dirty="0"/>
              <a:t>TYPE T_CURSOR</a:t>
            </a:r>
          </a:p>
          <a:p>
            <a:pPr marL="68580" indent="0">
              <a:buNone/>
            </a:pPr>
            <a:r>
              <a:rPr lang="es-ES" dirty="0"/>
              <a:t>IS</a:t>
            </a:r>
          </a:p>
          <a:p>
            <a:pPr marL="68580" indent="0">
              <a:buNone/>
            </a:pPr>
            <a:r>
              <a:rPr lang="es-ES" dirty="0"/>
              <a:t>  REF</a:t>
            </a:r>
          </a:p>
          <a:p>
            <a:pPr marL="68580" indent="0">
              <a:buNone/>
            </a:pPr>
            <a:r>
              <a:rPr lang="es-ES" dirty="0"/>
              <a:t>  CURSOR;</a:t>
            </a:r>
          </a:p>
          <a:p>
            <a:pPr marL="68580" indent="0">
              <a:buNone/>
            </a:pPr>
            <a:r>
              <a:rPr lang="es-ES" dirty="0"/>
              <a:t>  PROCEDURE OPEN_ONE_CURSOR(</a:t>
            </a:r>
          </a:p>
          <a:p>
            <a:pPr marL="68580" indent="0">
              <a:buNone/>
            </a:pPr>
            <a:r>
              <a:rPr lang="es-ES" dirty="0"/>
              <a:t>      N_EMPNO   IN NUMBER,</a:t>
            </a:r>
          </a:p>
          <a:p>
            <a:pPr marL="68580" indent="0">
              <a:buNone/>
            </a:pPr>
            <a:r>
              <a:rPr lang="es-ES" dirty="0"/>
              <a:t>      IO_CURSOR IN OUT T_CURSOR);</a:t>
            </a:r>
          </a:p>
          <a:p>
            <a:pPr marL="68580" indent="0">
              <a:buNone/>
            </a:pPr>
            <a:r>
              <a:rPr lang="es-ES" dirty="0"/>
              <a:t>  PROCEDURE OPEN_TWO_CURSORS(</a:t>
            </a:r>
          </a:p>
          <a:p>
            <a:pPr marL="68580" indent="0">
              <a:buNone/>
            </a:pPr>
            <a:r>
              <a:rPr lang="es-ES" dirty="0"/>
              <a:t>      EMPCURSOR OUT T_CURSOR,</a:t>
            </a:r>
          </a:p>
          <a:p>
            <a:pPr marL="68580" indent="0">
              <a:buNone/>
            </a:pPr>
            <a:r>
              <a:rPr lang="es-ES" dirty="0"/>
              <a:t>      DEPTCURSOR OUT T_CURSOR);</a:t>
            </a:r>
          </a:p>
          <a:p>
            <a:pPr marL="68580" indent="0">
              <a:buNone/>
            </a:pPr>
            <a:r>
              <a:rPr lang="es-ES" dirty="0"/>
              <a:t>  END CURSPKG;</a:t>
            </a:r>
          </a:p>
          <a:p>
            <a:pPr marL="68580" indent="0">
              <a:buNone/>
            </a:pPr>
            <a:r>
              <a:rPr lang="es-ES" dirty="0"/>
              <a:t>  / </a:t>
            </a:r>
          </a:p>
        </p:txBody>
      </p:sp>
    </p:spTree>
    <p:extLst>
      <p:ext uri="{BB962C8B-B14F-4D97-AF65-F5344CB8AC3E}">
        <p14:creationId xmlns:p14="http://schemas.microsoft.com/office/powerpoint/2010/main" val="4259641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8580" indent="0">
              <a:buNone/>
            </a:pPr>
            <a:r>
              <a:rPr lang="es-ES" sz="700" dirty="0"/>
              <a:t>CREATE OR REPLACE PACKAGE BODY CURSPKG AS</a:t>
            </a:r>
          </a:p>
          <a:p>
            <a:pPr marL="68580" indent="0">
              <a:buNone/>
            </a:pPr>
            <a:r>
              <a:rPr lang="es-ES" sz="700" dirty="0"/>
              <a:t>    PROCEDURE OPEN_ONE_CURSOR (N_EMPNO IN NUMBER,</a:t>
            </a:r>
          </a:p>
          <a:p>
            <a:pPr marL="68580" indent="0">
              <a:buNone/>
            </a:pPr>
            <a:r>
              <a:rPr lang="es-ES" sz="700" dirty="0"/>
              <a:t>                               IO_CURSOR IN OUT T_CURSOR)</a:t>
            </a:r>
          </a:p>
          <a:p>
            <a:pPr marL="68580" indent="0">
              <a:buNone/>
            </a:pPr>
            <a:r>
              <a:rPr lang="es-ES" sz="700" dirty="0"/>
              <a:t>    IS </a:t>
            </a:r>
            <a:r>
              <a:rPr lang="es-ES" sz="700" dirty="0" smtClean="0"/>
              <a:t> V_CURSOR </a:t>
            </a:r>
            <a:r>
              <a:rPr lang="es-ES" sz="700" dirty="0"/>
              <a:t>T_CURSOR; </a:t>
            </a:r>
          </a:p>
          <a:p>
            <a:pPr marL="68580" indent="0">
              <a:buNone/>
            </a:pPr>
            <a:r>
              <a:rPr lang="es-ES" sz="700" dirty="0"/>
              <a:t>    BEGIN </a:t>
            </a:r>
          </a:p>
          <a:p>
            <a:pPr marL="68580" indent="0">
              <a:buNone/>
            </a:pPr>
            <a:r>
              <a:rPr lang="es-ES" sz="700" dirty="0"/>
              <a:t>        IF N_EMPNO &lt;&gt; 0 </a:t>
            </a:r>
          </a:p>
          <a:p>
            <a:pPr marL="68580" indent="0">
              <a:buNone/>
            </a:pPr>
            <a:r>
              <a:rPr lang="es-ES" sz="700" dirty="0"/>
              <a:t>        </a:t>
            </a:r>
            <a:r>
              <a:rPr lang="es-ES" sz="700" dirty="0" smtClean="0"/>
              <a:t>THEN OPEN </a:t>
            </a:r>
            <a:r>
              <a:rPr lang="es-ES" sz="700" dirty="0"/>
              <a:t>V_CURSOR FOR </a:t>
            </a:r>
          </a:p>
          <a:p>
            <a:pPr marL="68580" indent="0">
              <a:buNone/>
            </a:pPr>
            <a:r>
              <a:rPr lang="es-ES" sz="700" dirty="0"/>
              <a:t>             SELECT EMPLOYEES.EMPLOYEE_ID, EMPLOYEES.FIRST_NAME, DEPARTMENTS.DEPARTMENT_ID, DEPARTMENTS.DEPARTMENT_NAME </a:t>
            </a:r>
          </a:p>
          <a:p>
            <a:pPr marL="68580" indent="0">
              <a:buNone/>
            </a:pPr>
            <a:r>
              <a:rPr lang="es-ES" sz="700" dirty="0"/>
              <a:t>                  FROM EMPLOYEES, DEPARTMENTS </a:t>
            </a:r>
          </a:p>
          <a:p>
            <a:pPr marL="68580" indent="0">
              <a:buNone/>
            </a:pPr>
            <a:r>
              <a:rPr lang="es-ES" sz="700" dirty="0"/>
              <a:t>                  WHERE EMPLOYEES.DEPARTMENT_ID = DEPARTMENTS.DEPARTMENT_ID </a:t>
            </a:r>
          </a:p>
          <a:p>
            <a:pPr marL="68580" indent="0">
              <a:buNone/>
            </a:pPr>
            <a:r>
              <a:rPr lang="es-ES" sz="700" dirty="0"/>
              <a:t>                  AND EMPLOYEES.EMPLOYEE_ID = N_EMPNO</a:t>
            </a:r>
            <a:r>
              <a:rPr lang="es-ES" sz="700" dirty="0" smtClean="0"/>
              <a:t>;</a:t>
            </a:r>
            <a:endParaRPr lang="es-ES" sz="700" dirty="0"/>
          </a:p>
          <a:p>
            <a:pPr marL="68580" indent="0">
              <a:buNone/>
            </a:pPr>
            <a:r>
              <a:rPr lang="es-ES" sz="700" dirty="0"/>
              <a:t>        ELSE </a:t>
            </a:r>
            <a:r>
              <a:rPr lang="es-ES" sz="700" dirty="0" smtClean="0"/>
              <a:t>OPEN </a:t>
            </a:r>
            <a:r>
              <a:rPr lang="es-ES" sz="700" dirty="0"/>
              <a:t>V_CURSOR FOR </a:t>
            </a:r>
          </a:p>
          <a:p>
            <a:pPr marL="68580" indent="0">
              <a:buNone/>
            </a:pPr>
            <a:r>
              <a:rPr lang="es-ES" sz="700" dirty="0"/>
              <a:t>             SELECT EMPLOYEES.EMPLOYEE_ID, EMPLOYEES.LAST_NAME, DEPARTMENTS.DEPARTMENT_ID, DEPARTMENTS.DEPARTMENT_NAME </a:t>
            </a:r>
          </a:p>
          <a:p>
            <a:pPr marL="68580" indent="0">
              <a:buNone/>
            </a:pPr>
            <a:r>
              <a:rPr lang="es-ES" sz="700" dirty="0"/>
              <a:t>                  FROM EMPLOYEES, DEPARTMENTS </a:t>
            </a:r>
          </a:p>
          <a:p>
            <a:pPr marL="68580" indent="0">
              <a:buNone/>
            </a:pPr>
            <a:r>
              <a:rPr lang="es-ES" sz="700" dirty="0"/>
              <a:t>                  WHERE EMPLOYEES.DEPARTMENT_ID = DEPARTMENTS.DEPARTMENT_ID</a:t>
            </a:r>
            <a:r>
              <a:rPr lang="es-ES" sz="700" dirty="0" smtClean="0"/>
              <a:t>;</a:t>
            </a:r>
            <a:endParaRPr lang="es-ES" sz="700" dirty="0"/>
          </a:p>
          <a:p>
            <a:pPr marL="68580" indent="0">
              <a:buNone/>
            </a:pPr>
            <a:r>
              <a:rPr lang="es-ES" sz="700" dirty="0"/>
              <a:t>        END IF</a:t>
            </a:r>
            <a:r>
              <a:rPr lang="es-ES" sz="700" dirty="0" smtClean="0"/>
              <a:t>; IO_CURSOR </a:t>
            </a:r>
            <a:r>
              <a:rPr lang="es-ES" sz="700" dirty="0"/>
              <a:t>:= V_CURSOR; </a:t>
            </a:r>
          </a:p>
          <a:p>
            <a:pPr marL="68580" indent="0">
              <a:buNone/>
            </a:pPr>
            <a:r>
              <a:rPr lang="es-ES" sz="700" dirty="0"/>
              <a:t>    END OPEN_ONE_CURSOR; </a:t>
            </a:r>
          </a:p>
          <a:p>
            <a:pPr marL="68580" indent="0">
              <a:buNone/>
            </a:pPr>
            <a:r>
              <a:rPr lang="es-ES" sz="700" dirty="0"/>
              <a:t>    PROCEDURE OPEN_TWO_CURSORS (EMPCURSOR OUT T_CURSOR,</a:t>
            </a:r>
          </a:p>
          <a:p>
            <a:pPr marL="68580" indent="0">
              <a:buNone/>
            </a:pPr>
            <a:r>
              <a:rPr lang="es-ES" sz="700" dirty="0"/>
              <a:t>                                DEPTCURSOR OUT T_CURSOR)</a:t>
            </a:r>
          </a:p>
          <a:p>
            <a:pPr marL="68580" indent="0">
              <a:buNone/>
            </a:pPr>
            <a:r>
              <a:rPr lang="es-ES" sz="700" dirty="0"/>
              <a:t>    IS </a:t>
            </a:r>
            <a:r>
              <a:rPr lang="es-ES" sz="700" dirty="0" smtClean="0"/>
              <a:t> </a:t>
            </a:r>
            <a:r>
              <a:rPr lang="es-ES" sz="700" dirty="0"/>
              <a:t>V_CURSOR1 T_CURSOR; </a:t>
            </a:r>
            <a:r>
              <a:rPr lang="es-ES" sz="700" dirty="0" smtClean="0"/>
              <a:t>V_CURSOR2 </a:t>
            </a:r>
            <a:r>
              <a:rPr lang="es-ES" sz="700" dirty="0"/>
              <a:t>T_CURSOR; </a:t>
            </a:r>
          </a:p>
          <a:p>
            <a:pPr marL="68580" indent="0">
              <a:buNone/>
            </a:pPr>
            <a:r>
              <a:rPr lang="es-ES" sz="700" dirty="0"/>
              <a:t>    BEGIN </a:t>
            </a:r>
          </a:p>
          <a:p>
            <a:pPr marL="68580" indent="0">
              <a:buNone/>
            </a:pPr>
            <a:r>
              <a:rPr lang="es-ES" sz="700" dirty="0"/>
              <a:t>        OPEN V_CURSOR1 FOR SELECT * FROM EMPLOYEES;</a:t>
            </a:r>
          </a:p>
          <a:p>
            <a:pPr marL="68580" indent="0">
              <a:buNone/>
            </a:pPr>
            <a:r>
              <a:rPr lang="es-ES" sz="700" dirty="0"/>
              <a:t>        OPEN V_CURSOR2 FOR SELECT * FROM DEPARTMENTS;</a:t>
            </a:r>
          </a:p>
          <a:p>
            <a:pPr marL="68580" indent="0">
              <a:buNone/>
            </a:pPr>
            <a:r>
              <a:rPr lang="es-ES" sz="700" dirty="0"/>
              <a:t>        EMPCURSOR  := V_CURSOR1; </a:t>
            </a:r>
          </a:p>
          <a:p>
            <a:pPr marL="68580" indent="0">
              <a:buNone/>
            </a:pPr>
            <a:r>
              <a:rPr lang="es-ES" sz="700" dirty="0"/>
              <a:t>        DEPTCURSOR := V_CURSOR2; </a:t>
            </a:r>
          </a:p>
          <a:p>
            <a:pPr marL="68580" indent="0">
              <a:buNone/>
            </a:pPr>
            <a:r>
              <a:rPr lang="es-ES" sz="700" dirty="0"/>
              <a:t>    END OPEN_TWO_CURSORS; </a:t>
            </a:r>
          </a:p>
          <a:p>
            <a:pPr marL="68580" indent="0">
              <a:buNone/>
            </a:pPr>
            <a:r>
              <a:rPr lang="es-ES" sz="700" dirty="0"/>
              <a:t>END CURSPKG;</a:t>
            </a:r>
          </a:p>
          <a:p>
            <a:pPr marL="68580" indent="0">
              <a:buNone/>
            </a:pPr>
            <a:r>
              <a:rPr lang="es-ES" sz="700" dirty="0"/>
              <a:t>/</a:t>
            </a:r>
            <a:endParaRPr lang="es-ES" sz="700" dirty="0"/>
          </a:p>
        </p:txBody>
      </p:sp>
    </p:spTree>
    <p:extLst>
      <p:ext uri="{BB962C8B-B14F-4D97-AF65-F5344CB8AC3E}">
        <p14:creationId xmlns:p14="http://schemas.microsoft.com/office/powerpoint/2010/main" val="198031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altLang="es-ES" sz="1400" dirty="0" smtClean="0"/>
          </a:p>
          <a:p>
            <a:endParaRPr lang="es-ES" altLang="es-ES" sz="1400" dirty="0"/>
          </a:p>
          <a:p>
            <a:endParaRPr lang="es-ES" altLang="es-ES" sz="1400" dirty="0" smtClean="0"/>
          </a:p>
          <a:p>
            <a:endParaRPr lang="es-ES" altLang="es-ES" sz="1400" dirty="0"/>
          </a:p>
          <a:p>
            <a:endParaRPr lang="es-ES" altLang="es-ES" sz="1400" dirty="0" smtClean="0"/>
          </a:p>
          <a:p>
            <a:endParaRPr lang="es-ES" altLang="es-ES" sz="14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739833" y="647560"/>
            <a:ext cx="3304572" cy="1463153"/>
          </a:xfrm>
        </p:spPr>
        <p:txBody>
          <a:bodyPr/>
          <a:lstStyle/>
          <a:p>
            <a:r>
              <a:rPr lang="es-ES" dirty="0" smtClean="0"/>
              <a:t>Cursor explicito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736592" y="2127120"/>
            <a:ext cx="3298784" cy="1517904"/>
          </a:xfrm>
        </p:spPr>
        <p:txBody>
          <a:bodyPr>
            <a:normAutofit fontScale="77500" lnSpcReduction="20000"/>
          </a:bodyPr>
          <a:lstStyle/>
          <a:p>
            <a:r>
              <a:rPr lang="es-ES" altLang="es-ES" dirty="0"/>
              <a:t>El juego de filas que devuelve una consulta de varias filas se llama juego activo. </a:t>
            </a:r>
          </a:p>
          <a:p>
            <a:r>
              <a:rPr lang="es-ES" altLang="es-ES" dirty="0"/>
              <a:t>El cursor tiene un puntero señalando a una de las filas del SELECT que representa el cursor. Se puede recorrer el cursor haciendo que el puntero se mueva por las filas.</a:t>
            </a:r>
          </a:p>
          <a:p>
            <a:endParaRPr lang="es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94704"/>
            <a:ext cx="3456384" cy="208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209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734424" y="692696"/>
            <a:ext cx="3300984" cy="1463040"/>
          </a:xfrm>
        </p:spPr>
        <p:txBody>
          <a:bodyPr>
            <a:normAutofit/>
          </a:bodyPr>
          <a:lstStyle/>
          <a:p>
            <a:r>
              <a:rPr lang="es-ES" dirty="0" smtClean="0"/>
              <a:t>Procesamiento de un cursor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sz="half" idx="2"/>
          </p:nvPr>
        </p:nvSpPr>
        <p:spPr>
          <a:xfrm>
            <a:off x="4734630" y="2164880"/>
            <a:ext cx="3300573" cy="3640384"/>
          </a:xfrm>
        </p:spPr>
        <p:txBody>
          <a:bodyPr>
            <a:normAutofit fontScale="77500" lnSpcReduction="20000"/>
          </a:bodyPr>
          <a:lstStyle/>
          <a:p>
            <a:r>
              <a:rPr lang="es-ES" altLang="es-ES" sz="1400" dirty="0" smtClean="0"/>
              <a:t>Los </a:t>
            </a:r>
            <a:r>
              <a:rPr lang="es-ES" altLang="es-ES" sz="1400" dirty="0"/>
              <a:t>cursores se procesan en cuatro pasos: </a:t>
            </a:r>
          </a:p>
          <a:p>
            <a:pPr lvl="1"/>
            <a:r>
              <a:rPr lang="es-ES" altLang="es-ES" sz="1300" b="1" dirty="0"/>
              <a:t>Declarar el cursor. </a:t>
            </a:r>
            <a:r>
              <a:rPr lang="es-ES" altLang="es-ES" sz="1300" dirty="0"/>
              <a:t>Se declara como cursor en la sección DECLARE, especificando: </a:t>
            </a:r>
          </a:p>
          <a:p>
            <a:pPr lvl="2"/>
            <a:r>
              <a:rPr lang="es-ES" altLang="es-ES" sz="1300" dirty="0"/>
              <a:t>Su nombre </a:t>
            </a:r>
          </a:p>
          <a:p>
            <a:pPr lvl="2"/>
            <a:r>
              <a:rPr lang="es-ES" altLang="es-ES" sz="1300" dirty="0"/>
              <a:t>La consulta SELECT asociada </a:t>
            </a:r>
          </a:p>
          <a:p>
            <a:pPr lvl="1"/>
            <a:r>
              <a:rPr lang="es-ES" altLang="es-ES" sz="1300" b="1" dirty="0"/>
              <a:t>Abrir el cursor. </a:t>
            </a:r>
            <a:r>
              <a:rPr lang="es-ES" altLang="es-ES" sz="1300" dirty="0"/>
              <a:t>Tras abrir el cursor, el puntero del cursor señalará a la primera fila. Desencadena las siguientes opciones: </a:t>
            </a:r>
          </a:p>
          <a:p>
            <a:pPr lvl="2"/>
            <a:r>
              <a:rPr lang="es-ES" altLang="es-ES" sz="1300" dirty="0"/>
              <a:t>Asignación de memoria del cursor </a:t>
            </a:r>
          </a:p>
          <a:p>
            <a:pPr lvl="2"/>
            <a:r>
              <a:rPr lang="es-ES" altLang="es-ES" sz="1300" dirty="0"/>
              <a:t>Ejecución de la sentencia SELECT </a:t>
            </a:r>
          </a:p>
          <a:p>
            <a:pPr lvl="1"/>
            <a:r>
              <a:rPr lang="es-ES" altLang="es-ES" sz="1300" b="1" dirty="0"/>
              <a:t>Procesar el cursor. </a:t>
            </a:r>
            <a:r>
              <a:rPr lang="es-ES" altLang="es-ES" sz="1300" dirty="0"/>
              <a:t>La instrucción FETCH permite recorrer el cursor fila a fila hasta que el puntero llegue al final (hasta que el cursor esté vacío). </a:t>
            </a:r>
          </a:p>
          <a:p>
            <a:pPr lvl="2"/>
            <a:r>
              <a:rPr lang="es-ES" altLang="es-ES" sz="1300" dirty="0"/>
              <a:t>Cada FETCH extrae un a sola fila; para n filas, hay que especificar un bucle </a:t>
            </a:r>
          </a:p>
          <a:p>
            <a:pPr lvl="2"/>
            <a:r>
              <a:rPr lang="es-ES" altLang="es-ES" sz="1300" dirty="0"/>
              <a:t>El valor de cada columna del SELECT debe almacenarse en una variable o asignar los tipos del cursor a una variable tipo </a:t>
            </a:r>
            <a:r>
              <a:rPr lang="es-ES" altLang="es-ES" sz="1300" dirty="0" smtClean="0"/>
              <a:t>registro</a:t>
            </a:r>
            <a:endParaRPr lang="es-ES" altLang="es-ES" sz="1300" dirty="0"/>
          </a:p>
          <a:p>
            <a:pPr lvl="1"/>
            <a:r>
              <a:rPr lang="es-ES" altLang="es-ES" sz="1300" b="1" dirty="0"/>
              <a:t>Cerrar el cursor. </a:t>
            </a:r>
            <a:r>
              <a:rPr lang="es-ES" altLang="es-ES" sz="1300" dirty="0"/>
              <a:t>Tras tratar las filas, se cierra el cursor para liberar memoria</a:t>
            </a:r>
            <a:endParaRPr lang="es-ES" sz="13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714299"/>
            <a:ext cx="3384376" cy="185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20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Declaración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s-ES" sz="1400" dirty="0"/>
              <a:t>Declaración de cursores</a:t>
            </a:r>
          </a:p>
          <a:p>
            <a:r>
              <a:rPr lang="es-ES" altLang="es-ES" sz="1400" dirty="0"/>
              <a:t>Sintaxis: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400" dirty="0"/>
              <a:t>CURSOR nombre IS </a:t>
            </a:r>
            <a:r>
              <a:rPr lang="es-ES" altLang="es-ES" sz="1400" dirty="0" err="1"/>
              <a:t>sentenciaSELECT</a:t>
            </a:r>
            <a:r>
              <a:rPr lang="es-ES" altLang="es-ES" sz="1400" dirty="0"/>
              <a:t>;</a:t>
            </a:r>
          </a:p>
          <a:p>
            <a:r>
              <a:rPr lang="es-ES" altLang="es-ES" sz="1400" dirty="0"/>
              <a:t>La sentencia SELECT indicada no tiene apartado INTO. </a:t>
            </a:r>
          </a:p>
          <a:p>
            <a:r>
              <a:rPr lang="es-ES" altLang="es-ES" sz="1400" dirty="0"/>
              <a:t>Esta sentencia se usa en el apartado DECLARE. </a:t>
            </a:r>
          </a:p>
          <a:p>
            <a:r>
              <a:rPr lang="es-ES" altLang="es-ES" sz="1400" dirty="0"/>
              <a:t>Ejemplo: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400" dirty="0"/>
              <a:t>DECLARE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400" dirty="0"/>
              <a:t>	CURSOR C_CLI IS SELECT NUMCLI, NOMCLI FROM CLIENTES;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400" dirty="0"/>
              <a:t>	NUM_CLIENTE NUMBER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400" dirty="0"/>
              <a:t>	NOMBRE_CLIENTE CHAR(20) </a:t>
            </a:r>
          </a:p>
        </p:txBody>
      </p:sp>
    </p:spTree>
    <p:extLst>
      <p:ext uri="{BB962C8B-B14F-4D97-AF65-F5344CB8AC3E}">
        <p14:creationId xmlns:p14="http://schemas.microsoft.com/office/powerpoint/2010/main" val="1463418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Apertura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altLang="es-ES" sz="1400" dirty="0"/>
              <a:t>Apertura de cursores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400" dirty="0"/>
              <a:t>OPEN cursor; </a:t>
            </a:r>
          </a:p>
          <a:p>
            <a:r>
              <a:rPr lang="es-ES" altLang="es-ES" sz="1400" dirty="0"/>
              <a:t>Esta sentencia abre el cursor, lo que implica: </a:t>
            </a:r>
          </a:p>
          <a:p>
            <a:pPr lvl="1"/>
            <a:r>
              <a:rPr lang="es-ES" altLang="es-ES" sz="1400" dirty="0" smtClean="0"/>
              <a:t>Asigna dinámicamente memoria </a:t>
            </a:r>
            <a:r>
              <a:rPr lang="es-ES" altLang="es-ES" sz="1400" dirty="0"/>
              <a:t>suficiente para el </a:t>
            </a:r>
            <a:r>
              <a:rPr lang="es-ES" altLang="es-ES" sz="1400" dirty="0" smtClean="0"/>
              <a:t>cursor</a:t>
            </a:r>
          </a:p>
          <a:p>
            <a:pPr lvl="1"/>
            <a:r>
              <a:rPr lang="es-ES" altLang="es-ES" sz="1400" dirty="0" smtClean="0"/>
              <a:t>Analiza la sentencia SELECT</a:t>
            </a:r>
          </a:p>
          <a:p>
            <a:pPr lvl="1"/>
            <a:r>
              <a:rPr lang="es-ES" altLang="es-ES" sz="1400" dirty="0" smtClean="0"/>
              <a:t>Relaciona el nombre del cursor con las direcciones de memoria</a:t>
            </a:r>
          </a:p>
          <a:p>
            <a:pPr lvl="1"/>
            <a:r>
              <a:rPr lang="es-ES" altLang="es-ES" sz="1400" dirty="0" smtClean="0"/>
              <a:t>Identifica el juego activo (aún no los mantiene en la zona de memoria reservada para el cursor)</a:t>
            </a:r>
            <a:endParaRPr lang="es-ES" altLang="es-ES" sz="1400" dirty="0"/>
          </a:p>
          <a:p>
            <a:pPr lvl="1"/>
            <a:r>
              <a:rPr lang="es-ES" altLang="es-ES" sz="1400" dirty="0" smtClean="0"/>
              <a:t>Coloca </a:t>
            </a:r>
            <a:r>
              <a:rPr lang="es-ES" altLang="es-ES" sz="1400" dirty="0"/>
              <a:t>el puntero en la primera fila (no la lee aún</a:t>
            </a:r>
            <a:r>
              <a:rPr lang="es-ES" altLang="es-ES" sz="1400" dirty="0" smtClean="0"/>
              <a:t>)</a:t>
            </a:r>
          </a:p>
          <a:p>
            <a:pPr lvl="1"/>
            <a:r>
              <a:rPr lang="es-ES" altLang="es-ES" sz="1400" dirty="0" smtClean="0"/>
              <a:t>Si no devuelve ninguna fila, no se emite ninguna excepción. </a:t>
            </a:r>
            <a:endParaRPr lang="es-ES" altLang="es-ES" sz="1400" dirty="0"/>
          </a:p>
          <a:p>
            <a:r>
              <a:rPr lang="es-ES" altLang="es-ES" sz="1400" dirty="0"/>
              <a:t>Ejemplo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400" dirty="0"/>
              <a:t>BEGIN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400" dirty="0"/>
              <a:t>	OPEN C_CLI; </a:t>
            </a:r>
          </a:p>
        </p:txBody>
      </p:sp>
    </p:spTree>
    <p:extLst>
      <p:ext uri="{BB962C8B-B14F-4D97-AF65-F5344CB8AC3E}">
        <p14:creationId xmlns:p14="http://schemas.microsoft.com/office/powerpoint/2010/main" val="1184487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Procesar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altLang="es-ES" sz="1400" dirty="0"/>
              <a:t>Procesar el cursor (instrucción FETCH) </a:t>
            </a:r>
          </a:p>
          <a:p>
            <a:r>
              <a:rPr lang="es-ES" altLang="es-ES" sz="1400" dirty="0"/>
              <a:t>La sentencia FETCH es la encargada de recorrer el cursor </a:t>
            </a:r>
            <a:r>
              <a:rPr lang="es-ES" altLang="es-ES" sz="1400" dirty="0" smtClean="0"/>
              <a:t>y procesar </a:t>
            </a:r>
            <a:r>
              <a:rPr lang="es-ES" altLang="es-ES" sz="1400" dirty="0"/>
              <a:t>los valores del mismo: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400" dirty="0"/>
              <a:t>FETCH cursor INTO (</a:t>
            </a:r>
            <a:r>
              <a:rPr lang="es-ES" altLang="es-ES" sz="1400" dirty="0" err="1"/>
              <a:t>listaDeVariables</a:t>
            </a:r>
            <a:r>
              <a:rPr lang="es-ES" altLang="es-ES" sz="1400" dirty="0"/>
              <a:t>) </a:t>
            </a:r>
          </a:p>
          <a:p>
            <a:r>
              <a:rPr lang="es-ES" altLang="es-ES" sz="1400" dirty="0"/>
              <a:t>Esta instrucción almacena el contenido de la fila a la que apunta actualmente el puntero en la lista de variables indicada, que tiene tener el mismo tipo y número que las columnas representadas en el cursor. </a:t>
            </a:r>
          </a:p>
          <a:p>
            <a:r>
              <a:rPr lang="es-ES" altLang="es-ES" sz="1400" dirty="0"/>
              <a:t>Tras esta instrucción el puntero de registros avanza a la siguiente posición. </a:t>
            </a:r>
          </a:p>
          <a:p>
            <a:r>
              <a:rPr lang="es-ES" altLang="es-ES" sz="1400" dirty="0"/>
              <a:t>Esta instrucción se coloca dentro de un bucle a fin de ir procesando cada fila del cursor. Una instrucción FETCH lee una sola fila y su contenido lo almacena en variables. </a:t>
            </a:r>
          </a:p>
          <a:p>
            <a:r>
              <a:rPr lang="es-ES" altLang="es-ES" sz="1400" dirty="0"/>
              <a:t>Ejemplo: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400" dirty="0"/>
              <a:t>LOOP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400" dirty="0"/>
              <a:t>FETCH C_CLI INTO NUM_CLIENTE, NOMBRE_CLIENTE;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400" dirty="0"/>
              <a:t>EXIT WHEN C_CLI %NOTFOUND;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400" dirty="0"/>
              <a:t>DBMS_OUTPUT.PUT_LINE(NUM_CLIENTE || ‘,’ || NOMBRE_CLIENTE);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400" dirty="0"/>
              <a:t>END LOOP</a:t>
            </a:r>
            <a:r>
              <a:rPr lang="es-ES" altLang="es-ES" sz="1400" dirty="0" smtClean="0"/>
              <a:t>;</a:t>
            </a:r>
            <a:endParaRPr lang="es-ES" altLang="es-ES" sz="1400" dirty="0"/>
          </a:p>
        </p:txBody>
      </p:sp>
    </p:spTree>
    <p:extLst>
      <p:ext uri="{BB962C8B-B14F-4D97-AF65-F5344CB8AC3E}">
        <p14:creationId xmlns:p14="http://schemas.microsoft.com/office/powerpoint/2010/main" val="2840502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Cierre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s-ES" sz="1400" dirty="0"/>
              <a:t>Cerrar el cursor </a:t>
            </a:r>
          </a:p>
          <a:p>
            <a:r>
              <a:rPr lang="es-ES" altLang="es-ES" sz="1400" dirty="0"/>
              <a:t>CLOSE cursor; </a:t>
            </a:r>
          </a:p>
          <a:p>
            <a:r>
              <a:rPr lang="es-ES" altLang="es-ES" sz="1400" dirty="0"/>
              <a:t>Al cerrar el cursor se libera la memoria que </a:t>
            </a:r>
            <a:r>
              <a:rPr lang="es-ES" altLang="es-ES" sz="1400" dirty="0" smtClean="0"/>
              <a:t>ocupa y anula la definición del juego activo.</a:t>
            </a:r>
            <a:endParaRPr lang="es-ES" altLang="es-ES" sz="1400" dirty="0"/>
          </a:p>
          <a:p>
            <a:r>
              <a:rPr lang="es-ES" altLang="es-ES" sz="1400" dirty="0"/>
              <a:t>Ejemplo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400" dirty="0"/>
              <a:t>CLOSE</a:t>
            </a:r>
            <a:r>
              <a:rPr lang="es-ES" altLang="es-ES" sz="1000" dirty="0"/>
              <a:t> C_CLI; </a:t>
            </a:r>
          </a:p>
        </p:txBody>
      </p:sp>
    </p:spTree>
    <p:extLst>
      <p:ext uri="{BB962C8B-B14F-4D97-AF65-F5344CB8AC3E}">
        <p14:creationId xmlns:p14="http://schemas.microsoft.com/office/powerpoint/2010/main" val="2436778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</a:t>
            </a:r>
            <a:endParaRPr lang="es-ES" dirty="0"/>
          </a:p>
        </p:txBody>
      </p:sp>
      <p:pic>
        <p:nvPicPr>
          <p:cNvPr id="6" name="5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081" y="2344495"/>
            <a:ext cx="6096851" cy="3467584"/>
          </a:xfrm>
        </p:spPr>
      </p:pic>
    </p:spTree>
    <p:extLst>
      <p:ext uri="{BB962C8B-B14F-4D97-AF65-F5344CB8AC3E}">
        <p14:creationId xmlns:p14="http://schemas.microsoft.com/office/powerpoint/2010/main" val="558398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5786</TotalTime>
  <Words>1916</Words>
  <Application>Microsoft Office PowerPoint</Application>
  <PresentationFormat>Presentación en pantalla (4:3)</PresentationFormat>
  <Paragraphs>296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28" baseType="lpstr">
      <vt:lpstr>Austin</vt:lpstr>
      <vt:lpstr>PL/SQL</vt:lpstr>
      <vt:lpstr>Cursores explícitos e implícitos</vt:lpstr>
      <vt:lpstr>Cursor explicito</vt:lpstr>
      <vt:lpstr>Procesamiento de un cursor</vt:lpstr>
      <vt:lpstr>Declaración</vt:lpstr>
      <vt:lpstr>Apertura</vt:lpstr>
      <vt:lpstr>Procesar</vt:lpstr>
      <vt:lpstr>Cierre</vt:lpstr>
      <vt:lpstr>Estructura</vt:lpstr>
      <vt:lpstr>Atributos</vt:lpstr>
      <vt:lpstr>Ejemplos:</vt:lpstr>
      <vt:lpstr>Ejemplo</vt:lpstr>
      <vt:lpstr>Ejemplo</vt:lpstr>
      <vt:lpstr>Bucle FOR en cursor</vt:lpstr>
      <vt:lpstr>Ejemplo</vt:lpstr>
      <vt:lpstr>Cursor FOR mediante subconsultas</vt:lpstr>
      <vt:lpstr>Ejemplo</vt:lpstr>
      <vt:lpstr>Cursor con parámetros</vt:lpstr>
      <vt:lpstr>Ejemplo</vt:lpstr>
      <vt:lpstr>Ejemplo</vt:lpstr>
      <vt:lpstr>Bloqueo de filas</vt:lpstr>
      <vt:lpstr>Ejemplo</vt:lpstr>
      <vt:lpstr>REF CURSOR</vt:lpstr>
      <vt:lpstr>Definición</vt:lpstr>
      <vt:lpstr>Tipos de REF CURSOR</vt:lpstr>
      <vt:lpstr>Ejemplo</vt:lpstr>
      <vt:lpstr>Ejemplo</vt:lpstr>
    </vt:vector>
  </TitlesOfParts>
  <Company>everis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PL/SQL</dc:title>
  <dc:creator>Jose Villar Cueli</dc:creator>
  <cp:lastModifiedBy>Jose Villar Cueli</cp:lastModifiedBy>
  <cp:revision>102</cp:revision>
  <dcterms:created xsi:type="dcterms:W3CDTF">2017-01-10T09:23:38Z</dcterms:created>
  <dcterms:modified xsi:type="dcterms:W3CDTF">2017-01-25T15:51:45Z</dcterms:modified>
</cp:coreProperties>
</file>