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24/01/2017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PL/SQL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Procedimientos </a:t>
            </a:r>
            <a:r>
              <a:rPr lang="es-ES" smtClean="0"/>
              <a:t>y 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3 Dado </a:t>
            </a:r>
            <a:r>
              <a:rPr lang="es-ES" dirty="0"/>
              <a:t>el siguiente procedimiento:</a:t>
            </a:r>
          </a:p>
          <a:p>
            <a:pPr marL="365760" lvl="1" indent="0">
              <a:buNone/>
            </a:pPr>
            <a:r>
              <a:rPr lang="en-GB" dirty="0"/>
              <a:t>CREATE OR REPLACE PROCEDURE </a:t>
            </a:r>
            <a:r>
              <a:rPr lang="en-GB" dirty="0" err="1"/>
              <a:t>crear_depart</a:t>
            </a:r>
            <a:r>
              <a:rPr lang="en-GB" dirty="0"/>
              <a:t> (</a:t>
            </a:r>
            <a:endParaRPr lang="es-ES" dirty="0"/>
          </a:p>
          <a:p>
            <a:pPr marL="365760" lvl="1" indent="0">
              <a:buNone/>
            </a:pPr>
            <a:r>
              <a:rPr lang="en-GB" dirty="0"/>
              <a:t>  </a:t>
            </a:r>
            <a:r>
              <a:rPr lang="en-GB" dirty="0" err="1"/>
              <a:t>v_num_dept</a:t>
            </a:r>
            <a:r>
              <a:rPr lang="en-GB" dirty="0"/>
              <a:t> </a:t>
            </a:r>
            <a:r>
              <a:rPr lang="en-GB" dirty="0" err="1"/>
              <a:t>depart.dept_no%TYPE</a:t>
            </a:r>
            <a:r>
              <a:rPr lang="en-GB" dirty="0"/>
              <a:t>, </a:t>
            </a:r>
            <a:endParaRPr lang="es-ES" dirty="0"/>
          </a:p>
          <a:p>
            <a:pPr marL="365760" lvl="1" indent="0">
              <a:buNone/>
            </a:pPr>
            <a:r>
              <a:rPr lang="en-GB" dirty="0"/>
              <a:t>  </a:t>
            </a:r>
            <a:r>
              <a:rPr lang="es-ES" dirty="0" err="1"/>
              <a:t>v_dnombre</a:t>
            </a:r>
            <a:r>
              <a:rPr lang="es-ES" dirty="0"/>
              <a:t> </a:t>
            </a:r>
            <a:r>
              <a:rPr lang="es-ES" dirty="0" err="1"/>
              <a:t>depart.dnombre%TYPE</a:t>
            </a:r>
            <a:r>
              <a:rPr lang="es-ES" dirty="0"/>
              <a:t> DEFAULT 'PROVISIONAL',</a:t>
            </a:r>
          </a:p>
          <a:p>
            <a:pPr marL="365760" lvl="1" indent="0">
              <a:buNone/>
            </a:pPr>
            <a:r>
              <a:rPr lang="es-ES" dirty="0"/>
              <a:t>  </a:t>
            </a:r>
            <a:r>
              <a:rPr lang="en-GB" dirty="0" err="1"/>
              <a:t>v_loc</a:t>
            </a:r>
            <a:r>
              <a:rPr lang="en-GB" dirty="0"/>
              <a:t>     </a:t>
            </a:r>
            <a:r>
              <a:rPr lang="en-GB" dirty="0" err="1"/>
              <a:t>depart.loc%TYPE</a:t>
            </a:r>
            <a:r>
              <a:rPr lang="en-GB" dirty="0"/>
              <a:t> DEFAULT ‘PROVISIONAL’)</a:t>
            </a:r>
            <a:endParaRPr lang="es-ES" dirty="0"/>
          </a:p>
          <a:p>
            <a:pPr marL="365760" lvl="1" indent="0">
              <a:buNone/>
            </a:pPr>
            <a:r>
              <a:rPr lang="en-GB" dirty="0"/>
              <a:t>IS</a:t>
            </a:r>
            <a:endParaRPr lang="es-ES" dirty="0"/>
          </a:p>
          <a:p>
            <a:pPr marL="365760" lvl="1" indent="0">
              <a:buNone/>
            </a:pPr>
            <a:r>
              <a:rPr lang="en-GB" dirty="0"/>
              <a:t>BEGIN</a:t>
            </a:r>
            <a:endParaRPr lang="es-ES" dirty="0"/>
          </a:p>
          <a:p>
            <a:pPr marL="365760" lvl="1" indent="0">
              <a:buNone/>
            </a:pPr>
            <a:r>
              <a:rPr lang="en-GB" dirty="0"/>
              <a:t>  INSERT INTO depart</a:t>
            </a:r>
            <a:endParaRPr lang="es-ES" dirty="0"/>
          </a:p>
          <a:p>
            <a:pPr marL="365760" lvl="1" indent="0">
              <a:buNone/>
            </a:pPr>
            <a:r>
              <a:rPr lang="en-GB" dirty="0"/>
              <a:t>    </a:t>
            </a:r>
            <a:r>
              <a:rPr lang="es-ES" dirty="0"/>
              <a:t>VALUES (</a:t>
            </a:r>
            <a:r>
              <a:rPr lang="es-ES" dirty="0" err="1"/>
              <a:t>v_num_dept</a:t>
            </a:r>
            <a:r>
              <a:rPr lang="es-ES" dirty="0"/>
              <a:t>, </a:t>
            </a:r>
            <a:r>
              <a:rPr lang="es-ES" dirty="0" err="1"/>
              <a:t>v_dnombre</a:t>
            </a:r>
            <a:r>
              <a:rPr lang="es-ES" dirty="0"/>
              <a:t>, </a:t>
            </a:r>
            <a:r>
              <a:rPr lang="es-ES" dirty="0" err="1"/>
              <a:t>v_loc</a:t>
            </a:r>
            <a:r>
              <a:rPr lang="es-ES" dirty="0"/>
              <a:t>);</a:t>
            </a:r>
          </a:p>
          <a:p>
            <a:pPr marL="365760" lvl="1" indent="0">
              <a:buNone/>
            </a:pPr>
            <a:r>
              <a:rPr lang="en-GB" dirty="0"/>
              <a:t>END </a:t>
            </a:r>
            <a:r>
              <a:rPr lang="en-GB" dirty="0" err="1"/>
              <a:t>crear_depart</a:t>
            </a:r>
            <a:r>
              <a:rPr lang="en-GB" dirty="0"/>
              <a:t>;</a:t>
            </a:r>
            <a:endParaRPr lang="es-ES" dirty="0"/>
          </a:p>
          <a:p>
            <a:pPr marL="365760" lvl="1" indent="0">
              <a:buNone/>
            </a:pPr>
            <a:r>
              <a:rPr lang="es-ES" dirty="0"/>
              <a:t>Indicar cuáles de las siguientes llamadas son correctas y cuáles incorrectas, en este último caso escribir la llamada correcta usando la notación posicional (en los casos que se pueda):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/>
              <a:t>crear_depart</a:t>
            </a:r>
            <a:r>
              <a:rPr lang="es-ES" dirty="0" smtClean="0"/>
              <a:t>;</a:t>
            </a:r>
            <a:endParaRPr lang="es-ES" dirty="0"/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crear_depart</a:t>
            </a:r>
            <a:r>
              <a:rPr lang="es-ES" dirty="0" smtClean="0"/>
              <a:t>(50)</a:t>
            </a:r>
            <a:r>
              <a:rPr lang="es-ES" dirty="0"/>
              <a:t>	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/>
              <a:t>crear_depart</a:t>
            </a:r>
            <a:r>
              <a:rPr lang="es-ES" dirty="0"/>
              <a:t>('COMPRAS</a:t>
            </a:r>
            <a:r>
              <a:rPr lang="es-ES" dirty="0" smtClean="0"/>
              <a:t>');</a:t>
            </a:r>
            <a:endParaRPr lang="es-ES" dirty="0"/>
          </a:p>
          <a:p>
            <a:pPr marL="822960" lvl="1" indent="-457200">
              <a:buFont typeface="+mj-lt"/>
              <a:buAutoNum type="arabicPeriod"/>
            </a:pPr>
            <a:r>
              <a:rPr lang="es-ES" dirty="0" err="1"/>
              <a:t>crear_depart</a:t>
            </a:r>
            <a:r>
              <a:rPr lang="es-ES" dirty="0"/>
              <a:t>(50,'COMPRAS</a:t>
            </a:r>
            <a:r>
              <a:rPr lang="es-ES" dirty="0" smtClean="0"/>
              <a:t>');</a:t>
            </a:r>
            <a:endParaRPr lang="es-ES" dirty="0"/>
          </a:p>
          <a:p>
            <a:pPr marL="822960" lvl="1" indent="-457200">
              <a:buFont typeface="+mj-lt"/>
              <a:buAutoNum type="arabicPeriod"/>
            </a:pPr>
            <a:r>
              <a:rPr lang="es-ES" dirty="0" err="1"/>
              <a:t>crear_depart</a:t>
            </a:r>
            <a:r>
              <a:rPr lang="es-ES" dirty="0"/>
              <a:t>('COMPRAS', 50</a:t>
            </a:r>
            <a:r>
              <a:rPr lang="es-ES" dirty="0" smtClean="0"/>
              <a:t>);</a:t>
            </a:r>
            <a:endParaRPr lang="es-ES" dirty="0"/>
          </a:p>
          <a:p>
            <a:pPr marL="822960" lvl="1" indent="-457200">
              <a:buFont typeface="+mj-lt"/>
              <a:buAutoNum type="arabicPeriod"/>
            </a:pPr>
            <a:r>
              <a:rPr lang="es-ES" dirty="0" err="1"/>
              <a:t>crear_depart</a:t>
            </a:r>
            <a:r>
              <a:rPr lang="es-ES" dirty="0"/>
              <a:t>('COMPRAS', 'VALENCIA</a:t>
            </a:r>
            <a:r>
              <a:rPr lang="es-ES" dirty="0" smtClean="0"/>
              <a:t>');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crear_depart</a:t>
            </a:r>
            <a:r>
              <a:rPr lang="es-ES" dirty="0" smtClean="0"/>
              <a:t>(50</a:t>
            </a:r>
            <a:r>
              <a:rPr lang="es-ES" dirty="0"/>
              <a:t>, 'COMPRAS', 'VALENCIA</a:t>
            </a:r>
            <a:r>
              <a:rPr lang="es-ES" dirty="0" smtClean="0"/>
              <a:t>');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crear_depart</a:t>
            </a:r>
            <a:r>
              <a:rPr lang="es-ES" dirty="0"/>
              <a:t>('COMPRAS', 50, 'VALENCIA</a:t>
            </a:r>
            <a:r>
              <a:rPr lang="es-ES" dirty="0" smtClean="0"/>
              <a:t>');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crear_depart</a:t>
            </a:r>
            <a:r>
              <a:rPr lang="es-ES" dirty="0"/>
              <a:t>('VALENCIA', ‘COMPRAS</a:t>
            </a:r>
            <a:r>
              <a:rPr lang="es-ES" dirty="0" smtClean="0"/>
              <a:t>’);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ES" dirty="0" err="1" smtClean="0"/>
              <a:t>crear_depart</a:t>
            </a:r>
            <a:r>
              <a:rPr lang="es-ES" dirty="0"/>
              <a:t>('VALENCIA', 50</a:t>
            </a:r>
            <a:r>
              <a:rPr lang="es-ES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12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Ejercicios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4 Desarrollar </a:t>
            </a:r>
            <a:r>
              <a:rPr lang="es-ES_tradnl" dirty="0"/>
              <a:t>una función que devuelva el número de años completos que hay entre dos fechas que se pasan como argumentos</a:t>
            </a:r>
            <a:r>
              <a:rPr lang="es-ES_tradnl" dirty="0" smtClean="0"/>
              <a:t>.</a:t>
            </a:r>
          </a:p>
          <a:p>
            <a:r>
              <a:rPr lang="es-ES" dirty="0"/>
              <a:t>5</a:t>
            </a:r>
            <a:r>
              <a:rPr lang="es-ES" dirty="0" smtClean="0"/>
              <a:t> </a:t>
            </a:r>
            <a:r>
              <a:rPr lang="es-ES_tradnl" dirty="0"/>
              <a:t>Escribir una función que, haciendo uso de la función anterior devuelva los trienios que hay entre dos fechas. (Un trienio son tres años </a:t>
            </a:r>
            <a:r>
              <a:rPr lang="es-ES_tradnl"/>
              <a:t>completos</a:t>
            </a:r>
            <a:r>
              <a:rPr lang="es-ES_tradnl" smtClean="0"/>
              <a:t>).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41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-342900">
              <a:lnSpc>
                <a:spcPct val="80000"/>
              </a:lnSpc>
              <a:defRPr/>
            </a:pPr>
            <a:r>
              <a:rPr lang="es-ES" dirty="0"/>
              <a:t>La sintaxis es: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CREATE [OR REPLACE] PROCEDURE </a:t>
            </a:r>
            <a:r>
              <a:rPr lang="es-ES" dirty="0" err="1"/>
              <a:t>nombreProcedimiento</a:t>
            </a:r>
            <a:endParaRPr lang="es-E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[(parámetro1 </a:t>
            </a:r>
            <a:r>
              <a:rPr lang="es-ES" dirty="0" err="1"/>
              <a:t>tipoDatos</a:t>
            </a:r>
            <a:endParaRPr lang="es-E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[,parámetro2 </a:t>
            </a:r>
            <a:r>
              <a:rPr lang="es-ES" dirty="0" err="1"/>
              <a:t>tipoDatos</a:t>
            </a:r>
            <a:r>
              <a:rPr lang="es-ES" dirty="0"/>
              <a:t> [,...]])]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IS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</a:t>
            </a:r>
            <a:r>
              <a:rPr lang="es-ES" dirty="0" err="1"/>
              <a:t>secciónDeDeclaraciones</a:t>
            </a:r>
            <a:endParaRPr lang="es-ES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</a:t>
            </a:r>
            <a:r>
              <a:rPr lang="es-ES" dirty="0" err="1"/>
              <a:t>nombre_excepcion</a:t>
            </a:r>
            <a:r>
              <a:rPr lang="es-ES" dirty="0"/>
              <a:t> EXCEPTION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BEGIN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instrucciones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[EXCEPTION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</a:t>
            </a:r>
            <a:r>
              <a:rPr lang="es-ES" dirty="0" err="1"/>
              <a:t>controlDeExcepciones</a:t>
            </a:r>
            <a:r>
              <a:rPr lang="es-ES" dirty="0"/>
              <a:t>]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END;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La opción REPLACE hace que si ya existe un procedimiento con ese nombre, se reemplaza el anterior con el que se crea ahora. 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Los parámetros son la lista de variables que necesita el procedimiento para realizar su tarea; se indica el tipo de los mismos (no el tamaño). 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La palabra DECLARE no se utiliza, la sección de declaraciones (donde se declararán las variables necesarias) figura tras la palabra 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61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altLang="es-ES" dirty="0"/>
              <a:t>Crear un procedimiento que cambie el oficio de un empleado a partir de su número de empleado. El orden de entrada de los parámetros en la ejecución del procedimiento es (NUM_EMPLEADO, NUEVO_OFICIO)</a:t>
            </a:r>
          </a:p>
          <a:p>
            <a:pPr>
              <a:buNone/>
            </a:pPr>
            <a:r>
              <a:rPr lang="es-ES" altLang="es-ES" dirty="0"/>
              <a:t>	CREATE OR REPLACE PROCEDURE CAMBIAR_OFICIO (</a:t>
            </a:r>
          </a:p>
          <a:p>
            <a:pPr>
              <a:buNone/>
            </a:pPr>
            <a:r>
              <a:rPr lang="es-ES" altLang="es-ES" dirty="0"/>
              <a:t>		NUM_EMPLEADO NUMBER,</a:t>
            </a:r>
          </a:p>
          <a:p>
            <a:pPr>
              <a:buNone/>
            </a:pPr>
            <a:r>
              <a:rPr lang="es-ES" altLang="es-ES" dirty="0"/>
              <a:t>		NUEVO_OFICIO VARCHAR2)</a:t>
            </a:r>
          </a:p>
          <a:p>
            <a:pPr>
              <a:buNone/>
            </a:pPr>
            <a:r>
              <a:rPr lang="es-ES" altLang="es-ES" dirty="0"/>
              <a:t>	AS</a:t>
            </a:r>
          </a:p>
          <a:p>
            <a:pPr>
              <a:buNone/>
            </a:pPr>
            <a:r>
              <a:rPr lang="es-ES" altLang="es-ES" dirty="0"/>
              <a:t>		ACTUAL_OFICIO EMPLE.OFICIO%TYPE;</a:t>
            </a:r>
          </a:p>
          <a:p>
            <a:pPr>
              <a:buNone/>
            </a:pPr>
            <a:r>
              <a:rPr lang="es-ES" altLang="es-ES" dirty="0"/>
              <a:t>	BEGIN</a:t>
            </a:r>
          </a:p>
          <a:p>
            <a:pPr>
              <a:buNone/>
            </a:pPr>
            <a:r>
              <a:rPr lang="es-ES" altLang="es-ES" dirty="0"/>
              <a:t>		SELECT OFICIO INTO ACTUAL_OFICIO FROM EMPLE</a:t>
            </a:r>
          </a:p>
          <a:p>
            <a:pPr>
              <a:buNone/>
            </a:pPr>
            <a:r>
              <a:rPr lang="es-ES" altLang="es-ES" dirty="0"/>
              <a:t>			WHERE EMP_NO = NUM_EMPLEADO;</a:t>
            </a:r>
          </a:p>
          <a:p>
            <a:pPr>
              <a:buNone/>
            </a:pPr>
            <a:r>
              <a:rPr lang="es-ES" altLang="es-ES" dirty="0"/>
              <a:t>		UPDATE EMPLE SET OFICIO = NUEVO_OFICIO</a:t>
            </a:r>
          </a:p>
          <a:p>
            <a:pPr>
              <a:buNone/>
            </a:pPr>
            <a:r>
              <a:rPr lang="es-ES" altLang="es-ES" dirty="0"/>
              <a:t>			WHERE EMP_NO = NUM_EMPLEADO;</a:t>
            </a:r>
          </a:p>
          <a:p>
            <a:pPr>
              <a:buNone/>
            </a:pPr>
            <a:r>
              <a:rPr lang="es-ES" altLang="es-ES" dirty="0"/>
              <a:t>		DBMS_OUTPUT.PUT_LINE (NUM_EMPLEADO || '*OFICIO 	ANTERIOR: ' || 	ACTUAL_OFICIO || '  *OFICIO NUEVO: 	'||NUEVO_OFICIO);</a:t>
            </a:r>
          </a:p>
          <a:p>
            <a:pPr>
              <a:buNone/>
            </a:pPr>
            <a:r>
              <a:rPr lang="es-ES" altLang="es-ES" dirty="0"/>
              <a:t>	END CAMBIAR_OFICIO;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581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-342900">
              <a:lnSpc>
                <a:spcPct val="80000"/>
              </a:lnSpc>
              <a:defRPr/>
            </a:pPr>
            <a:r>
              <a:rPr lang="es-ES" dirty="0"/>
              <a:t>Las funciones son un tipo especial de procedimiento que sirven para procesar los valores que reciben, y enviar algo a la salida. Todo lo comentado en el apartado anterior es válido para las funciones, la diferencia estriba sólo en que éstas devuelven un valor.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Sintaxis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CREATE [OR REPLACE] FUNCTION </a:t>
            </a:r>
            <a:r>
              <a:rPr lang="es-ES" dirty="0" err="1"/>
              <a:t>nombreProcedimiento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[(parámetro1 </a:t>
            </a:r>
            <a:r>
              <a:rPr lang="es-ES" dirty="0" err="1"/>
              <a:t>tipoDato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[,parámetro2 </a:t>
            </a:r>
            <a:r>
              <a:rPr lang="es-ES" dirty="0" err="1"/>
              <a:t>tipoDato</a:t>
            </a:r>
            <a:r>
              <a:rPr lang="es-ES" dirty="0"/>
              <a:t> [,...]])]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RETURN </a:t>
            </a:r>
            <a:r>
              <a:rPr lang="es-ES" dirty="0" err="1"/>
              <a:t>tipoDeDato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IS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-- </a:t>
            </a:r>
            <a:r>
              <a:rPr lang="es-ES" dirty="0" err="1"/>
              <a:t>secciónDeDeclaraciones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</a:t>
            </a:r>
            <a:r>
              <a:rPr lang="es-ES" dirty="0" err="1"/>
              <a:t>variable_devuelta</a:t>
            </a:r>
            <a:r>
              <a:rPr lang="es-ES" dirty="0"/>
              <a:t> tipo tamaño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[</a:t>
            </a:r>
            <a:r>
              <a:rPr lang="es-ES" dirty="0" err="1"/>
              <a:t>nombre_excepcion</a:t>
            </a:r>
            <a:r>
              <a:rPr lang="es-ES" dirty="0"/>
              <a:t> EXCEPTION]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BEGIN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instrucciones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RETURN </a:t>
            </a:r>
            <a:r>
              <a:rPr lang="es-ES" dirty="0" err="1"/>
              <a:t>variable_devuelta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[EXCEPTION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</a:t>
            </a:r>
            <a:r>
              <a:rPr lang="es-ES" dirty="0" err="1"/>
              <a:t>controlDeExcepciones</a:t>
            </a:r>
            <a:r>
              <a:rPr lang="es-ES" dirty="0"/>
              <a:t>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END</a:t>
            </a:r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801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342900">
              <a:lnSpc>
                <a:spcPct val="80000"/>
              </a:lnSpc>
              <a:defRPr/>
            </a:pPr>
            <a:r>
              <a:rPr lang="es-ES" dirty="0"/>
              <a:t>Toda función ha de devolver un valor, lo cual implica utilizar la instrucción RETURN seguida del valor que se devuelve.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Ejemplo: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CREATE OR REPLACE FUNCTION cuadrado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(x NUMBER)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RETURN NUMBER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IS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BEGIN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RETURN x*x;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END;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La función descrita calcula el cuadrado de un número. Una llamada podría ser: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BEGIN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	DBMS_OUTPUT.PUT_LINE(cuadrado(9));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s-ES" dirty="0"/>
              <a:t>	END;</a:t>
            </a:r>
          </a:p>
          <a:p>
            <a:pPr indent="-342900">
              <a:lnSpc>
                <a:spcPct val="80000"/>
              </a:lnSpc>
              <a:defRPr/>
            </a:pPr>
            <a:r>
              <a:rPr lang="es-ES" dirty="0"/>
              <a:t>Dentro de una función se puede invocar a otra función.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29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altLang="es-ES" dirty="0"/>
              <a:t>Crear una función que devuelva un número de empleado por su apellido</a:t>
            </a:r>
          </a:p>
          <a:p>
            <a:pPr>
              <a:buNone/>
            </a:pPr>
            <a:r>
              <a:rPr lang="en-GB" altLang="es-ES" dirty="0"/>
              <a:t>	CREATE OR REPLACE FUNCTION DEVUELVE_NUM_EMPLE (</a:t>
            </a:r>
            <a:endParaRPr lang="es-ES" altLang="es-ES" dirty="0"/>
          </a:p>
          <a:p>
            <a:pPr>
              <a:buNone/>
            </a:pPr>
            <a:r>
              <a:rPr lang="es-ES" altLang="es-ES" dirty="0"/>
              <a:t>		V_APELLIDO VARCHAR)</a:t>
            </a:r>
          </a:p>
          <a:p>
            <a:pPr>
              <a:buNone/>
            </a:pPr>
            <a:r>
              <a:rPr lang="es-ES" altLang="es-ES" dirty="0"/>
              <a:t>		RETURN NUMBER</a:t>
            </a:r>
          </a:p>
          <a:p>
            <a:pPr>
              <a:buNone/>
            </a:pPr>
            <a:r>
              <a:rPr lang="es-ES" altLang="es-ES" dirty="0"/>
              <a:t>	AS</a:t>
            </a:r>
          </a:p>
          <a:p>
            <a:pPr>
              <a:buNone/>
            </a:pPr>
            <a:r>
              <a:rPr lang="es-ES" altLang="es-ES" dirty="0"/>
              <a:t>		N_EMPLEADO EMPLE.EMP_NO%TYPE;</a:t>
            </a:r>
          </a:p>
          <a:p>
            <a:pPr>
              <a:buNone/>
            </a:pPr>
            <a:r>
              <a:rPr lang="en-GB" altLang="es-ES" dirty="0"/>
              <a:t>	BEGIN</a:t>
            </a:r>
            <a:endParaRPr lang="es-ES" altLang="es-ES" dirty="0"/>
          </a:p>
          <a:p>
            <a:pPr>
              <a:buNone/>
            </a:pPr>
            <a:r>
              <a:rPr lang="en-GB" altLang="es-ES" dirty="0"/>
              <a:t>		SELECT EMP_NO INTO N_EMPLEADO FROM EMPLE</a:t>
            </a:r>
            <a:endParaRPr lang="es-ES" altLang="es-ES" dirty="0"/>
          </a:p>
          <a:p>
            <a:pPr>
              <a:buNone/>
            </a:pPr>
            <a:r>
              <a:rPr lang="es-ES" altLang="es-ES" dirty="0"/>
              <a:t>			WHERE APELLIDO = V_APELLIDO;</a:t>
            </a:r>
          </a:p>
          <a:p>
            <a:pPr>
              <a:buNone/>
            </a:pPr>
            <a:r>
              <a:rPr lang="es-ES" altLang="es-ES" dirty="0"/>
              <a:t>		RETURN N_EMPLEADO;</a:t>
            </a:r>
          </a:p>
          <a:p>
            <a:pPr>
              <a:buNone/>
            </a:pPr>
            <a:r>
              <a:rPr lang="es-ES" altLang="es-ES" dirty="0"/>
              <a:t>	END DEVUELVE_NUM_EMPLEV;</a:t>
            </a:r>
          </a:p>
          <a:p>
            <a:pPr>
              <a:buNone/>
            </a:pPr>
            <a:endParaRPr lang="es-ES" altLang="es-ES" dirty="0"/>
          </a:p>
          <a:p>
            <a:pPr>
              <a:buNone/>
            </a:pPr>
            <a:r>
              <a:rPr lang="es-ES" altLang="es-ES" dirty="0"/>
              <a:t>Para ejecutarlo desde un bloque anónimo:</a:t>
            </a:r>
          </a:p>
          <a:p>
            <a:pPr>
              <a:buNone/>
            </a:pPr>
            <a:r>
              <a:rPr lang="es-ES" altLang="es-ES" dirty="0"/>
              <a:t>	BEGIN</a:t>
            </a:r>
          </a:p>
          <a:p>
            <a:pPr>
              <a:buNone/>
            </a:pPr>
            <a:r>
              <a:rPr lang="en-GB" altLang="es-ES" dirty="0"/>
              <a:t>		DBMS_OUTPUT.PUT_LINE (DEVUELVE_NUM_EMPLE (‘MUÑOZ’));</a:t>
            </a:r>
            <a:endParaRPr lang="es-ES" altLang="es-ES" dirty="0"/>
          </a:p>
          <a:p>
            <a:pPr>
              <a:buNone/>
            </a:pPr>
            <a:r>
              <a:rPr lang="en-GB" altLang="es-ES" dirty="0"/>
              <a:t>	END;</a:t>
            </a:r>
            <a:endParaRPr lang="es-ES" alt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24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68288" indent="-254000">
              <a:lnSpc>
                <a:spcPct val="80000"/>
              </a:lnSpc>
              <a:defRPr/>
            </a:pPr>
            <a:r>
              <a:rPr lang="es-ES" dirty="0"/>
              <a:t>Utilizar funciones desde SQL</a:t>
            </a:r>
          </a:p>
          <a:p>
            <a:pPr marL="268288" indent="-254000">
              <a:lnSpc>
                <a:spcPct val="80000"/>
              </a:lnSpc>
              <a:defRPr/>
            </a:pPr>
            <a:r>
              <a:rPr lang="es-ES" dirty="0"/>
              <a:t>Una ventaja de las funciones es la posibilidad de utilizarlas desde una</a:t>
            </a:r>
          </a:p>
          <a:p>
            <a:pPr marL="268288" indent="-254000">
              <a:lnSpc>
                <a:spcPct val="80000"/>
              </a:lnSpc>
              <a:buNone/>
              <a:defRPr/>
            </a:pPr>
            <a:r>
              <a:rPr lang="es-ES" dirty="0"/>
              <a:t>	instrucción SQL, como las funciones predefinidas. Por ejemplo:</a:t>
            </a:r>
          </a:p>
          <a:p>
            <a:pPr>
              <a:buNone/>
              <a:defRPr/>
            </a:pPr>
            <a:r>
              <a:rPr lang="en-GB" dirty="0"/>
              <a:t>	CREATE OR REPLACE FUNCTION MEDIA_DEPT (</a:t>
            </a:r>
            <a:r>
              <a:rPr lang="es-ES" dirty="0"/>
              <a:t>DEPT_NUM NUMBER)</a:t>
            </a:r>
          </a:p>
          <a:p>
            <a:pPr>
              <a:buNone/>
              <a:defRPr/>
            </a:pPr>
            <a:r>
              <a:rPr lang="es-ES" dirty="0"/>
              <a:t>		RETURN NUMBER</a:t>
            </a:r>
          </a:p>
          <a:p>
            <a:pPr>
              <a:buNone/>
              <a:defRPr/>
            </a:pPr>
            <a:r>
              <a:rPr lang="es-ES" dirty="0"/>
              <a:t>	AS</a:t>
            </a:r>
          </a:p>
          <a:p>
            <a:pPr>
              <a:buNone/>
              <a:defRPr/>
            </a:pPr>
            <a:r>
              <a:rPr lang="es-ES" dirty="0"/>
              <a:t>		MEDIA_DEPT EMPLE.SALARIO%TYPE;</a:t>
            </a:r>
          </a:p>
          <a:p>
            <a:pPr>
              <a:buNone/>
              <a:defRPr/>
            </a:pPr>
            <a:r>
              <a:rPr lang="en-GB" dirty="0"/>
              <a:t>	BEGIN</a:t>
            </a:r>
            <a:endParaRPr lang="es-ES" dirty="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GB" dirty="0"/>
              <a:t>		</a:t>
            </a:r>
            <a:r>
              <a:rPr lang="es-ES" dirty="0"/>
              <a:t>SELECT AVG(SALARIO) INTO MEDIA_DEPT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FROM EMPLE WHERE DEPT_NO = DEPT_NUM;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s-ES" dirty="0"/>
              <a:t>		RETURN MEDIA_DEPT;</a:t>
            </a:r>
          </a:p>
          <a:p>
            <a:pPr>
              <a:buNone/>
              <a:defRPr/>
            </a:pPr>
            <a:r>
              <a:rPr lang="es-ES" dirty="0"/>
              <a:t>	END;</a:t>
            </a:r>
          </a:p>
          <a:p>
            <a:pPr marL="268288" indent="-254000">
              <a:lnSpc>
                <a:spcPct val="80000"/>
              </a:lnSpc>
              <a:defRPr/>
            </a:pPr>
            <a:r>
              <a:rPr lang="es-ES" dirty="0"/>
              <a:t>Esta función devuelve la media de salarios de los empleados de un departamento. Una vez compilada y almacenada la función, se puede invocar desde una instrucción SQL. Por ejemplo:</a:t>
            </a:r>
          </a:p>
          <a:p>
            <a:pPr marL="268288" indent="-254000">
              <a:lnSpc>
                <a:spcPct val="80000"/>
              </a:lnSpc>
              <a:buNone/>
              <a:defRPr/>
            </a:pPr>
            <a:r>
              <a:rPr lang="es-ES" dirty="0"/>
              <a:t>	SELECT * FROM </a:t>
            </a:r>
            <a:r>
              <a:rPr lang="es-ES" dirty="0" err="1"/>
              <a:t>emple</a:t>
            </a:r>
            <a:r>
              <a:rPr lang="es-ES" dirty="0"/>
              <a:t> WHERE DEPT_NO=20 </a:t>
            </a:r>
          </a:p>
          <a:p>
            <a:pPr marL="268288" indent="-254000">
              <a:lnSpc>
                <a:spcPct val="80000"/>
              </a:lnSpc>
              <a:buNone/>
              <a:defRPr/>
            </a:pPr>
            <a:r>
              <a:rPr lang="es-ES" dirty="0"/>
              <a:t>	AND SALARIO&gt;</a:t>
            </a:r>
            <a:r>
              <a:rPr lang="es-ES" dirty="0" err="1"/>
              <a:t>media_dept</a:t>
            </a:r>
            <a:r>
              <a:rPr lang="es-ES" dirty="0"/>
              <a:t>(20);</a:t>
            </a:r>
          </a:p>
          <a:p>
            <a:pPr marL="268288" indent="-254000">
              <a:lnSpc>
                <a:spcPct val="80000"/>
              </a:lnSpc>
              <a:defRPr/>
            </a:pPr>
            <a:r>
              <a:rPr lang="es-ES" dirty="0"/>
              <a:t>Esa consulta obtiene los datos de los empleados del departamento 20 cuyo salario sea mayor a la media para ese departamento.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960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entrada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68288" indent="-254000">
              <a:lnSpc>
                <a:spcPct val="80000"/>
              </a:lnSpc>
            </a:pPr>
            <a:r>
              <a:rPr lang="es-ES" altLang="es-ES" sz="1600" dirty="0"/>
              <a:t>Una función (o un procedimiento) pueden no llevar parámetros de entrada en su llamada:</a:t>
            </a:r>
          </a:p>
          <a:p>
            <a:pPr marL="268288" indent="-254000">
              <a:lnSpc>
                <a:spcPct val="80000"/>
              </a:lnSpc>
            </a:pPr>
            <a:endParaRPr lang="es-ES" altLang="es-ES" sz="1600" dirty="0"/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CREATE OR REPLACE FUNCTION MIN_COMISION 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	RETURN NUMBER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AS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	MINIMA_COMS EMPLE.COMISION%TYPE;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BEGIN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	SELECT MIN(COMISION) INTO MINIMA_COMS 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	FROM EMPLE;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	RETURN MINIMA_COMS;</a:t>
            </a:r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 dirty="0"/>
              <a:t>	END;</a:t>
            </a:r>
            <a:endParaRPr lang="es-ES" altLang="es-ES" sz="1600" dirty="0"/>
          </a:p>
          <a:p>
            <a:pPr marL="550863" lvl="1" indent="-254000">
              <a:lnSpc>
                <a:spcPct val="80000"/>
              </a:lnSpc>
              <a:buNone/>
            </a:pPr>
            <a:endParaRPr lang="es-ES" altLang="es-ES" sz="1600" dirty="0"/>
          </a:p>
          <a:p>
            <a:pPr marL="550863" lvl="1" indent="-254000">
              <a:lnSpc>
                <a:spcPct val="80000"/>
              </a:lnSpc>
              <a:buNone/>
            </a:pPr>
            <a:r>
              <a:rPr lang="es-ES" altLang="es-ES" sz="1600" dirty="0"/>
              <a:t>Poe ejemplo, seleccionar los empleados cuya comisión supere el doble de la comisión mínima de la tabla de empleados</a:t>
            </a:r>
          </a:p>
          <a:p>
            <a:pPr marL="550863" lvl="1" indent="-254000">
              <a:lnSpc>
                <a:spcPct val="80000"/>
              </a:lnSpc>
              <a:buNone/>
            </a:pPr>
            <a:endParaRPr lang="es-ES" altLang="es-ES" sz="1600" dirty="0"/>
          </a:p>
          <a:p>
            <a:pPr marL="550863" lvl="1" indent="-254000">
              <a:lnSpc>
                <a:spcPct val="80000"/>
              </a:lnSpc>
              <a:buNone/>
            </a:pPr>
            <a:r>
              <a:rPr lang="en-US" altLang="es-ES" sz="1600"/>
              <a:t>SELECT * FROM EMPLE WHERE COMISION &gt; 2*MIN_COMISION</a:t>
            </a:r>
            <a:endParaRPr lang="es-ES" altLang="es-ES" sz="1600"/>
          </a:p>
        </p:txBody>
      </p:sp>
    </p:spTree>
    <p:extLst>
      <p:ext uri="{BB962C8B-B14F-4D97-AF65-F5344CB8AC3E}">
        <p14:creationId xmlns:p14="http://schemas.microsoft.com/office/powerpoint/2010/main" val="396042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1</a:t>
            </a:r>
            <a:r>
              <a:rPr lang="es-ES_tradnl" dirty="0" smtClean="0"/>
              <a:t> </a:t>
            </a:r>
            <a:r>
              <a:rPr lang="es-ES_tradnl" dirty="0"/>
              <a:t>Escribir una función que reciba una fecha y devuelva el año, en número, correspondiente a esa </a:t>
            </a:r>
            <a:r>
              <a:rPr lang="es-ES_tradnl" dirty="0" smtClean="0"/>
              <a:t>fecha (recuerda, este ejercicio ya lo hicimos como bloque anónimo).</a:t>
            </a:r>
          </a:p>
          <a:p>
            <a:r>
              <a:rPr lang="es-ES" dirty="0"/>
              <a:t>2</a:t>
            </a:r>
            <a:r>
              <a:rPr lang="es-ES" dirty="0" smtClean="0"/>
              <a:t> </a:t>
            </a:r>
            <a:r>
              <a:rPr lang="es-ES_tradnl" dirty="0"/>
              <a:t>Escribir un bloque PL/SQL que haga uso de la función anterior</a:t>
            </a:r>
            <a:r>
              <a:rPr lang="es-ES_tradnl" dirty="0" smtClean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90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358</Words>
  <Application>Microsoft Office PowerPoint</Application>
  <PresentationFormat>Presentación en pantalla (4:3)</PresentationFormat>
  <Paragraphs>143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PL/SQL</vt:lpstr>
      <vt:lpstr>Procedimientos</vt:lpstr>
      <vt:lpstr>Ejemplo</vt:lpstr>
      <vt:lpstr>Funciones</vt:lpstr>
      <vt:lpstr>Ejemplo</vt:lpstr>
      <vt:lpstr>Ejemplo</vt:lpstr>
      <vt:lpstr>Ejemplo </vt:lpstr>
      <vt:lpstr>Parámetros de entrada</vt:lpstr>
      <vt:lpstr>Ejercicios</vt:lpstr>
      <vt:lpstr>Ejercicios </vt:lpstr>
      <vt:lpstr>Ejercicios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90</cp:revision>
  <dcterms:created xsi:type="dcterms:W3CDTF">2017-01-10T09:23:38Z</dcterms:created>
  <dcterms:modified xsi:type="dcterms:W3CDTF">2017-01-24T19:07:56Z</dcterms:modified>
</cp:coreProperties>
</file>