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1400" dirty="0"/>
              <a:t>Se llama excepción a todo hecho que le sucede a un programa que causa que la ejecución del mismo finalice antes de tiempo de forma anormal. </a:t>
            </a:r>
          </a:p>
          <a:p>
            <a:r>
              <a:rPr lang="es-ES" altLang="es-ES" sz="1400" dirty="0"/>
              <a:t>Las excepciones se deben, fundamentalmente, a dos causas: </a:t>
            </a:r>
          </a:p>
          <a:p>
            <a:pPr lvl="1"/>
            <a:r>
              <a:rPr lang="es-ES" altLang="es-ES" sz="1400" dirty="0"/>
              <a:t>Que ocurra un error detectado por Oracle (por ejemplo si un SELECT no devuelve datos ocurre el error ORA-01403 llamado NO_DATA_FOUND). </a:t>
            </a:r>
          </a:p>
          <a:p>
            <a:pPr lvl="1"/>
            <a:r>
              <a:rPr lang="es-ES" altLang="es-ES" sz="1400" dirty="0"/>
              <a:t>Que el propio programador las lance (comando RAISE). </a:t>
            </a:r>
          </a:p>
          <a:p>
            <a:r>
              <a:rPr lang="es-ES" altLang="es-ES" sz="1400" dirty="0"/>
              <a:t>Las excepciones se pueden capturar a fin de que el programa controle mejor la existencia de las mismas.</a:t>
            </a:r>
          </a:p>
          <a:p>
            <a:r>
              <a:rPr lang="es-ES" altLang="es-ES" sz="1400"/>
              <a:t>La </a:t>
            </a:r>
            <a:r>
              <a:rPr lang="es-ES" altLang="es-ES" sz="1400" smtClean="0"/>
              <a:t>capturas se </a:t>
            </a:r>
            <a:r>
              <a:rPr lang="es-ES" altLang="es-ES" sz="1400" dirty="0"/>
              <a:t>realiza utilizando el bloque EXCEPTION. Cuando una excepción ocurre, se comprueba el bloque EXCEPTION para ver si ha sido capturada, si no se captura, el error se propaga a Oracle que se encargará de indicar el error existente. </a:t>
            </a:r>
          </a:p>
        </p:txBody>
      </p:sp>
    </p:spTree>
    <p:extLst>
      <p:ext uri="{BB962C8B-B14F-4D97-AF65-F5344CB8AC3E}">
        <p14:creationId xmlns:p14="http://schemas.microsoft.com/office/powerpoint/2010/main" val="274106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400" dirty="0"/>
              <a:t>Sintaxis: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DECLARE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sección de declaraciones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instrucciones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EXCEPTION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WHEN excepción1 [OR excepción2 ...] THEN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instrucciones que se ejecutan si suceden esas excepciones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[WHEN excepción3 [OR...] THEN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instrucciones que se ejecutan si suceden esas excepciones]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[WHEN OTHERS THEN]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instrucciones que se ejecutan si suceden otras excepciones]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END; </a:t>
            </a:r>
          </a:p>
          <a:p>
            <a:r>
              <a:rPr lang="es-ES" altLang="es-ES" sz="1400" dirty="0"/>
              <a:t>Cuando ocurre una determinada excepción, se comprueba el primer WHEN para comprobar si el nombre de la excepción coincide con el que dicho WHEN captura; </a:t>
            </a:r>
          </a:p>
          <a:p>
            <a:r>
              <a:rPr lang="es-ES" altLang="es-ES" sz="1400" dirty="0"/>
              <a:t>Si es así se ejecutan las instrucciones.</a:t>
            </a:r>
          </a:p>
          <a:p>
            <a:r>
              <a:rPr lang="es-ES" altLang="es-ES" sz="1400" dirty="0"/>
              <a:t>Si no es así se comprueba el siguiente WHEN y así sucesivamente. </a:t>
            </a:r>
          </a:p>
          <a:p>
            <a:r>
              <a:rPr lang="es-ES" altLang="es-ES" sz="1400" dirty="0"/>
              <a:t>Si existen cláusula WHEN OTHERS, entonces las excepciones que no son reflejadas en los demás apartados WHEN ejecutan las instrucciones en WHEN OTHERS. </a:t>
            </a:r>
          </a:p>
        </p:txBody>
      </p:sp>
    </p:spTree>
    <p:extLst>
      <p:ext uri="{BB962C8B-B14F-4D97-AF65-F5344CB8AC3E}">
        <p14:creationId xmlns:p14="http://schemas.microsoft.com/office/powerpoint/2010/main" val="5443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SQLCODE y SQLERRM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ES" sz="1400" dirty="0"/>
              <a:t>Se suelen usar dos funciones cuando se trabaja con excepciones: </a:t>
            </a:r>
          </a:p>
          <a:p>
            <a:pPr lvl="1"/>
            <a:r>
              <a:rPr lang="es-ES" altLang="es-ES" sz="1400" dirty="0"/>
              <a:t>SQLCODE. Retorna el código de error del error ocurrido </a:t>
            </a:r>
          </a:p>
          <a:p>
            <a:pPr lvl="1"/>
            <a:r>
              <a:rPr lang="es-ES" altLang="es-ES" sz="1400" dirty="0"/>
              <a:t>SQLERRM. Devuelve el mensaje de error Oracle asociado a ese número de error. </a:t>
            </a:r>
          </a:p>
          <a:p>
            <a:r>
              <a:rPr lang="es-ES" altLang="es-ES" sz="14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EXCEPTION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...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WHEN OTHERS THEN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DBMS_OUTPUT.PUT_LINE(‘Ocurrió el error ‘ || SQLCODE || ‘mensaje: ‘ || SQLERRM);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END; </a:t>
            </a:r>
          </a:p>
          <a:p>
            <a:r>
              <a:rPr lang="es-ES" altLang="es-ES" sz="1400" dirty="0"/>
              <a:t>Las excepciones pueden ser : </a:t>
            </a:r>
          </a:p>
          <a:p>
            <a:pPr lvl="1"/>
            <a:r>
              <a:rPr lang="es-ES" altLang="es-ES" sz="1400" dirty="0"/>
              <a:t>Excepciones predefinidas de Oracle. Que tienen ya asignado un nombre de excepción. </a:t>
            </a:r>
          </a:p>
          <a:p>
            <a:pPr lvl="1"/>
            <a:r>
              <a:rPr lang="es-ES" altLang="es-ES" sz="1400" dirty="0"/>
              <a:t>Definidas por el usuario. Las lanza el programador</a:t>
            </a:r>
            <a:r>
              <a:rPr lang="es-ES" altLang="es-ES" sz="1400" dirty="0" smtClean="0"/>
              <a:t>.</a:t>
            </a:r>
            <a:endParaRPr lang="es-ES" altLang="es-ES" sz="1400" dirty="0"/>
          </a:p>
        </p:txBody>
      </p:sp>
    </p:spTree>
    <p:extLst>
      <p:ext uri="{BB962C8B-B14F-4D97-AF65-F5344CB8AC3E}">
        <p14:creationId xmlns:p14="http://schemas.microsoft.com/office/powerpoint/2010/main" val="197812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Excepciones predefinidas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altLang="es-ES" dirty="0"/>
              <a:t>Excepciones predefinidas </a:t>
            </a:r>
          </a:p>
          <a:p>
            <a:r>
              <a:rPr lang="es-ES" altLang="es-ES" dirty="0"/>
              <a:t>Son errores a los que Oracle asigna un nombre de excepción. Las más comunes son: </a:t>
            </a:r>
          </a:p>
          <a:p>
            <a:r>
              <a:rPr lang="es-ES" altLang="es-ES" dirty="0"/>
              <a:t>ACCESS_INTO_NULL ORA-06530 Se intentan asignar valores a un objeto que no se había inicializado </a:t>
            </a:r>
          </a:p>
          <a:p>
            <a:r>
              <a:rPr lang="es-ES" altLang="es-ES" dirty="0"/>
              <a:t>CASE_NOT_FOUND ORA-06592 Ninguna opción WHEN dentro de la instrucción CASE captura el valor, y no hay instrucción ELSE </a:t>
            </a:r>
          </a:p>
          <a:p>
            <a:r>
              <a:rPr lang="es-ES" altLang="es-ES" dirty="0"/>
              <a:t>CURSOR_ALREADY_OPEN ORA-06511 Se intenta abrir un cursor que ya se había abierto</a:t>
            </a:r>
          </a:p>
          <a:p>
            <a:r>
              <a:rPr lang="es-ES" altLang="es-ES" dirty="0"/>
              <a:t>DUP_VAL_ON_INDEX ORA-00001 Se intentó añadir una fila que provoca que un índice único repita valores </a:t>
            </a:r>
          </a:p>
          <a:p>
            <a:r>
              <a:rPr lang="es-ES" altLang="es-ES" dirty="0"/>
              <a:t>INVALID_CURSOR ORA-01001 Se realizó una operación ilegal sobre un cursor </a:t>
            </a:r>
          </a:p>
          <a:p>
            <a:r>
              <a:rPr lang="es-ES" altLang="es-ES" dirty="0"/>
              <a:t>INVALID_NUMBER ORA-01722 Falla la conversión de carácter a número </a:t>
            </a:r>
          </a:p>
          <a:p>
            <a:r>
              <a:rPr lang="es-ES" altLang="es-ES" dirty="0"/>
              <a:t>LOGIN_DEINED ORA-01017 Se intenta conectar con Oracle usando un nombre de usuario y contraseña inválidos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9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Excepciones predefinidas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altLang="es-ES" dirty="0" smtClean="0"/>
              <a:t>NO_DATA_FOUND </a:t>
            </a:r>
            <a:r>
              <a:rPr lang="es-ES" altLang="es-ES" dirty="0"/>
              <a:t>ORA-01403 El SELECT de fila única no devolvió valores </a:t>
            </a:r>
          </a:p>
          <a:p>
            <a:r>
              <a:rPr lang="es-ES" altLang="es-ES" dirty="0"/>
              <a:t>PROGRAM_ERROR ORA-06501 Error interno de Oracle </a:t>
            </a:r>
          </a:p>
          <a:p>
            <a:r>
              <a:rPr lang="es-ES" altLang="es-ES" dirty="0"/>
              <a:t>ROWTYPE_MISMATCH ORA-06504 Hay incompatibilidad de tipos entre el cursor y las variables a las que se intentan asignar sus valores </a:t>
            </a:r>
          </a:p>
          <a:p>
            <a:r>
              <a:rPr lang="es-ES" altLang="es-ES" dirty="0"/>
              <a:t>STORAGE_ERROR ORA-06500 No hay memoria suficiente </a:t>
            </a:r>
          </a:p>
          <a:p>
            <a:r>
              <a:rPr lang="es-ES" altLang="es-ES" dirty="0"/>
              <a:t>SYS_INVALID_ROWID ORA-01410 Se convierte un texto en un número de identificación de fila (ROWID) y el texto no es válido </a:t>
            </a:r>
          </a:p>
          <a:p>
            <a:r>
              <a:rPr lang="es-ES" altLang="es-ES" dirty="0"/>
              <a:t>TIMEOUT_ON_RESOURCE ORA-00051 Se consumió el Máximo tiempo en el que Oracle permite esperar al recurso </a:t>
            </a:r>
          </a:p>
          <a:p>
            <a:r>
              <a:rPr lang="es-ES" altLang="es-ES" dirty="0"/>
              <a:t>TOO_MANY_ROWS ORA-01422 El SELECT de fila única devuelve más de una fila </a:t>
            </a:r>
          </a:p>
          <a:p>
            <a:r>
              <a:rPr lang="es-ES" altLang="es-ES" dirty="0"/>
              <a:t>VALUE_ERROR ORA-06502 Hay un error aritmético, de conversión, de redondeo o de tamaño en una operación </a:t>
            </a:r>
          </a:p>
          <a:p>
            <a:r>
              <a:rPr lang="es-ES" altLang="es-ES" dirty="0"/>
              <a:t>ZERO_DIVIDE ORA-01476 Se intenta dividir entre el número cero.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5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ES" sz="1400" dirty="0"/>
              <a:t>Ejemplo: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DECLARE </a:t>
            </a:r>
          </a:p>
          <a:p>
            <a:pPr lvl="2">
              <a:buNone/>
            </a:pPr>
            <a:r>
              <a:rPr lang="es-ES" altLang="es-ES" sz="1400" dirty="0"/>
              <a:t>x NUMBER :=0; </a:t>
            </a:r>
          </a:p>
          <a:p>
            <a:pPr lvl="2">
              <a:buNone/>
            </a:pPr>
            <a:r>
              <a:rPr lang="es-ES" altLang="es-ES" sz="1400" dirty="0"/>
              <a:t>y NUMBER := 3; </a:t>
            </a:r>
          </a:p>
          <a:p>
            <a:pPr lvl="2">
              <a:buNone/>
            </a:pPr>
            <a:r>
              <a:rPr lang="es-ES" altLang="es-ES" sz="1400" dirty="0"/>
              <a:t>res NUMBER;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BEGIN </a:t>
            </a:r>
          </a:p>
          <a:p>
            <a:pPr lvl="2">
              <a:buNone/>
            </a:pPr>
            <a:r>
              <a:rPr lang="es-ES" altLang="es-ES" sz="1400" dirty="0"/>
              <a:t>res:=y/x; </a:t>
            </a:r>
          </a:p>
          <a:p>
            <a:pPr lvl="2">
              <a:buNone/>
            </a:pPr>
            <a:r>
              <a:rPr lang="es-ES" altLang="es-ES" sz="1400" dirty="0"/>
              <a:t>DBMS_OUTPUT.PUT_LINE(res);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EXCEPTION </a:t>
            </a:r>
          </a:p>
          <a:p>
            <a:pPr lvl="2">
              <a:buNone/>
            </a:pPr>
            <a:r>
              <a:rPr lang="es-ES" altLang="es-ES" sz="1400" dirty="0"/>
              <a:t>WHEN ZERO_DIVIDE THEN </a:t>
            </a:r>
          </a:p>
          <a:p>
            <a:pPr lvl="2">
              <a:buNone/>
            </a:pPr>
            <a:r>
              <a:rPr lang="es-ES" altLang="es-ES" sz="1400" dirty="0"/>
              <a:t>DBMS_OUTPUT.PUT_LINE('No se puede dividir por cero') ; </a:t>
            </a:r>
          </a:p>
          <a:p>
            <a:pPr lvl="2">
              <a:buNone/>
            </a:pPr>
            <a:r>
              <a:rPr lang="es-ES" altLang="es-ES" sz="1400" dirty="0"/>
              <a:t>WHEN OTHERS THEN </a:t>
            </a:r>
          </a:p>
          <a:p>
            <a:pPr lvl="2">
              <a:buNone/>
            </a:pPr>
            <a:r>
              <a:rPr lang="es-ES" altLang="es-ES" sz="1400" dirty="0"/>
              <a:t>DBMS_OUTPUT.PUT_LINE('Error inesperado');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415644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 de usuario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ES" sz="1400" dirty="0"/>
              <a:t>Excepciones de usuario</a:t>
            </a:r>
          </a:p>
          <a:p>
            <a:r>
              <a:rPr lang="es-ES" altLang="es-ES" sz="1400" dirty="0"/>
              <a:t>El programador puede lanzar sus propias excepciones simulando errores del programa. Para ello hay que: </a:t>
            </a:r>
          </a:p>
          <a:p>
            <a:r>
              <a:rPr lang="es-ES" altLang="es-ES" sz="1400" dirty="0"/>
              <a:t>Declarar un nombre para la excepción en el apartado DECLARE, al igual que para las excepciones sin definir: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 err="1"/>
              <a:t>miExcepcion</a:t>
            </a:r>
            <a:r>
              <a:rPr lang="es-ES" altLang="es-ES" sz="1400" dirty="0"/>
              <a:t> EXCEPTION; </a:t>
            </a:r>
          </a:p>
          <a:p>
            <a:r>
              <a:rPr lang="es-ES" altLang="es-ES" sz="1400" dirty="0"/>
              <a:t>En la sección ejecutable (BEGIN) utilizar la instrucción RAISE para lanzar la excepción: </a:t>
            </a:r>
          </a:p>
          <a:p>
            <a:r>
              <a:rPr lang="es-ES_tradnl" altLang="es-ES" sz="1400" dirty="0"/>
              <a:t>IF...THEN</a:t>
            </a:r>
            <a:endParaRPr lang="es-ES" altLang="es-ES" sz="1400" dirty="0"/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RAISE </a:t>
            </a:r>
            <a:r>
              <a:rPr lang="es-ES" altLang="es-ES" sz="1400" dirty="0" err="1"/>
              <a:t>miExcepcion</a:t>
            </a:r>
            <a:r>
              <a:rPr lang="es-ES" altLang="es-ES" sz="1400" dirty="0"/>
              <a:t>; </a:t>
            </a:r>
          </a:p>
          <a:p>
            <a:pPr lvl="1">
              <a:buFont typeface="Verdana" pitchFamily="34" charset="0"/>
              <a:buNone/>
            </a:pPr>
            <a:r>
              <a:rPr lang="es-ES_tradnl" altLang="es-ES" sz="1400" dirty="0"/>
              <a:t>END IF;</a:t>
            </a:r>
            <a:endParaRPr lang="es-ES" altLang="es-ES" sz="1400" dirty="0"/>
          </a:p>
          <a:p>
            <a:r>
              <a:rPr lang="es-ES" altLang="es-ES" sz="1400" dirty="0"/>
              <a:t>En el apartado de excepciones capturar el nombre de excepción declarado: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EXCEPTION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...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WHEN </a:t>
            </a:r>
            <a:r>
              <a:rPr lang="es-ES" altLang="es-ES" sz="1400" dirty="0" err="1"/>
              <a:t>miExcepcion</a:t>
            </a:r>
            <a:r>
              <a:rPr lang="es-ES" altLang="es-ES" sz="1400" dirty="0"/>
              <a:t> THEN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.... </a:t>
            </a:r>
          </a:p>
        </p:txBody>
      </p:sp>
    </p:spTree>
    <p:extLst>
      <p:ext uri="{BB962C8B-B14F-4D97-AF65-F5344CB8AC3E}">
        <p14:creationId xmlns:p14="http://schemas.microsoft.com/office/powerpoint/2010/main" val="244930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 de usuario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400" dirty="0"/>
              <a:t>Excepciones de usuario</a:t>
            </a:r>
          </a:p>
          <a:p>
            <a:r>
              <a:rPr lang="es-ES" altLang="es-ES" sz="1400" dirty="0"/>
              <a:t>Otra forma es utilizar la función RAISE_APPPLICATION_ERROR que simplifica los tres pasos anteriores. Sintaxis: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RAISE_APPLICATION_ERROR(</a:t>
            </a:r>
            <a:r>
              <a:rPr lang="es-ES" altLang="es-ES" sz="1400" dirty="0" err="1"/>
              <a:t>nºDeError</a:t>
            </a:r>
            <a:r>
              <a:rPr lang="es-ES" altLang="es-ES" sz="1400" dirty="0"/>
              <a:t>, mensaje [,{TRUE|FALSE}]); </a:t>
            </a:r>
          </a:p>
          <a:p>
            <a:r>
              <a:rPr lang="es-ES" altLang="es-ES" sz="1400" dirty="0"/>
              <a:t>Esta instrucción se coloca en la sección ejecutable o en la de excepciones y sustituye a los tres pasos anteriores. Lo que hace es lanzar un error cuyo número debe de estar entre el -20000 y el -20999 y hace que Oracle muestre el mensaje indicado. El tercer parámetro opciones puede ser TRUE o FALSE (por defecto TRUE) e indica si el error se añade a la pila de errores existentes. </a:t>
            </a:r>
          </a:p>
          <a:p>
            <a:r>
              <a:rPr lang="es-ES" altLang="es-ES" sz="14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BEGIN </a:t>
            </a:r>
          </a:p>
          <a:p>
            <a:pPr lvl="2">
              <a:buNone/>
            </a:pPr>
            <a:r>
              <a:rPr lang="es-ES" altLang="es-ES" sz="1400" dirty="0"/>
              <a:t>DELETE FROM piezas WHERE tipo='ZU' AND modelo=26; </a:t>
            </a:r>
          </a:p>
          <a:p>
            <a:pPr lvl="2">
              <a:buNone/>
            </a:pPr>
            <a:r>
              <a:rPr lang="es-ES" altLang="es-ES" sz="1400" dirty="0"/>
              <a:t>IF SQL%NOTFOUND THEN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400" dirty="0"/>
              <a:t>RAISE_APPLICATION_ERROR(-20001,'No existe esa pieza'); </a:t>
            </a:r>
          </a:p>
          <a:p>
            <a:pPr lvl="2">
              <a:buNone/>
            </a:pPr>
            <a:r>
              <a:rPr lang="es-ES" altLang="es-ES" sz="1400" dirty="0"/>
              <a:t>END IF;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END; </a:t>
            </a:r>
          </a:p>
          <a:p>
            <a:r>
              <a:rPr lang="es-ES" altLang="es-ES" sz="1400" dirty="0"/>
              <a:t>Si la pieza no existe, SQL%NOTFOUND  devuelve true, ya que el DELETE no elimina ninguna pieza. Se lanza la excepción de usuario -20001 haciendo que Oracle utilice el mensaje indicado. Oracle lanzará el mensaje: ORA-20001: No existe esa </a:t>
            </a:r>
            <a:r>
              <a:rPr lang="es-ES" altLang="es-ES" sz="1400" dirty="0" smtClean="0"/>
              <a:t>pieza</a:t>
            </a:r>
            <a:endParaRPr lang="es-ES" altLang="es-ES" sz="1400" dirty="0"/>
          </a:p>
        </p:txBody>
      </p:sp>
    </p:spTree>
    <p:extLst>
      <p:ext uri="{BB962C8B-B14F-4D97-AF65-F5344CB8AC3E}">
        <p14:creationId xmlns:p14="http://schemas.microsoft.com/office/powerpoint/2010/main" val="26242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891</Words>
  <Application>Microsoft Office PowerPoint</Application>
  <PresentationFormat>Presentación en pantalla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PL/SQL</vt:lpstr>
      <vt:lpstr>Anotaciones</vt:lpstr>
      <vt:lpstr>Anotaciones</vt:lpstr>
      <vt:lpstr>SQLCODE y SQLERRM</vt:lpstr>
      <vt:lpstr>Excepciones predefinidas (I)</vt:lpstr>
      <vt:lpstr>Excepciones predefinidas (II)</vt:lpstr>
      <vt:lpstr>Ejemplo</vt:lpstr>
      <vt:lpstr>Excepciones de usuario (I)</vt:lpstr>
      <vt:lpstr>Excepciones de usuario (II)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Juan Jose Campos Forcen</cp:lastModifiedBy>
  <cp:revision>90</cp:revision>
  <dcterms:created xsi:type="dcterms:W3CDTF">2017-01-10T09:23:38Z</dcterms:created>
  <dcterms:modified xsi:type="dcterms:W3CDTF">2017-02-21T09:50:45Z</dcterms:modified>
</cp:coreProperties>
</file>