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8D8A"/>
    <a:srgbClr val="06BAB6"/>
    <a:srgbClr val="79C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612" y="-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DD02AC4B-30B2-4479-891F-03B0945C0D00}" type="datetimeFigureOut">
              <a:rPr lang="es-ES" smtClean="0"/>
              <a:t>12/01/2017</a:t>
            </a:fld>
            <a:endParaRPr lang="es-E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A32CAF5C-F55E-4F1E-ACC8-276C23A80FA3}" type="slidenum">
              <a:rPr lang="es-ES" smtClean="0"/>
              <a:t>‹Nº›</a:t>
            </a:fld>
            <a:endParaRPr lang="es-E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2AC4B-30B2-4479-891F-03B0945C0D00}" type="datetimeFigureOut">
              <a:rPr lang="es-ES" smtClean="0"/>
              <a:t>12/01/2017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CAF5C-F55E-4F1E-ACC8-276C23A80FA3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2AC4B-30B2-4479-891F-03B0945C0D00}" type="datetimeFigureOut">
              <a:rPr lang="es-ES" smtClean="0"/>
              <a:t>12/01/2017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CAF5C-F55E-4F1E-ACC8-276C23A80FA3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2AC4B-30B2-4479-891F-03B0945C0D00}" type="datetimeFigureOut">
              <a:rPr lang="es-ES" smtClean="0"/>
              <a:t>12/01/2017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CAF5C-F55E-4F1E-ACC8-276C23A80FA3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2AC4B-30B2-4479-891F-03B0945C0D00}" type="datetimeFigureOut">
              <a:rPr lang="es-ES" smtClean="0"/>
              <a:t>12/01/2017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CAF5C-F55E-4F1E-ACC8-276C23A80FA3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2AC4B-30B2-4479-891F-03B0945C0D00}" type="datetimeFigureOut">
              <a:rPr lang="es-ES" smtClean="0"/>
              <a:t>12/01/2017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CAF5C-F55E-4F1E-ACC8-276C23A80FA3}" type="slidenum">
              <a:rPr lang="es-ES" smtClean="0"/>
              <a:t>‹Nº›</a:t>
            </a:fld>
            <a:endParaRPr lang="es-E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2AC4B-30B2-4479-891F-03B0945C0D00}" type="datetimeFigureOut">
              <a:rPr lang="es-ES" smtClean="0"/>
              <a:t>12/01/2017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CAF5C-F55E-4F1E-ACC8-276C23A80FA3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2AC4B-30B2-4479-891F-03B0945C0D00}" type="datetimeFigureOut">
              <a:rPr lang="es-ES" smtClean="0"/>
              <a:t>12/01/2017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CAF5C-F55E-4F1E-ACC8-276C23A80FA3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2AC4B-30B2-4479-891F-03B0945C0D00}" type="datetimeFigureOut">
              <a:rPr lang="es-ES" smtClean="0"/>
              <a:t>12/01/2017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CAF5C-F55E-4F1E-ACC8-276C23A80FA3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2AC4B-30B2-4479-891F-03B0945C0D00}" type="datetimeFigureOut">
              <a:rPr lang="es-ES" smtClean="0"/>
              <a:t>12/01/2017</a:t>
            </a:fld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CAF5C-F55E-4F1E-ACC8-276C23A80FA3}" type="slidenum">
              <a:rPr lang="es-ES" smtClean="0"/>
              <a:t>‹Nº›</a:t>
            </a:fld>
            <a:endParaRPr lang="es-E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2AC4B-30B2-4479-891F-03B0945C0D00}" type="datetimeFigureOut">
              <a:rPr lang="es-ES" smtClean="0"/>
              <a:t>12/01/2017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CAF5C-F55E-4F1E-ACC8-276C23A80FA3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DD02AC4B-30B2-4479-891F-03B0945C0D00}" type="datetimeFigureOut">
              <a:rPr lang="es-ES" smtClean="0"/>
              <a:t>12/01/2017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A32CAF5C-F55E-4F1E-ACC8-276C23A80FA3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PL/SQL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err="1" smtClean="0"/>
              <a:t>Triggers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01396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Ejemplo (II)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s-ES" altLang="es-ES" dirty="0"/>
              <a:t>CREATE OR REPLACE TRIGGER PROTEC_NOMINA </a:t>
            </a:r>
          </a:p>
          <a:p>
            <a:pPr>
              <a:buNone/>
            </a:pPr>
            <a:r>
              <a:rPr lang="es-ES" altLang="es-ES" dirty="0"/>
              <a:t>	BEFORE UPDATE OF SALARIO ON EMPLE </a:t>
            </a:r>
          </a:p>
          <a:p>
            <a:pPr>
              <a:buNone/>
            </a:pPr>
            <a:r>
              <a:rPr lang="es-ES" altLang="es-ES" dirty="0"/>
              <a:t>	REFERENCING OLD AS VIEJO NEW AS NUEVO</a:t>
            </a:r>
          </a:p>
          <a:p>
            <a:pPr>
              <a:buNone/>
            </a:pPr>
            <a:r>
              <a:rPr lang="es-ES" altLang="es-ES" dirty="0"/>
              <a:t>	FOR EACH ROW </a:t>
            </a:r>
          </a:p>
          <a:p>
            <a:pPr>
              <a:buNone/>
            </a:pPr>
            <a:r>
              <a:rPr lang="es-ES" altLang="es-ES" dirty="0"/>
              <a:t>	WHEN (NUEVO.SALARIO &lt; VIEJO.SALARIO) </a:t>
            </a:r>
          </a:p>
          <a:p>
            <a:pPr>
              <a:buNone/>
            </a:pPr>
            <a:r>
              <a:rPr lang="es-ES" altLang="es-ES" dirty="0"/>
              <a:t>BEGIN </a:t>
            </a:r>
          </a:p>
          <a:p>
            <a:pPr>
              <a:buNone/>
            </a:pPr>
            <a:r>
              <a:rPr lang="es-ES" altLang="es-ES" dirty="0"/>
              <a:t>	</a:t>
            </a:r>
            <a:r>
              <a:rPr lang="es-ES" altLang="es-ES" dirty="0" err="1"/>
              <a:t>raise_application_error</a:t>
            </a:r>
            <a:r>
              <a:rPr lang="es-ES" altLang="es-ES" dirty="0"/>
              <a:t>(-20000, 'Antiguo salario ' || TO_CHAR(:</a:t>
            </a:r>
            <a:r>
              <a:rPr lang="es-ES" altLang="es-ES" dirty="0" err="1"/>
              <a:t>VIEJO.salario</a:t>
            </a:r>
            <a:r>
              <a:rPr lang="es-ES" altLang="es-ES" dirty="0"/>
              <a:t>) || ' del empleado ' || TO_CHAR(:</a:t>
            </a:r>
            <a:r>
              <a:rPr lang="es-ES" altLang="es-ES" dirty="0" err="1"/>
              <a:t>VIEJO.emp_no</a:t>
            </a:r>
            <a:r>
              <a:rPr lang="es-ES" altLang="es-ES" dirty="0"/>
              <a:t>) || ' mayor que el actualizado (' || TO_CHAR(:</a:t>
            </a:r>
            <a:r>
              <a:rPr lang="es-ES" altLang="es-ES" dirty="0" err="1"/>
              <a:t>NUEVO.salario</a:t>
            </a:r>
            <a:r>
              <a:rPr lang="es-ES" altLang="es-ES" dirty="0"/>
              <a:t>) || ').'); </a:t>
            </a:r>
          </a:p>
          <a:p>
            <a:pPr>
              <a:buNone/>
            </a:pPr>
            <a:r>
              <a:rPr lang="es-ES" altLang="es-ES" dirty="0"/>
              <a:t>END; 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840005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Trigger</a:t>
            </a:r>
            <a:r>
              <a:rPr lang="es-ES" dirty="0" smtClean="0"/>
              <a:t> de vista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es-ES" dirty="0"/>
              <a:t>Se usan para operaciones que no se pueden realizar directamente sobre una vista, porque contiene datos de mas de una tabla.</a:t>
            </a:r>
          </a:p>
          <a:p>
            <a:pPr>
              <a:defRPr/>
            </a:pPr>
            <a:r>
              <a:rPr lang="es-ES" dirty="0"/>
              <a:t>Su sintaxis es muy similar a la de un </a:t>
            </a:r>
            <a:r>
              <a:rPr lang="es-ES" dirty="0" err="1"/>
              <a:t>trigger</a:t>
            </a:r>
            <a:r>
              <a:rPr lang="es-ES" dirty="0"/>
              <a:t> de fila (de hecho, únicamente funciona a nivel de fila), en la que la única cláusula de tiempo posible es INSTEAD OF (no permite AFTER </a:t>
            </a:r>
            <a:r>
              <a:rPr lang="es-ES" dirty="0" err="1"/>
              <a:t>ó</a:t>
            </a:r>
            <a:r>
              <a:rPr lang="es-ES" dirty="0"/>
              <a:t> BEFORE)</a:t>
            </a:r>
          </a:p>
          <a:p>
            <a:pPr>
              <a:defRPr/>
            </a:pPr>
            <a:endParaRPr lang="es-ES" dirty="0"/>
          </a:p>
          <a:p>
            <a:pPr marL="609600" indent="-609600">
              <a:lnSpc>
                <a:spcPct val="80000"/>
              </a:lnSpc>
              <a:buNone/>
              <a:defRPr/>
            </a:pPr>
            <a:r>
              <a:rPr lang="es-ES" dirty="0"/>
              <a:t>	CREATE [OR REPLACE] TRIGGER </a:t>
            </a:r>
            <a:r>
              <a:rPr lang="es-ES" dirty="0" err="1"/>
              <a:t>nombreDeTrigger</a:t>
            </a:r>
            <a:endParaRPr lang="es-ES" dirty="0"/>
          </a:p>
          <a:p>
            <a:pPr marL="609600" indent="-609600">
              <a:lnSpc>
                <a:spcPct val="80000"/>
              </a:lnSpc>
              <a:buNone/>
              <a:defRPr/>
            </a:pPr>
            <a:r>
              <a:rPr lang="es-ES" dirty="0"/>
              <a:t>	INSTEAD OF evento1 [OR evento2[,...]]</a:t>
            </a:r>
          </a:p>
          <a:p>
            <a:pPr marL="609600" indent="-609600">
              <a:lnSpc>
                <a:spcPct val="80000"/>
              </a:lnSpc>
              <a:buNone/>
              <a:defRPr/>
            </a:pPr>
            <a:r>
              <a:rPr lang="es-ES" dirty="0"/>
              <a:t>	ON tabla</a:t>
            </a:r>
          </a:p>
          <a:p>
            <a:pPr marL="609600" indent="-609600">
              <a:lnSpc>
                <a:spcPct val="80000"/>
              </a:lnSpc>
              <a:buNone/>
              <a:defRPr/>
            </a:pPr>
            <a:r>
              <a:rPr lang="es-ES" dirty="0"/>
              <a:t>	[REFERENCING {OLD AS </a:t>
            </a:r>
            <a:r>
              <a:rPr lang="es-ES" dirty="0" err="1"/>
              <a:t>nombreInicial</a:t>
            </a:r>
            <a:r>
              <a:rPr lang="es-ES" dirty="0"/>
              <a:t> | NEW AS </a:t>
            </a:r>
            <a:r>
              <a:rPr lang="es-ES" dirty="0" err="1"/>
              <a:t>nombreNuevo</a:t>
            </a:r>
            <a:r>
              <a:rPr lang="es-ES" dirty="0"/>
              <a:t>}]</a:t>
            </a:r>
          </a:p>
          <a:p>
            <a:pPr marL="609600" indent="-609600">
              <a:lnSpc>
                <a:spcPct val="80000"/>
              </a:lnSpc>
              <a:buNone/>
              <a:defRPr/>
            </a:pPr>
            <a:r>
              <a:rPr lang="es-ES" dirty="0"/>
              <a:t>	FOR EACH ROW [WHEN condición]</a:t>
            </a:r>
          </a:p>
          <a:p>
            <a:pPr marL="609600" indent="-609600">
              <a:lnSpc>
                <a:spcPct val="80000"/>
              </a:lnSpc>
              <a:buNone/>
              <a:defRPr/>
            </a:pPr>
            <a:r>
              <a:rPr lang="es-ES" dirty="0"/>
              <a:t>	</a:t>
            </a:r>
            <a:r>
              <a:rPr lang="es-ES" dirty="0" smtClean="0"/>
              <a:t>Cuerpo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016839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Ejemplo (I)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altLang="es-ES" sz="1600" dirty="0"/>
              <a:t>Por ejemplo, sobre las tablas EMPLE y DEPART, creamos una vista:</a:t>
            </a:r>
          </a:p>
          <a:p>
            <a:pPr lvl="1">
              <a:buFont typeface="Verdana" pitchFamily="34" charset="0"/>
              <a:buNone/>
            </a:pPr>
            <a:r>
              <a:rPr lang="es-ES" altLang="es-ES" sz="1400" dirty="0"/>
              <a:t>CREATE VIEW EMPLEAD AS</a:t>
            </a:r>
          </a:p>
          <a:p>
            <a:pPr lvl="1">
              <a:buFont typeface="Verdana" pitchFamily="34" charset="0"/>
              <a:buNone/>
            </a:pPr>
            <a:r>
              <a:rPr lang="es-ES" altLang="es-ES" sz="1400" dirty="0"/>
              <a:t>	SELECT EMP_NO, APELLIDO, OFICIO, DNOMBRE, LOC</a:t>
            </a:r>
          </a:p>
          <a:p>
            <a:pPr lvl="1">
              <a:buFont typeface="Verdana" pitchFamily="34" charset="0"/>
              <a:buNone/>
            </a:pPr>
            <a:r>
              <a:rPr lang="es-ES" altLang="es-ES" sz="1400" dirty="0"/>
              <a:t>	FROM EMPLE, DEPART</a:t>
            </a:r>
          </a:p>
          <a:p>
            <a:pPr lvl="1">
              <a:buFont typeface="Verdana" pitchFamily="34" charset="0"/>
              <a:buNone/>
            </a:pPr>
            <a:r>
              <a:rPr lang="es-ES" altLang="es-ES" sz="1400" dirty="0"/>
              <a:t>	WHERE EMPLE.DEPT_NO=DEPART.DEPT_NO;</a:t>
            </a:r>
          </a:p>
          <a:p>
            <a:r>
              <a:rPr lang="es-ES" altLang="es-ES" sz="1600" dirty="0"/>
              <a:t>Supongamos que intentamos realizar las siguientes operaciones (no permitidas) sobre dicha vista:</a:t>
            </a:r>
          </a:p>
          <a:p>
            <a:pPr lvl="1">
              <a:buFont typeface="Verdana" pitchFamily="34" charset="0"/>
              <a:buNone/>
            </a:pPr>
            <a:r>
              <a:rPr lang="es-ES" altLang="es-ES" sz="1400" dirty="0"/>
              <a:t>--DELETE</a:t>
            </a:r>
          </a:p>
          <a:p>
            <a:pPr lvl="1">
              <a:buFont typeface="Verdana" pitchFamily="34" charset="0"/>
              <a:buNone/>
            </a:pPr>
            <a:r>
              <a:rPr lang="en-US" altLang="es-ES" sz="1400" dirty="0"/>
              <a:t>DELETE FROM EMPLEAD WHERE EMP_NO=7839;</a:t>
            </a:r>
          </a:p>
          <a:p>
            <a:pPr lvl="1">
              <a:buFont typeface="Verdana" pitchFamily="34" charset="0"/>
              <a:buNone/>
            </a:pPr>
            <a:r>
              <a:rPr lang="es-ES" altLang="es-ES" sz="1400" dirty="0"/>
              <a:t>--INSERTAR</a:t>
            </a:r>
          </a:p>
          <a:p>
            <a:pPr lvl="1">
              <a:buFont typeface="Verdana" pitchFamily="34" charset="0"/>
              <a:buNone/>
            </a:pPr>
            <a:r>
              <a:rPr lang="es-ES" altLang="es-ES" sz="1400" dirty="0"/>
              <a:t>INSERT INTO EMPLEAD VALUES(7999, 'MARTINEZ','VENDEDOR','CONTABILIDAD','SEVILLA');</a:t>
            </a:r>
          </a:p>
          <a:p>
            <a:pPr lvl="1">
              <a:buFont typeface="Verdana" pitchFamily="34" charset="0"/>
              <a:buNone/>
            </a:pPr>
            <a:r>
              <a:rPr lang="es-ES" altLang="es-ES" sz="1400" dirty="0"/>
              <a:t>--UPDATE</a:t>
            </a:r>
          </a:p>
          <a:p>
            <a:pPr lvl="1">
              <a:buFont typeface="Verdana" pitchFamily="34" charset="0"/>
              <a:buNone/>
            </a:pPr>
            <a:r>
              <a:rPr lang="es-ES" altLang="es-ES" sz="1400" dirty="0"/>
              <a:t>UPDATE EMPLEAD SET DNOMBRE='CONTABILIDAD' WHERE APELLIDO='SALA';</a:t>
            </a:r>
          </a:p>
          <a:p>
            <a:pPr lvl="1">
              <a:buFont typeface="Verdana" pitchFamily="34" charset="0"/>
              <a:buNone/>
            </a:pPr>
            <a:r>
              <a:rPr lang="es-ES" altLang="es-ES" sz="1400" dirty="0"/>
              <a:t>UPDATE EMPLEAD SET OFICIO='EMPLEADO' WHERE EMP_NO=7499;</a:t>
            </a:r>
          </a:p>
          <a:p>
            <a:r>
              <a:rPr lang="es-ES" altLang="es-ES" sz="1600" dirty="0"/>
              <a:t>Debemos realizar un </a:t>
            </a:r>
            <a:r>
              <a:rPr lang="es-ES" altLang="es-ES" sz="1600" dirty="0" err="1"/>
              <a:t>trigger</a:t>
            </a:r>
            <a:r>
              <a:rPr lang="es-ES" altLang="es-ES" sz="1600" dirty="0"/>
              <a:t> de vista para que sustituya las operaciones sobre la </a:t>
            </a:r>
            <a:r>
              <a:rPr lang="es-ES" altLang="es-ES" sz="1600" dirty="0" smtClean="0"/>
              <a:t>tabla</a:t>
            </a:r>
            <a:endParaRPr lang="es-ES" altLang="es-ES" sz="1600" dirty="0"/>
          </a:p>
        </p:txBody>
      </p:sp>
    </p:spTree>
    <p:extLst>
      <p:ext uri="{BB962C8B-B14F-4D97-AF65-F5344CB8AC3E}">
        <p14:creationId xmlns:p14="http://schemas.microsoft.com/office/powerpoint/2010/main" val="4000921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Ejemplo (II)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altLang="es-ES" dirty="0"/>
              <a:t>CREATE OR REPLACE TRIGGER T_GES_EMPLEAD </a:t>
            </a:r>
          </a:p>
          <a:p>
            <a:pPr>
              <a:buNone/>
            </a:pPr>
            <a:r>
              <a:rPr lang="en-US" altLang="es-ES" dirty="0"/>
              <a:t>	INSTEAD OF DELETE OR INSERT OR UPDATE </a:t>
            </a:r>
            <a:r>
              <a:rPr lang="es-ES" altLang="es-ES" dirty="0"/>
              <a:t>ON EMPLEAD</a:t>
            </a:r>
          </a:p>
          <a:p>
            <a:pPr>
              <a:buNone/>
            </a:pPr>
            <a:r>
              <a:rPr lang="es-ES" altLang="es-ES" dirty="0"/>
              <a:t>	FOR EACH ROW  </a:t>
            </a:r>
            <a:r>
              <a:rPr lang="es-ES" altLang="es-ES" dirty="0">
                <a:solidFill>
                  <a:srgbClr val="0070C0"/>
                </a:solidFill>
              </a:rPr>
              <a:t>/*NO ES NECESARIO, AUNQUE SE SUELE PONER POR CLARIFICAR EL CODIGO. ESTE TIPO DE TRIGGER SOLO FUNCIONA A NIVEL DE FILA */</a:t>
            </a:r>
          </a:p>
          <a:p>
            <a:pPr>
              <a:buNone/>
            </a:pPr>
            <a:r>
              <a:rPr lang="es-ES" altLang="es-ES" dirty="0"/>
              <a:t>DECLARE</a:t>
            </a:r>
          </a:p>
          <a:p>
            <a:pPr>
              <a:buNone/>
            </a:pPr>
            <a:r>
              <a:rPr lang="es-ES" altLang="es-ES" dirty="0"/>
              <a:t>	V_DEPT DEPART.DEPT_NO%TYPE; </a:t>
            </a:r>
            <a:r>
              <a:rPr lang="es-ES" altLang="es-ES" dirty="0">
                <a:solidFill>
                  <a:srgbClr val="0070C0"/>
                </a:solidFill>
              </a:rPr>
              <a:t>/* CREA LA VARIABLE V_DEPT DEL MISMO TIPO DE DEPT_NO DE LA TABLA DEPART */</a:t>
            </a:r>
          </a:p>
          <a:p>
            <a:pPr>
              <a:buNone/>
            </a:pPr>
            <a:r>
              <a:rPr lang="es-ES" altLang="es-ES" dirty="0"/>
              <a:t>BEGIN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184183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Ejemplo (III)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s-ES" altLang="es-ES" dirty="0"/>
              <a:t>IF DELETING THEN </a:t>
            </a:r>
            <a:r>
              <a:rPr lang="es-ES" altLang="es-ES" dirty="0">
                <a:solidFill>
                  <a:srgbClr val="0070C0"/>
                </a:solidFill>
              </a:rPr>
              <a:t>/* PARA PODER BORRAR UNA FILA DE EMPLE */</a:t>
            </a:r>
          </a:p>
          <a:p>
            <a:pPr>
              <a:buNone/>
            </a:pPr>
            <a:r>
              <a:rPr lang="es-ES" altLang="es-ES" dirty="0"/>
              <a:t>		DELETE FROM EMPLE WHERE EMP_NO = :OLD.EMP_NO; </a:t>
            </a:r>
            <a:r>
              <a:rPr lang="es-ES" altLang="es-ES" dirty="0">
                <a:solidFill>
                  <a:srgbClr val="0070C0"/>
                </a:solidFill>
              </a:rPr>
              <a:t>/* BORRA EN LA 	TABLA EMPLE LA FILA QUE CONTIENE EL VALOR ACTUAL OLD.EMP_NO 	BUSCANDOLO EN EMPLE.EMP_NO */</a:t>
            </a:r>
          </a:p>
          <a:p>
            <a:pPr>
              <a:buNone/>
            </a:pPr>
            <a:r>
              <a:rPr lang="es-ES" altLang="es-ES" dirty="0"/>
              <a:t>	ELSIF INSERTING THEN </a:t>
            </a:r>
            <a:r>
              <a:rPr lang="es-ES" altLang="es-ES" dirty="0">
                <a:solidFill>
                  <a:srgbClr val="0070C0"/>
                </a:solidFill>
              </a:rPr>
              <a:t>/* PARA PODER INSERTAR UNA FILA EN LA	TABLA DEPART CON LOS DATOS DE LA VISTA */</a:t>
            </a:r>
          </a:p>
          <a:p>
            <a:pPr>
              <a:buNone/>
            </a:pPr>
            <a:r>
              <a:rPr lang="es-ES" altLang="es-ES" dirty="0"/>
              <a:t>		SELECT DEPT_NO INTO V_DEPT FROM DEPART </a:t>
            </a:r>
            <a:r>
              <a:rPr lang="es-ES" altLang="es-ES" dirty="0">
                <a:solidFill>
                  <a:srgbClr val="0070C0"/>
                </a:solidFill>
              </a:rPr>
              <a:t>/* SE ASIGNA A V_DEPT EL 	VALOR DE DEPT_NO QUE CUMPLE LA CONDICION 	WHERE */</a:t>
            </a:r>
          </a:p>
          <a:p>
            <a:pPr>
              <a:buNone/>
            </a:pPr>
            <a:r>
              <a:rPr lang="es-ES" altLang="es-ES" dirty="0"/>
              <a:t>		WHERE DEPART.DNOMBRE=:NEW.DNOMBRE </a:t>
            </a:r>
            <a:r>
              <a:rPr lang="es-ES" altLang="es-ES" dirty="0">
                <a:solidFill>
                  <a:srgbClr val="0070C0"/>
                </a:solidFill>
              </a:rPr>
              <a:t>/* QUE BUSCA DNOMBRE EN LA 	TABLA DEPART RESPECTO AL VALOR NEW.DNOMBRE, QUE APUNTA A LA FILA 	A ACTUALIZAR */</a:t>
            </a:r>
          </a:p>
          <a:p>
            <a:pPr>
              <a:buNone/>
            </a:pPr>
            <a:r>
              <a:rPr lang="es-ES" altLang="es-ES" dirty="0"/>
              <a:t>		AND LOC = :NEW.LOC; </a:t>
            </a:r>
            <a:r>
              <a:rPr lang="es-ES" altLang="es-ES" dirty="0">
                <a:solidFill>
                  <a:srgbClr val="0070C0"/>
                </a:solidFill>
              </a:rPr>
              <a:t>/* COMPRUEBA QUE LOCALIDAD LOC COINCIDA 	PARA LA FILA EXTRAIDA EN DEPART CON EL VALOR INTRODUCIDO */</a:t>
            </a:r>
          </a:p>
          <a:p>
            <a:pPr>
              <a:buNone/>
            </a:pPr>
            <a:r>
              <a:rPr lang="es-ES" altLang="es-ES" dirty="0"/>
              <a:t>		</a:t>
            </a:r>
            <a:r>
              <a:rPr lang="es-ES" altLang="es-ES" dirty="0">
                <a:solidFill>
                  <a:srgbClr val="0070C0"/>
                </a:solidFill>
              </a:rPr>
              <a:t>/*AHORA HA RECUPERADO, SI EXISTE, EL VALOR DE DEPT_NO QUE CUMPLE 	LAS CONDICIONES EN LA VARIABLE V_DEPT)*/</a:t>
            </a:r>
          </a:p>
          <a:p>
            <a:pPr>
              <a:buNone/>
            </a:pPr>
            <a:r>
              <a:rPr lang="es-ES" altLang="es-ES" dirty="0"/>
              <a:t>		INSERT INTO EMPLE (EMP_NO, APELLIDO, OFICIO, DEPT_NO) </a:t>
            </a:r>
          </a:p>
          <a:p>
            <a:pPr>
              <a:buNone/>
            </a:pPr>
            <a:r>
              <a:rPr lang="es-ES" altLang="es-ES" dirty="0"/>
              <a:t>		VALUES (:NEW.EMP_NO, :NEW.APELLIDO, :NEW.OFICIO, V_DEPT);</a:t>
            </a:r>
            <a:r>
              <a:rPr lang="es-ES" altLang="es-ES" dirty="0">
                <a:solidFill>
                  <a:srgbClr val="0070C0"/>
                </a:solidFill>
              </a:rPr>
              <a:t> </a:t>
            </a:r>
          </a:p>
          <a:p>
            <a:pPr>
              <a:buNone/>
            </a:pPr>
            <a:r>
              <a:rPr lang="es-ES" altLang="es-ES" dirty="0">
                <a:solidFill>
                  <a:srgbClr val="0070C0"/>
                </a:solidFill>
              </a:rPr>
              <a:t>		/* INSERTA EN LA TABLA EMPLE LOS NUEVOS VALORES, INCLUYENDOEL 	VALOR DE DEPT_NO QUE CORRESPONDE A DNOMBRE Y LOC INTRODUCIDOS 	EN LA SENTENCIA INSERT</a:t>
            </a:r>
            <a:r>
              <a:rPr lang="es-ES" altLang="es-ES" dirty="0" smtClean="0">
                <a:solidFill>
                  <a:srgbClr val="0070C0"/>
                </a:solidFill>
              </a:rPr>
              <a:t>*/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417686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Trigger</a:t>
            </a:r>
            <a:r>
              <a:rPr lang="es-ES" dirty="0" smtClean="0"/>
              <a:t> de vista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s-ES" altLang="es-ES" sz="2800" dirty="0"/>
              <a:t>	</a:t>
            </a:r>
            <a:r>
              <a:rPr lang="es-ES" altLang="es-ES" dirty="0"/>
              <a:t>ELSIF UPDATING ('DNOMBRE') THEN </a:t>
            </a:r>
            <a:r>
              <a:rPr lang="es-ES" altLang="es-ES" dirty="0">
                <a:solidFill>
                  <a:srgbClr val="0070C0"/>
                </a:solidFill>
              </a:rPr>
              <a:t>/* SI TRATAMOS DE ACTUALIZAR EN LA TABLA 	DEPART, LA COLUMNA DNOMBRE*/</a:t>
            </a:r>
          </a:p>
          <a:p>
            <a:pPr>
              <a:buNone/>
            </a:pPr>
            <a:r>
              <a:rPr lang="en-US" altLang="es-ES" dirty="0"/>
              <a:t>		SELECT DEPT_NO INTO V_DEPT FROM EMPLE</a:t>
            </a:r>
          </a:p>
          <a:p>
            <a:pPr>
              <a:buNone/>
            </a:pPr>
            <a:r>
              <a:rPr lang="es-ES" altLang="es-ES" dirty="0"/>
              <a:t>		WHERE APELLIDO=:NEW.APELLIDO; </a:t>
            </a:r>
            <a:r>
              <a:rPr lang="es-ES" altLang="es-ES" dirty="0">
                <a:solidFill>
                  <a:srgbClr val="0070C0"/>
                </a:solidFill>
              </a:rPr>
              <a:t>/* ASIGNA A V_DEPT EL VALOR DE 	DEPT_NO PARA EMPLE.APELLIDO QUE COINCIDE CON EL APELLIDO 	INTRODUCIDO EN EL POSIBLE UPDATE*/</a:t>
            </a:r>
          </a:p>
          <a:p>
            <a:pPr>
              <a:buNone/>
            </a:pPr>
            <a:r>
              <a:rPr lang="fr-FR" altLang="es-ES" dirty="0"/>
              <a:t>		UPDATE DEPART SET DNOMBRE = :NEW.DNOMBRE </a:t>
            </a:r>
          </a:p>
          <a:p>
            <a:pPr>
              <a:buNone/>
            </a:pPr>
            <a:r>
              <a:rPr lang="es-ES" altLang="es-ES" dirty="0"/>
              <a:t>		WHERE DEPT_NO = V_DEPT; </a:t>
            </a:r>
            <a:r>
              <a:rPr lang="es-ES" altLang="es-ES" dirty="0">
                <a:solidFill>
                  <a:srgbClr val="0070C0"/>
                </a:solidFill>
              </a:rPr>
              <a:t>/* ACTUALIZA DNOMBRE CON :NEW.DNOMBRE 	EN LA TABLA DEPART PARA EL VALOR DE EMP_NO QUE COINCIDE CON 	V_DEPT DEL SELECT ANTERIOR */</a:t>
            </a:r>
          </a:p>
          <a:p>
            <a:pPr>
              <a:buNone/>
            </a:pPr>
            <a:r>
              <a:rPr lang="es-ES" altLang="es-ES" dirty="0"/>
              <a:t>	ELSIF UPDATING ('OFICIO') THEN</a:t>
            </a:r>
          </a:p>
          <a:p>
            <a:pPr>
              <a:buNone/>
            </a:pPr>
            <a:r>
              <a:rPr lang="es-ES" altLang="es-ES" dirty="0"/>
              <a:t>		UPDATE EMPLE SET OFICIO = :NEW.OFICIO</a:t>
            </a:r>
          </a:p>
          <a:p>
            <a:pPr>
              <a:buNone/>
            </a:pPr>
            <a:r>
              <a:rPr lang="es-ES" altLang="es-ES" dirty="0"/>
              <a:t>		WHERE EMP_NO = :OLD.EMP_NO; </a:t>
            </a:r>
            <a:r>
              <a:rPr lang="es-ES" altLang="es-ES" dirty="0">
                <a:solidFill>
                  <a:srgbClr val="0070C0"/>
                </a:solidFill>
              </a:rPr>
              <a:t>/* ACTUALIZA OFICIO CON :NEW.OFICIO 	EN LA TABLA EMPLE PARA :OLD.OFICIO*/</a:t>
            </a:r>
          </a:p>
          <a:p>
            <a:pPr>
              <a:buNone/>
            </a:pPr>
            <a:r>
              <a:rPr lang="es-ES" altLang="es-ES" dirty="0"/>
              <a:t>	ELSE</a:t>
            </a:r>
          </a:p>
          <a:p>
            <a:pPr>
              <a:buNone/>
            </a:pPr>
            <a:r>
              <a:rPr lang="es-ES" altLang="es-ES" dirty="0"/>
              <a:t>		RAISE_APPLICATION_ERROR (-20500,'ERROR EN LA ACTUALIZACION'); 	</a:t>
            </a:r>
            <a:r>
              <a:rPr lang="es-ES" altLang="es-ES" dirty="0">
                <a:solidFill>
                  <a:srgbClr val="0070C0"/>
                </a:solidFill>
              </a:rPr>
              <a:t>/*CONTROL DE EXCEPCIONES*/</a:t>
            </a:r>
          </a:p>
          <a:p>
            <a:pPr>
              <a:buNone/>
            </a:pPr>
            <a:r>
              <a:rPr lang="es-ES" altLang="es-ES" dirty="0"/>
              <a:t>	END IF;</a:t>
            </a:r>
          </a:p>
          <a:p>
            <a:pPr>
              <a:buNone/>
            </a:pPr>
            <a:r>
              <a:rPr lang="es-ES" altLang="es-ES" dirty="0"/>
              <a:t>END;</a:t>
            </a:r>
          </a:p>
        </p:txBody>
      </p:sp>
    </p:spTree>
    <p:extLst>
      <p:ext uri="{BB962C8B-B14F-4D97-AF65-F5344CB8AC3E}">
        <p14:creationId xmlns:p14="http://schemas.microsoft.com/office/powerpoint/2010/main" val="20659166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Trigger</a:t>
            </a:r>
            <a:r>
              <a:rPr lang="es-ES" dirty="0" smtClean="0"/>
              <a:t> de sistema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s-ES" altLang="es-ES" dirty="0"/>
              <a:t>Estos </a:t>
            </a:r>
            <a:r>
              <a:rPr lang="es-ES" altLang="es-ES" dirty="0" err="1"/>
              <a:t>trigger</a:t>
            </a:r>
            <a:r>
              <a:rPr lang="es-ES" altLang="es-ES" dirty="0"/>
              <a:t> se disparan cuando se arranca o para la base de datos, inicia o desconecta un usuario, se crea, modifica o elimina un objeto, etc.</a:t>
            </a:r>
          </a:p>
          <a:p>
            <a:r>
              <a:rPr lang="es-ES" altLang="es-ES" dirty="0"/>
              <a:t>La sintaxis de este </a:t>
            </a:r>
            <a:r>
              <a:rPr lang="es-ES" altLang="es-ES" dirty="0" err="1"/>
              <a:t>trigger</a:t>
            </a:r>
            <a:r>
              <a:rPr lang="es-ES" altLang="es-ES" dirty="0"/>
              <a:t> es: </a:t>
            </a:r>
          </a:p>
          <a:p>
            <a:r>
              <a:rPr lang="es-ES" altLang="es-ES" dirty="0" err="1"/>
              <a:t>create</a:t>
            </a:r>
            <a:r>
              <a:rPr lang="es-ES" altLang="es-ES" dirty="0"/>
              <a:t> [</a:t>
            </a:r>
            <a:r>
              <a:rPr lang="es-ES" altLang="es-ES" dirty="0" err="1"/>
              <a:t>or</a:t>
            </a:r>
            <a:r>
              <a:rPr lang="es-ES" altLang="es-ES" dirty="0"/>
              <a:t> </a:t>
            </a:r>
            <a:r>
              <a:rPr lang="es-ES" altLang="es-ES" dirty="0" err="1"/>
              <a:t>replace</a:t>
            </a:r>
            <a:r>
              <a:rPr lang="es-ES" altLang="es-ES" dirty="0"/>
              <a:t>] </a:t>
            </a:r>
            <a:r>
              <a:rPr lang="es-ES" altLang="es-ES" dirty="0" err="1"/>
              <a:t>trigger</a:t>
            </a:r>
            <a:r>
              <a:rPr lang="es-ES" altLang="es-ES" dirty="0"/>
              <a:t> </a:t>
            </a:r>
            <a:r>
              <a:rPr lang="es-ES" altLang="es-ES" dirty="0" err="1"/>
              <a:t>nombre_trigger</a:t>
            </a:r>
            <a:r>
              <a:rPr lang="es-ES" altLang="es-ES" dirty="0"/>
              <a:t/>
            </a:r>
            <a:br>
              <a:rPr lang="es-ES" altLang="es-ES" dirty="0"/>
            </a:br>
            <a:r>
              <a:rPr lang="es-ES" altLang="es-ES" dirty="0"/>
              <a:t>   { </a:t>
            </a:r>
            <a:r>
              <a:rPr lang="es-ES" altLang="es-ES" dirty="0" err="1"/>
              <a:t>before</a:t>
            </a:r>
            <a:r>
              <a:rPr lang="es-ES" altLang="es-ES" dirty="0"/>
              <a:t> | </a:t>
            </a:r>
            <a:r>
              <a:rPr lang="es-ES" altLang="es-ES" dirty="0" err="1"/>
              <a:t>after</a:t>
            </a:r>
            <a:r>
              <a:rPr lang="es-ES" altLang="es-ES" dirty="0"/>
              <a:t> } { &lt;lista eventos DDL&gt; | &lt;lista eventos del sistema&gt;}</a:t>
            </a:r>
            <a:br>
              <a:rPr lang="es-ES" altLang="es-ES" dirty="0"/>
            </a:br>
            <a:r>
              <a:rPr lang="es-ES" altLang="es-ES" dirty="0"/>
              <a:t>   </a:t>
            </a:r>
            <a:r>
              <a:rPr lang="es-ES" altLang="es-ES" dirty="0" err="1"/>
              <a:t>on</a:t>
            </a:r>
            <a:r>
              <a:rPr lang="es-ES" altLang="es-ES" dirty="0"/>
              <a:t> { </a:t>
            </a:r>
            <a:r>
              <a:rPr lang="es-ES" altLang="es-ES" dirty="0" err="1"/>
              <a:t>database</a:t>
            </a:r>
            <a:r>
              <a:rPr lang="es-ES" altLang="es-ES" dirty="0"/>
              <a:t> | </a:t>
            </a:r>
            <a:r>
              <a:rPr lang="es-ES" altLang="es-ES" dirty="0" err="1"/>
              <a:t>schema</a:t>
            </a:r>
            <a:r>
              <a:rPr lang="es-ES" altLang="es-ES" dirty="0"/>
              <a:t>} [</a:t>
            </a:r>
            <a:r>
              <a:rPr lang="es-ES" altLang="es-ES" dirty="0" err="1"/>
              <a:t>when</a:t>
            </a:r>
            <a:r>
              <a:rPr lang="es-ES" altLang="es-ES" dirty="0"/>
              <a:t> (condición)]</a:t>
            </a:r>
            <a:br>
              <a:rPr lang="es-ES" altLang="es-ES" dirty="0"/>
            </a:br>
            <a:r>
              <a:rPr lang="es-ES" altLang="es-ES" dirty="0"/>
              <a:t>   &lt;cuerpo del </a:t>
            </a:r>
            <a:r>
              <a:rPr lang="es-ES" altLang="es-ES" dirty="0" err="1"/>
              <a:t>trigger</a:t>
            </a:r>
            <a:r>
              <a:rPr lang="es-ES" altLang="es-ES" dirty="0"/>
              <a:t> (bloque PL/SQL)&gt; </a:t>
            </a:r>
          </a:p>
          <a:p>
            <a:r>
              <a:rPr lang="es-ES" altLang="es-ES" dirty="0"/>
              <a:t>El </a:t>
            </a:r>
            <a:r>
              <a:rPr lang="es-ES" altLang="es-ES" dirty="0" err="1"/>
              <a:t>trigger</a:t>
            </a:r>
            <a:r>
              <a:rPr lang="es-ES" altLang="es-ES" dirty="0"/>
              <a:t> completo, sólo puede contener una única clausula de tiempo; o BEFORE, o AFTER, pero no ambos.</a:t>
            </a:r>
          </a:p>
          <a:p>
            <a:r>
              <a:rPr lang="es-ES" altLang="es-ES" dirty="0"/>
              <a:t>La lista de eventos de definición puede tener uno o más eventos DDL separados por OR y la lista de eventos del sistema igualmente separados por OR (o de ambos). </a:t>
            </a:r>
          </a:p>
        </p:txBody>
      </p:sp>
    </p:spTree>
    <p:extLst>
      <p:ext uri="{BB962C8B-B14F-4D97-AF65-F5344CB8AC3E}">
        <p14:creationId xmlns:p14="http://schemas.microsoft.com/office/powerpoint/2010/main" val="34509666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Trigger</a:t>
            </a:r>
            <a:r>
              <a:rPr lang="es-ES" dirty="0" smtClean="0"/>
              <a:t> de sistema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043492" y="2323653"/>
            <a:ext cx="6777317" cy="673300"/>
          </a:xfrm>
        </p:spPr>
        <p:txBody>
          <a:bodyPr>
            <a:normAutofit fontScale="62500" lnSpcReduction="20000"/>
          </a:bodyPr>
          <a:lstStyle/>
          <a:p>
            <a:r>
              <a:rPr lang="es-ES" altLang="es-ES" dirty="0"/>
              <a:t>Al asociar un disparador a un evento debemos indicar el momento en que se dispara. Tabla de eventos y momentos de disparo:</a:t>
            </a:r>
          </a:p>
          <a:p>
            <a:pPr marL="68580" indent="0">
              <a:buNone/>
            </a:pPr>
            <a:endParaRPr lang="es-ES" altLang="es-ES" dirty="0"/>
          </a:p>
        </p:txBody>
      </p:sp>
      <p:pic>
        <p:nvPicPr>
          <p:cNvPr id="4" name="tabl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931" y="2887384"/>
            <a:ext cx="8137525" cy="3565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316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Ejemplo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s-ES" altLang="es-ES" dirty="0"/>
              <a:t>CREATE TABLE CONTROL_CONEXION(</a:t>
            </a:r>
          </a:p>
          <a:p>
            <a:pPr>
              <a:buNone/>
            </a:pPr>
            <a:r>
              <a:rPr lang="es-ES" altLang="es-ES" dirty="0"/>
              <a:t>	USUARIO VARCHAR2(30),</a:t>
            </a:r>
          </a:p>
          <a:p>
            <a:pPr>
              <a:buNone/>
            </a:pPr>
            <a:r>
              <a:rPr lang="es-ES" altLang="es-ES" dirty="0"/>
              <a:t>	FECHA TIMESTAMP,</a:t>
            </a:r>
          </a:p>
          <a:p>
            <a:pPr>
              <a:buNone/>
            </a:pPr>
            <a:r>
              <a:rPr lang="es-ES" altLang="es-ES" dirty="0"/>
              <a:t>	EVENTO VARCHAR2(30)</a:t>
            </a:r>
          </a:p>
          <a:p>
            <a:pPr>
              <a:buNone/>
            </a:pPr>
            <a:r>
              <a:rPr lang="es-ES" altLang="es-ES" dirty="0"/>
              <a:t>);</a:t>
            </a:r>
          </a:p>
          <a:p>
            <a:pPr>
              <a:buNone/>
            </a:pPr>
            <a:endParaRPr lang="es-ES" altLang="es-ES" dirty="0"/>
          </a:p>
          <a:p>
            <a:pPr>
              <a:buNone/>
            </a:pPr>
            <a:r>
              <a:rPr lang="es-ES" altLang="es-ES" dirty="0"/>
              <a:t>CREATE OR REPLACE TRIGGER CONTROL </a:t>
            </a:r>
          </a:p>
          <a:p>
            <a:pPr>
              <a:buNone/>
            </a:pPr>
            <a:r>
              <a:rPr lang="es-ES" altLang="es-ES" dirty="0"/>
              <a:t>	BEFORE LOGOFF OR DDL ON DATABASE </a:t>
            </a:r>
          </a:p>
          <a:p>
            <a:pPr>
              <a:buNone/>
            </a:pPr>
            <a:r>
              <a:rPr lang="es-ES" altLang="es-ES" dirty="0"/>
              <a:t>BEGIN</a:t>
            </a:r>
          </a:p>
          <a:p>
            <a:pPr>
              <a:buNone/>
            </a:pPr>
            <a:r>
              <a:rPr lang="es-ES" altLang="es-ES" dirty="0"/>
              <a:t>	INSERT INTO CONTROL_CONEXION (USUARIO, FECHA, EVENTO) </a:t>
            </a:r>
          </a:p>
          <a:p>
            <a:pPr>
              <a:buNone/>
            </a:pPr>
            <a:r>
              <a:rPr lang="es-ES" altLang="es-ES" dirty="0"/>
              <a:t>	VALUES (ORA_LOGIN_USER, SYSTIMESTAMP, ORA_SYSEVENT);</a:t>
            </a:r>
          </a:p>
          <a:p>
            <a:pPr>
              <a:buNone/>
            </a:pPr>
            <a:r>
              <a:rPr lang="es-ES" altLang="es-ES" dirty="0"/>
              <a:t>END;</a:t>
            </a:r>
          </a:p>
          <a:p>
            <a:pPr>
              <a:buNone/>
            </a:pPr>
            <a:endParaRPr lang="es-ES" altLang="es-ES" dirty="0"/>
          </a:p>
          <a:p>
            <a:pPr>
              <a:buNone/>
            </a:pPr>
            <a:r>
              <a:rPr lang="es-ES" altLang="es-ES" dirty="0"/>
              <a:t>ORA_LOGIN_USER, SYSTIMESTAMP y ORA_SYSEVENT, son variables que contienen propiedades del evento de disparo de un </a:t>
            </a:r>
            <a:r>
              <a:rPr lang="es-ES" altLang="es-ES" dirty="0" err="1"/>
              <a:t>trigger</a:t>
            </a:r>
            <a:r>
              <a:rPr lang="es-ES" altLang="es-ES" dirty="0"/>
              <a:t>. Sobre éstos, y más, hay información en la documentación de Oracle</a:t>
            </a:r>
            <a:r>
              <a:rPr lang="es-ES" altLang="es-ES" dirty="0" smtClean="0"/>
              <a:t>.</a:t>
            </a:r>
            <a:endParaRPr lang="es-ES" altLang="es-ES" dirty="0"/>
          </a:p>
        </p:txBody>
      </p:sp>
    </p:spTree>
    <p:extLst>
      <p:ext uri="{BB962C8B-B14F-4D97-AF65-F5344CB8AC3E}">
        <p14:creationId xmlns:p14="http://schemas.microsoft.com/office/powerpoint/2010/main" val="28510930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Estados de un </a:t>
            </a:r>
            <a:r>
              <a:rPr lang="es-ES" dirty="0" err="1" smtClean="0"/>
              <a:t>trigger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s-ES" altLang="es-ES" dirty="0"/>
              <a:t>Eliminar un </a:t>
            </a:r>
            <a:r>
              <a:rPr lang="es-ES" altLang="es-ES" dirty="0" err="1"/>
              <a:t>trigger</a:t>
            </a:r>
            <a:r>
              <a:rPr lang="es-ES" altLang="es-ES" dirty="0"/>
              <a:t> mediante SQL:</a:t>
            </a:r>
          </a:p>
          <a:p>
            <a:pPr>
              <a:buNone/>
            </a:pPr>
            <a:r>
              <a:rPr lang="es-ES" altLang="es-ES" dirty="0"/>
              <a:t>		DROP TRIGGER </a:t>
            </a:r>
            <a:r>
              <a:rPr lang="es-ES" altLang="es-ES" dirty="0" err="1"/>
              <a:t>nombretrigger</a:t>
            </a:r>
            <a:endParaRPr lang="es-ES" altLang="es-ES" dirty="0"/>
          </a:p>
          <a:p>
            <a:r>
              <a:rPr lang="es-ES" altLang="es-ES" dirty="0"/>
              <a:t>Deshabilitar un </a:t>
            </a:r>
            <a:r>
              <a:rPr lang="es-ES" altLang="es-ES" dirty="0" err="1"/>
              <a:t>trigger</a:t>
            </a:r>
            <a:r>
              <a:rPr lang="es-ES" altLang="es-ES" dirty="0"/>
              <a:t>:</a:t>
            </a:r>
          </a:p>
          <a:p>
            <a:pPr>
              <a:buNone/>
            </a:pPr>
            <a:r>
              <a:rPr lang="es-ES" altLang="es-ES" dirty="0"/>
              <a:t>		ALTER TRIGGER </a:t>
            </a:r>
            <a:r>
              <a:rPr lang="es-ES" altLang="es-ES" dirty="0" err="1"/>
              <a:t>nombretrigger</a:t>
            </a:r>
            <a:r>
              <a:rPr lang="es-ES" altLang="es-ES" dirty="0"/>
              <a:t> DISABLE</a:t>
            </a:r>
          </a:p>
          <a:p>
            <a:r>
              <a:rPr lang="es-ES" altLang="es-ES" dirty="0"/>
              <a:t>Habilitar un </a:t>
            </a:r>
            <a:r>
              <a:rPr lang="es-ES" altLang="es-ES" dirty="0" err="1"/>
              <a:t>trigger</a:t>
            </a:r>
            <a:r>
              <a:rPr lang="es-ES" altLang="es-ES" dirty="0"/>
              <a:t> deshabilitado:</a:t>
            </a:r>
          </a:p>
          <a:p>
            <a:pPr>
              <a:buNone/>
            </a:pPr>
            <a:r>
              <a:rPr lang="es-ES" altLang="es-ES" dirty="0"/>
              <a:t>		 ALTER TRIGGER </a:t>
            </a:r>
            <a:r>
              <a:rPr lang="es-ES" altLang="es-ES" dirty="0" err="1"/>
              <a:t>nombretrigger</a:t>
            </a:r>
            <a:r>
              <a:rPr lang="es-ES" altLang="es-ES" dirty="0"/>
              <a:t> ENABLE</a:t>
            </a:r>
          </a:p>
          <a:p>
            <a:r>
              <a:rPr lang="es-ES" altLang="es-ES" dirty="0"/>
              <a:t>Deshabilitar todos los </a:t>
            </a:r>
            <a:r>
              <a:rPr lang="es-ES" altLang="es-ES" dirty="0" err="1"/>
              <a:t>triggers</a:t>
            </a:r>
            <a:r>
              <a:rPr lang="es-ES" altLang="es-ES" dirty="0"/>
              <a:t> asociados a una tabla:</a:t>
            </a:r>
          </a:p>
          <a:p>
            <a:pPr>
              <a:buNone/>
            </a:pPr>
            <a:r>
              <a:rPr lang="es-ES" altLang="es-ES" dirty="0"/>
              <a:t>		ALTER TABLE </a:t>
            </a:r>
            <a:r>
              <a:rPr lang="es-ES" altLang="es-ES" dirty="0" err="1"/>
              <a:t>nombretabla</a:t>
            </a:r>
            <a:r>
              <a:rPr lang="es-ES" altLang="es-ES" dirty="0"/>
              <a:t> DISABLE ALL TRIGGERS </a:t>
            </a:r>
          </a:p>
          <a:p>
            <a:r>
              <a:rPr lang="es-ES" altLang="es-ES" dirty="0"/>
              <a:t>Habilitar todos los </a:t>
            </a:r>
            <a:r>
              <a:rPr lang="es-ES" altLang="es-ES" dirty="0" err="1"/>
              <a:t>triggers</a:t>
            </a:r>
            <a:r>
              <a:rPr lang="es-ES" altLang="es-ES" dirty="0"/>
              <a:t> asociados a una tabla:</a:t>
            </a:r>
          </a:p>
          <a:p>
            <a:pPr>
              <a:buNone/>
            </a:pPr>
            <a:r>
              <a:rPr lang="es-ES" altLang="es-ES" dirty="0"/>
              <a:t>		 ALTER TABLE </a:t>
            </a:r>
            <a:r>
              <a:rPr lang="es-ES" altLang="es-ES" dirty="0" err="1"/>
              <a:t>nombretabla</a:t>
            </a:r>
            <a:r>
              <a:rPr lang="es-ES" altLang="es-ES" dirty="0"/>
              <a:t> ENABLE ALL TRIGGERS </a:t>
            </a:r>
          </a:p>
          <a:p>
            <a:r>
              <a:rPr lang="es-ES" altLang="es-ES" dirty="0"/>
              <a:t>Vista del sistema para los </a:t>
            </a:r>
            <a:r>
              <a:rPr lang="es-ES" altLang="es-ES" dirty="0" err="1"/>
              <a:t>triggers</a:t>
            </a:r>
            <a:r>
              <a:rPr lang="es-ES" altLang="es-ES" dirty="0"/>
              <a:t>:</a:t>
            </a:r>
          </a:p>
          <a:p>
            <a:pPr>
              <a:buNone/>
            </a:pPr>
            <a:r>
              <a:rPr lang="es-ES" altLang="es-ES" dirty="0"/>
              <a:t>		{DBA|ALL|USER}_TRIGGERS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52237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Triggers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68288" indent="-254000">
              <a:lnSpc>
                <a:spcPct val="80000"/>
              </a:lnSpc>
              <a:defRPr/>
            </a:pPr>
            <a:r>
              <a:rPr lang="es-ES" sz="1600" dirty="0"/>
              <a:t>Se llama </a:t>
            </a:r>
            <a:r>
              <a:rPr lang="es-ES" sz="1600" dirty="0" err="1"/>
              <a:t>trigger</a:t>
            </a:r>
            <a:r>
              <a:rPr lang="es-ES" sz="1600" dirty="0"/>
              <a:t> (o disparador) al código que se ejecuta automáticamente cuando se realiza una determinada acción sobre la base de datos. </a:t>
            </a:r>
          </a:p>
          <a:p>
            <a:pPr marL="268288" indent="-254000">
              <a:lnSpc>
                <a:spcPct val="80000"/>
              </a:lnSpc>
              <a:defRPr/>
            </a:pPr>
            <a:r>
              <a:rPr lang="es-ES" sz="1600" dirty="0"/>
              <a:t>Existen tres tipos de </a:t>
            </a:r>
            <a:r>
              <a:rPr lang="es-ES" sz="1600" dirty="0" err="1"/>
              <a:t>triggers</a:t>
            </a:r>
            <a:r>
              <a:rPr lang="es-ES" sz="1600" dirty="0"/>
              <a:t>:</a:t>
            </a:r>
          </a:p>
          <a:p>
            <a:pPr marL="622300" lvl="1" indent="-254000">
              <a:lnSpc>
                <a:spcPct val="80000"/>
              </a:lnSpc>
              <a:defRPr/>
            </a:pPr>
            <a:r>
              <a:rPr lang="es-ES" sz="1600" dirty="0" err="1"/>
              <a:t>Triggers</a:t>
            </a:r>
            <a:r>
              <a:rPr lang="es-ES" sz="1600" dirty="0"/>
              <a:t> de tabla. Se trata de </a:t>
            </a:r>
            <a:r>
              <a:rPr lang="es-ES" sz="1600" dirty="0" err="1"/>
              <a:t>triggers</a:t>
            </a:r>
            <a:r>
              <a:rPr lang="es-ES" sz="1600" dirty="0"/>
              <a:t> que se disparan cuando ocurre una acción sobre una tabla.</a:t>
            </a:r>
          </a:p>
          <a:p>
            <a:pPr marL="622300" lvl="1" indent="-254000">
              <a:lnSpc>
                <a:spcPct val="80000"/>
              </a:lnSpc>
              <a:defRPr/>
            </a:pPr>
            <a:r>
              <a:rPr lang="es-ES" sz="1600" dirty="0" err="1"/>
              <a:t>Triggers</a:t>
            </a:r>
            <a:r>
              <a:rPr lang="es-ES" sz="1600" dirty="0"/>
              <a:t> de vista. Se lanzan cuando ocurre una acción sobre una vista.</a:t>
            </a:r>
          </a:p>
          <a:p>
            <a:pPr marL="622300" lvl="1" indent="-254000">
              <a:lnSpc>
                <a:spcPct val="80000"/>
              </a:lnSpc>
              <a:defRPr/>
            </a:pPr>
            <a:r>
              <a:rPr lang="es-ES" sz="1600" dirty="0" err="1"/>
              <a:t>Triggers</a:t>
            </a:r>
            <a:r>
              <a:rPr lang="es-ES" sz="1600" dirty="0"/>
              <a:t> de sistema. Se disparan cuando se produce un evento sobre la base de datos (conexión de un usuario, borrado de un objeto,…)</a:t>
            </a:r>
          </a:p>
          <a:p>
            <a:pPr marL="268288" indent="-254000">
              <a:lnSpc>
                <a:spcPct val="80000"/>
              </a:lnSpc>
              <a:defRPr/>
            </a:pPr>
            <a:r>
              <a:rPr lang="es-ES" sz="1600" dirty="0"/>
              <a:t>No es conveniente realizar excesivos </a:t>
            </a:r>
            <a:r>
              <a:rPr lang="es-ES" sz="1600" dirty="0" err="1"/>
              <a:t>triggers</a:t>
            </a:r>
            <a:r>
              <a:rPr lang="es-ES" sz="1600" dirty="0"/>
              <a:t>, sólo los necesarios, de otro modo se ralentiza en exceso la base de datos</a:t>
            </a:r>
            <a:r>
              <a:rPr lang="es-ES" sz="1600" dirty="0" smtClean="0"/>
              <a:t>.</a:t>
            </a:r>
            <a:endParaRPr lang="es-ES" sz="1600" dirty="0"/>
          </a:p>
        </p:txBody>
      </p:sp>
    </p:spTree>
    <p:extLst>
      <p:ext uri="{BB962C8B-B14F-4D97-AF65-F5344CB8AC3E}">
        <p14:creationId xmlns:p14="http://schemas.microsoft.com/office/powerpoint/2010/main" val="3839711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Configuración de un </a:t>
            </a:r>
            <a:r>
              <a:rPr lang="es-ES" dirty="0" err="1" smtClean="0"/>
              <a:t>trigger</a:t>
            </a:r>
            <a:endParaRPr lang="es-ES" dirty="0"/>
          </a:p>
        </p:txBody>
      </p:sp>
      <p:pic>
        <p:nvPicPr>
          <p:cNvPr id="71" name="70 Marcador de contenido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5908" y="2324100"/>
            <a:ext cx="5071196" cy="3508375"/>
          </a:xfrm>
        </p:spPr>
      </p:pic>
    </p:spTree>
    <p:extLst>
      <p:ext uri="{BB962C8B-B14F-4D97-AF65-F5344CB8AC3E}">
        <p14:creationId xmlns:p14="http://schemas.microsoft.com/office/powerpoint/2010/main" val="16977416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Configuración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609600" indent="-609600">
              <a:lnSpc>
                <a:spcPct val="80000"/>
              </a:lnSpc>
              <a:defRPr/>
            </a:pPr>
            <a:r>
              <a:rPr lang="es-ES" sz="1600" dirty="0" smtClean="0"/>
              <a:t>Se debe </a:t>
            </a:r>
            <a:r>
              <a:rPr lang="es-ES" sz="1600" dirty="0"/>
              <a:t>indicar:</a:t>
            </a:r>
          </a:p>
          <a:p>
            <a:pPr marL="990600" lvl="1" indent="-533400">
              <a:lnSpc>
                <a:spcPct val="80000"/>
              </a:lnSpc>
              <a:defRPr/>
            </a:pPr>
            <a:r>
              <a:rPr lang="es-ES" sz="1600" dirty="0"/>
              <a:t>BEFORE. El código del </a:t>
            </a:r>
            <a:r>
              <a:rPr lang="es-ES" sz="1600" dirty="0" err="1"/>
              <a:t>trigger</a:t>
            </a:r>
            <a:r>
              <a:rPr lang="es-ES" sz="1600" dirty="0"/>
              <a:t> se ejecuta antes de ejecutar la instrucción DML que causó el lanzamiento del </a:t>
            </a:r>
            <a:r>
              <a:rPr lang="es-ES" sz="1600" dirty="0" err="1"/>
              <a:t>trigger</a:t>
            </a:r>
            <a:r>
              <a:rPr lang="es-ES" sz="1600" dirty="0"/>
              <a:t>.</a:t>
            </a:r>
          </a:p>
          <a:p>
            <a:pPr marL="990600" lvl="1" indent="-533400">
              <a:lnSpc>
                <a:spcPct val="80000"/>
              </a:lnSpc>
              <a:defRPr/>
            </a:pPr>
            <a:r>
              <a:rPr lang="es-ES" sz="1600" dirty="0"/>
              <a:t>AFTER. El código del </a:t>
            </a:r>
            <a:r>
              <a:rPr lang="es-ES" sz="1600" dirty="0" err="1"/>
              <a:t>trigger</a:t>
            </a:r>
            <a:r>
              <a:rPr lang="es-ES" sz="1600" dirty="0"/>
              <a:t> se ejecuta después de haber ejecutado la instrucción DML que causó el lanzamiento del </a:t>
            </a:r>
            <a:r>
              <a:rPr lang="es-ES" sz="1600" dirty="0" err="1"/>
              <a:t>trigger</a:t>
            </a:r>
            <a:r>
              <a:rPr lang="es-ES" sz="1600" dirty="0"/>
              <a:t>.</a:t>
            </a:r>
          </a:p>
          <a:p>
            <a:pPr marL="990600" lvl="1" indent="-533400">
              <a:lnSpc>
                <a:spcPct val="80000"/>
              </a:lnSpc>
              <a:defRPr/>
            </a:pPr>
            <a:r>
              <a:rPr lang="es-ES" sz="1600" dirty="0"/>
              <a:t>INSTEAD OF. El </a:t>
            </a:r>
            <a:r>
              <a:rPr lang="es-ES" sz="1600" dirty="0" err="1"/>
              <a:t>trigger</a:t>
            </a:r>
            <a:r>
              <a:rPr lang="es-ES" sz="1600" dirty="0"/>
              <a:t> sustituye a la operación DML. Se utiliza para vistas que no admiten instrucciones DML.</a:t>
            </a:r>
          </a:p>
          <a:p>
            <a:pPr marL="609600" indent="-609600">
              <a:lnSpc>
                <a:spcPct val="80000"/>
              </a:lnSpc>
              <a:defRPr/>
            </a:pPr>
            <a:r>
              <a:rPr lang="es-ES" sz="1600" dirty="0"/>
              <a:t>Tipos de </a:t>
            </a:r>
            <a:r>
              <a:rPr lang="es-ES" sz="1600" dirty="0" err="1"/>
              <a:t>trigger</a:t>
            </a:r>
            <a:r>
              <a:rPr lang="es-ES" sz="1600" dirty="0"/>
              <a:t> a nivel de transacción</a:t>
            </a:r>
          </a:p>
          <a:p>
            <a:pPr marL="990600" lvl="1" indent="-533400">
              <a:lnSpc>
                <a:spcPct val="80000"/>
              </a:lnSpc>
              <a:defRPr/>
            </a:pPr>
            <a:r>
              <a:rPr lang="es-ES" sz="1600" dirty="0"/>
              <a:t>De instrucción. El cuerpo del </a:t>
            </a:r>
            <a:r>
              <a:rPr lang="es-ES" sz="1600" dirty="0" err="1"/>
              <a:t>trigger</a:t>
            </a:r>
            <a:r>
              <a:rPr lang="es-ES" sz="1600" dirty="0"/>
              <a:t> se ejecuta una sola vez por cada evento que lance el </a:t>
            </a:r>
            <a:r>
              <a:rPr lang="es-ES" sz="1600" dirty="0" err="1"/>
              <a:t>trigger</a:t>
            </a:r>
            <a:r>
              <a:rPr lang="es-ES" sz="1600" dirty="0"/>
              <a:t>. Esta es la opción por defecto. FOR EACH STATEMENT </a:t>
            </a:r>
          </a:p>
          <a:p>
            <a:pPr marL="990600" lvl="1" indent="-533400">
              <a:lnSpc>
                <a:spcPct val="80000"/>
              </a:lnSpc>
              <a:defRPr/>
            </a:pPr>
            <a:r>
              <a:rPr lang="es-ES" sz="1600" dirty="0"/>
              <a:t>De fila. El código se ejecuta una vez por cada fila afectada por el evento. FOR EACH ROW</a:t>
            </a:r>
          </a:p>
          <a:p>
            <a:pPr marL="609600" indent="-609600">
              <a:lnSpc>
                <a:spcPct val="80000"/>
              </a:lnSpc>
              <a:defRPr/>
            </a:pPr>
            <a:r>
              <a:rPr lang="es-ES" sz="1600" dirty="0"/>
              <a:t>Por ejemplo, si hay una cláusula UPDATE que desencadena un </a:t>
            </a:r>
            <a:r>
              <a:rPr lang="es-ES" sz="1600" dirty="0" err="1"/>
              <a:t>trigger</a:t>
            </a:r>
            <a:r>
              <a:rPr lang="es-ES" sz="1600" dirty="0"/>
              <a:t> y dicho UPDATE actualiza 10 filas; si el </a:t>
            </a:r>
            <a:r>
              <a:rPr lang="es-ES" sz="1600" dirty="0" err="1"/>
              <a:t>trigger</a:t>
            </a:r>
            <a:r>
              <a:rPr lang="es-ES" sz="1600" dirty="0"/>
              <a:t> es de fila se ejecuta una vez por cada fila, si es de instrucción se ejecuta sólo una vez.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213836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Trigger</a:t>
            </a:r>
            <a:r>
              <a:rPr lang="es-ES" dirty="0" smtClean="0"/>
              <a:t> de instrucción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609600" indent="-609600">
              <a:lnSpc>
                <a:spcPct val="80000"/>
              </a:lnSpc>
              <a:defRPr/>
            </a:pPr>
            <a:r>
              <a:rPr lang="es-ES" dirty="0"/>
              <a:t>Sintaxis de la creación de </a:t>
            </a:r>
            <a:r>
              <a:rPr lang="es-ES" dirty="0" err="1"/>
              <a:t>triggers</a:t>
            </a:r>
            <a:r>
              <a:rPr lang="es-ES" dirty="0"/>
              <a:t> de instrucción</a:t>
            </a:r>
          </a:p>
          <a:p>
            <a:pPr marL="609600" indent="-609600">
              <a:lnSpc>
                <a:spcPct val="80000"/>
              </a:lnSpc>
              <a:buNone/>
              <a:defRPr/>
            </a:pPr>
            <a:r>
              <a:rPr lang="es-ES" dirty="0"/>
              <a:t>	CREATE [OR REPLACE] TRIGGER </a:t>
            </a:r>
            <a:r>
              <a:rPr lang="es-ES" dirty="0" err="1"/>
              <a:t>nombreDeTrigger</a:t>
            </a:r>
            <a:endParaRPr lang="es-ES" dirty="0"/>
          </a:p>
          <a:p>
            <a:pPr marL="609600" indent="-609600">
              <a:lnSpc>
                <a:spcPct val="80000"/>
              </a:lnSpc>
              <a:buNone/>
              <a:defRPr/>
            </a:pPr>
            <a:r>
              <a:rPr lang="es-ES" dirty="0"/>
              <a:t>	</a:t>
            </a:r>
            <a:r>
              <a:rPr lang="es-ES" dirty="0" err="1"/>
              <a:t>cláusulaDeTiempo</a:t>
            </a:r>
            <a:r>
              <a:rPr lang="es-ES" dirty="0"/>
              <a:t> evento1 [OR evento2[,...]]</a:t>
            </a:r>
          </a:p>
          <a:p>
            <a:pPr marL="609600" indent="-609600">
              <a:lnSpc>
                <a:spcPct val="80000"/>
              </a:lnSpc>
              <a:buNone/>
              <a:defRPr/>
            </a:pPr>
            <a:r>
              <a:rPr lang="es-ES" dirty="0"/>
              <a:t>	ON tabla</a:t>
            </a:r>
          </a:p>
          <a:p>
            <a:pPr marL="609600" indent="-609600">
              <a:lnSpc>
                <a:spcPct val="80000"/>
              </a:lnSpc>
              <a:buNone/>
              <a:defRPr/>
            </a:pPr>
            <a:r>
              <a:rPr lang="es-ES" dirty="0"/>
              <a:t>	cuerpo</a:t>
            </a:r>
          </a:p>
          <a:p>
            <a:pPr marL="609600" indent="-609600">
              <a:lnSpc>
                <a:spcPct val="80000"/>
              </a:lnSpc>
              <a:defRPr/>
            </a:pPr>
            <a:r>
              <a:rPr lang="es-ES" dirty="0"/>
              <a:t>La cláusula de tiempo es una de estas palabras: BEFORE o AFTER. Por su parte el evento tiene esta sintaxis:</a:t>
            </a:r>
          </a:p>
          <a:p>
            <a:pPr marL="609600" indent="-609600">
              <a:lnSpc>
                <a:spcPct val="80000"/>
              </a:lnSpc>
              <a:buNone/>
              <a:defRPr/>
            </a:pPr>
            <a:r>
              <a:rPr lang="es-ES" dirty="0"/>
              <a:t>	{INSERT|UPDATE [OF columna/s]|DELETE}</a:t>
            </a:r>
          </a:p>
          <a:p>
            <a:pPr marL="609600" indent="-609600">
              <a:lnSpc>
                <a:spcPct val="80000"/>
              </a:lnSpc>
              <a:defRPr/>
            </a:pPr>
            <a:r>
              <a:rPr lang="es-ES" dirty="0"/>
              <a:t>Los eventos se realizan con la instrucción DML que desencadena el </a:t>
            </a:r>
            <a:r>
              <a:rPr lang="es-ES" dirty="0" err="1"/>
              <a:t>trigger</a:t>
            </a:r>
            <a:r>
              <a:rPr lang="es-ES" dirty="0"/>
              <a:t>. El apartado OF en el UPDATE hace que el </a:t>
            </a:r>
            <a:r>
              <a:rPr lang="es-ES" dirty="0" err="1"/>
              <a:t>trigger</a:t>
            </a:r>
            <a:r>
              <a:rPr lang="es-ES" dirty="0"/>
              <a:t> se ejecute sólo cuando se modifique la columna indicada. En la sintaxis del </a:t>
            </a:r>
            <a:r>
              <a:rPr lang="es-ES" dirty="0" err="1"/>
              <a:t>trigger</a:t>
            </a:r>
            <a:r>
              <a:rPr lang="es-ES" dirty="0"/>
              <a:t>, el apartado OR permite asociar más de un evento al </a:t>
            </a:r>
            <a:r>
              <a:rPr lang="es-ES" dirty="0" err="1"/>
              <a:t>trigger</a:t>
            </a:r>
            <a:r>
              <a:rPr lang="es-ES" dirty="0"/>
              <a:t> (se puede indicar INSERT OR UPDATE por ejemplo).</a:t>
            </a:r>
          </a:p>
        </p:txBody>
      </p:sp>
    </p:spTree>
    <p:extLst>
      <p:ext uri="{BB962C8B-B14F-4D97-AF65-F5344CB8AC3E}">
        <p14:creationId xmlns:p14="http://schemas.microsoft.com/office/powerpoint/2010/main" val="6227495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Ejemplo (I)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609600" indent="-609600">
              <a:lnSpc>
                <a:spcPct val="90000"/>
              </a:lnSpc>
              <a:buNone/>
              <a:defRPr/>
            </a:pPr>
            <a:r>
              <a:rPr lang="es-ES" dirty="0"/>
              <a:t>	</a:t>
            </a:r>
            <a:r>
              <a:rPr lang="en-US" dirty="0"/>
              <a:t>CREATE OR REPLACE TRIGGER INS_EMPLE</a:t>
            </a:r>
          </a:p>
          <a:p>
            <a:pPr marL="609600" indent="-609600">
              <a:lnSpc>
                <a:spcPct val="90000"/>
              </a:lnSpc>
              <a:buNone/>
              <a:defRPr/>
            </a:pPr>
            <a:r>
              <a:rPr lang="en-US" dirty="0"/>
              <a:t>		BEFORE INSERT ON EMPLE</a:t>
            </a:r>
          </a:p>
          <a:p>
            <a:pPr marL="609600" indent="-609600">
              <a:lnSpc>
                <a:spcPct val="90000"/>
              </a:lnSpc>
              <a:buNone/>
              <a:defRPr/>
            </a:pPr>
            <a:r>
              <a:rPr lang="en-US" dirty="0"/>
              <a:t>	BEGIN</a:t>
            </a:r>
          </a:p>
          <a:p>
            <a:pPr marL="609600" indent="-609600">
              <a:lnSpc>
                <a:spcPct val="90000"/>
              </a:lnSpc>
              <a:buNone/>
              <a:defRPr/>
            </a:pPr>
            <a:r>
              <a:rPr lang="en-US" dirty="0"/>
              <a:t>		IF(TO_CHAR(SYSDATE,'HH24') NOT IN ('15','16','17')) THEN 			RAISE_APPLICATION_ERROR(-20001,'Sólo se </a:t>
            </a:r>
            <a:r>
              <a:rPr lang="en-US" dirty="0" err="1"/>
              <a:t>puede</a:t>
            </a:r>
            <a:r>
              <a:rPr lang="en-US" dirty="0"/>
              <a:t> 			</a:t>
            </a:r>
            <a:r>
              <a:rPr lang="en-US" dirty="0" err="1"/>
              <a:t>añadir</a:t>
            </a:r>
            <a:r>
              <a:rPr lang="en-US" dirty="0"/>
              <a:t> personal entre </a:t>
            </a:r>
            <a:r>
              <a:rPr lang="en-US" dirty="0" err="1"/>
              <a:t>las</a:t>
            </a:r>
            <a:r>
              <a:rPr lang="en-US" dirty="0"/>
              <a:t> 15 y </a:t>
            </a:r>
            <a:r>
              <a:rPr lang="en-US" dirty="0" err="1"/>
              <a:t>las</a:t>
            </a:r>
            <a:r>
              <a:rPr lang="en-US" dirty="0"/>
              <a:t> 17:59');</a:t>
            </a:r>
          </a:p>
          <a:p>
            <a:pPr marL="609600" indent="-609600">
              <a:lnSpc>
                <a:spcPct val="90000"/>
              </a:lnSpc>
              <a:buNone/>
              <a:defRPr/>
            </a:pPr>
            <a:r>
              <a:rPr lang="en-US" dirty="0"/>
              <a:t>		END IF;</a:t>
            </a:r>
          </a:p>
          <a:p>
            <a:pPr marL="609600" indent="-609600">
              <a:lnSpc>
                <a:spcPct val="90000"/>
              </a:lnSpc>
              <a:buNone/>
              <a:defRPr/>
            </a:pPr>
            <a:r>
              <a:rPr lang="en-US" dirty="0"/>
              <a:t>	END;</a:t>
            </a:r>
          </a:p>
          <a:p>
            <a:pPr marL="609600" indent="-609600">
              <a:lnSpc>
                <a:spcPct val="90000"/>
              </a:lnSpc>
              <a:buNone/>
              <a:defRPr/>
            </a:pPr>
            <a:endParaRPr lang="en-US" dirty="0"/>
          </a:p>
          <a:p>
            <a:pPr marL="609600" indent="-609600">
              <a:lnSpc>
                <a:spcPct val="90000"/>
              </a:lnSpc>
              <a:buNone/>
              <a:defRPr/>
            </a:pPr>
            <a:r>
              <a:rPr lang="en-US" dirty="0"/>
              <a:t>	</a:t>
            </a:r>
            <a:r>
              <a:rPr lang="es-ES" dirty="0"/>
              <a:t>Este </a:t>
            </a:r>
            <a:r>
              <a:rPr lang="es-ES" dirty="0" err="1"/>
              <a:t>trigger</a:t>
            </a:r>
            <a:r>
              <a:rPr lang="es-ES" dirty="0"/>
              <a:t> impide que se puedan añadir registros a la tabla de personal si no estamos entre las 15 y las 18 horas.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583583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Ejemplo (II)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609600" indent="-609600">
              <a:lnSpc>
                <a:spcPct val="90000"/>
              </a:lnSpc>
              <a:buNone/>
            </a:pPr>
            <a:r>
              <a:rPr lang="es-ES" altLang="es-ES" dirty="0"/>
              <a:t>CREATE OR REPLACE TRIGGER MI_ESTADO </a:t>
            </a:r>
          </a:p>
          <a:p>
            <a:pPr marL="609600" indent="-609600">
              <a:lnSpc>
                <a:spcPct val="90000"/>
              </a:lnSpc>
              <a:buNone/>
            </a:pPr>
            <a:r>
              <a:rPr lang="es-ES" altLang="es-ES" dirty="0"/>
              <a:t>	AFTER INSERT OR UPDATE OR DELETE ON DEPART</a:t>
            </a:r>
          </a:p>
          <a:p>
            <a:pPr marL="609600" indent="-609600">
              <a:lnSpc>
                <a:spcPct val="90000"/>
              </a:lnSpc>
              <a:buNone/>
            </a:pPr>
            <a:r>
              <a:rPr lang="es-ES" altLang="es-ES" dirty="0"/>
              <a:t>DECLARE</a:t>
            </a:r>
          </a:p>
          <a:p>
            <a:pPr marL="609600" indent="-609600">
              <a:lnSpc>
                <a:spcPct val="90000"/>
              </a:lnSpc>
              <a:buNone/>
            </a:pPr>
            <a:r>
              <a:rPr lang="es-ES" altLang="es-ES" dirty="0"/>
              <a:t>	MENSAJE VARCHAR2(30) := '</a:t>
            </a:r>
            <a:r>
              <a:rPr lang="es-ES" altLang="es-ES" dirty="0" err="1"/>
              <a:t>Trigger</a:t>
            </a:r>
            <a:r>
              <a:rPr lang="es-ES" altLang="es-ES" dirty="0"/>
              <a:t> de instrucción disparado';</a:t>
            </a:r>
          </a:p>
          <a:p>
            <a:pPr marL="609600" indent="-609600">
              <a:lnSpc>
                <a:spcPct val="90000"/>
              </a:lnSpc>
              <a:buNone/>
            </a:pPr>
            <a:r>
              <a:rPr lang="es-ES" altLang="es-ES" dirty="0"/>
              <a:t>BEGIN</a:t>
            </a:r>
          </a:p>
          <a:p>
            <a:pPr marL="609600" indent="-609600">
              <a:lnSpc>
                <a:spcPct val="90000"/>
              </a:lnSpc>
              <a:buNone/>
            </a:pPr>
            <a:r>
              <a:rPr lang="es-ES" altLang="es-ES" dirty="0"/>
              <a:t>	IF INSERTING THEN</a:t>
            </a:r>
          </a:p>
          <a:p>
            <a:pPr marL="609600" indent="-609600">
              <a:lnSpc>
                <a:spcPct val="90000"/>
              </a:lnSpc>
              <a:buNone/>
            </a:pPr>
            <a:r>
              <a:rPr lang="es-ES" altLang="es-ES" dirty="0"/>
              <a:t>		DBMS_OUTPUT.PUT_LINE (MENSAJE || ' por un INSERT');</a:t>
            </a:r>
          </a:p>
          <a:p>
            <a:pPr marL="609600" indent="-609600">
              <a:lnSpc>
                <a:spcPct val="90000"/>
              </a:lnSpc>
              <a:buNone/>
            </a:pPr>
            <a:r>
              <a:rPr lang="es-ES" altLang="es-ES" dirty="0"/>
              <a:t>	ELSIF UPDATING THEN</a:t>
            </a:r>
          </a:p>
          <a:p>
            <a:pPr marL="609600" indent="-609600">
              <a:lnSpc>
                <a:spcPct val="90000"/>
              </a:lnSpc>
              <a:buNone/>
            </a:pPr>
            <a:r>
              <a:rPr lang="es-ES" altLang="es-ES" dirty="0"/>
              <a:t>		DBMS_OUTPUT.PUT_LINE (MENSAJE || ' por un UPDATE');</a:t>
            </a:r>
          </a:p>
          <a:p>
            <a:pPr marL="609600" indent="-609600">
              <a:lnSpc>
                <a:spcPct val="90000"/>
              </a:lnSpc>
              <a:buNone/>
            </a:pPr>
            <a:r>
              <a:rPr lang="es-ES" altLang="es-ES" dirty="0"/>
              <a:t>	ELSIF DELETING THEN </a:t>
            </a:r>
          </a:p>
          <a:p>
            <a:pPr marL="609600" indent="-609600">
              <a:lnSpc>
                <a:spcPct val="90000"/>
              </a:lnSpc>
              <a:buNone/>
            </a:pPr>
            <a:r>
              <a:rPr lang="es-ES" altLang="es-ES" dirty="0"/>
              <a:t>		DBMS_OUTPUT.PUT_LINE (MENSAJE || ' por un DELETE');</a:t>
            </a:r>
          </a:p>
          <a:p>
            <a:pPr marL="609600" indent="-609600">
              <a:lnSpc>
                <a:spcPct val="90000"/>
              </a:lnSpc>
              <a:buNone/>
            </a:pPr>
            <a:r>
              <a:rPr lang="es-ES" altLang="es-ES" dirty="0"/>
              <a:t>	END IF;</a:t>
            </a:r>
          </a:p>
          <a:p>
            <a:pPr marL="609600" indent="-609600">
              <a:lnSpc>
                <a:spcPct val="90000"/>
              </a:lnSpc>
              <a:buNone/>
            </a:pPr>
            <a:r>
              <a:rPr lang="es-ES" altLang="es-ES" dirty="0"/>
              <a:t>END;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311625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Trigger</a:t>
            </a:r>
            <a:r>
              <a:rPr lang="es-ES" dirty="0" smtClean="0"/>
              <a:t> de fila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043492" y="2323653"/>
            <a:ext cx="6777317" cy="2977555"/>
          </a:xfrm>
        </p:spPr>
        <p:txBody>
          <a:bodyPr>
            <a:normAutofit fontScale="62500" lnSpcReduction="20000"/>
          </a:bodyPr>
          <a:lstStyle/>
          <a:p>
            <a:pPr marL="609600" indent="-609600">
              <a:lnSpc>
                <a:spcPct val="80000"/>
              </a:lnSpc>
              <a:buNone/>
              <a:defRPr/>
            </a:pPr>
            <a:r>
              <a:rPr lang="es-ES" dirty="0"/>
              <a:t>	CREATE [OR REPLACE] TRIGGER </a:t>
            </a:r>
            <a:r>
              <a:rPr lang="es-ES" dirty="0" err="1"/>
              <a:t>nombreDeTrigger</a:t>
            </a:r>
            <a:endParaRPr lang="es-ES" dirty="0"/>
          </a:p>
          <a:p>
            <a:pPr marL="609600" indent="-609600">
              <a:lnSpc>
                <a:spcPct val="80000"/>
              </a:lnSpc>
              <a:buNone/>
              <a:defRPr/>
            </a:pPr>
            <a:r>
              <a:rPr lang="es-ES" dirty="0"/>
              <a:t>	</a:t>
            </a:r>
            <a:r>
              <a:rPr lang="es-ES" dirty="0" err="1"/>
              <a:t>cláusulaDeTiempo</a:t>
            </a:r>
            <a:r>
              <a:rPr lang="es-ES" dirty="0"/>
              <a:t> evento1 [OR evento2[,...]]</a:t>
            </a:r>
          </a:p>
          <a:p>
            <a:pPr marL="609600" indent="-609600">
              <a:lnSpc>
                <a:spcPct val="80000"/>
              </a:lnSpc>
              <a:buNone/>
              <a:defRPr/>
            </a:pPr>
            <a:r>
              <a:rPr lang="es-ES" dirty="0"/>
              <a:t>	ON tabla</a:t>
            </a:r>
          </a:p>
          <a:p>
            <a:pPr marL="609600" indent="-609600">
              <a:lnSpc>
                <a:spcPct val="80000"/>
              </a:lnSpc>
              <a:buNone/>
              <a:defRPr/>
            </a:pPr>
            <a:r>
              <a:rPr lang="es-ES" dirty="0"/>
              <a:t>	[REFERENCING {OLD AS </a:t>
            </a:r>
            <a:r>
              <a:rPr lang="es-ES" dirty="0" err="1"/>
              <a:t>nombreInicial</a:t>
            </a:r>
            <a:r>
              <a:rPr lang="es-ES" dirty="0"/>
              <a:t> | NEW AS </a:t>
            </a:r>
            <a:r>
              <a:rPr lang="es-ES" dirty="0" err="1"/>
              <a:t>nombreNuevo</a:t>
            </a:r>
            <a:r>
              <a:rPr lang="es-ES" dirty="0"/>
              <a:t>}]</a:t>
            </a:r>
          </a:p>
          <a:p>
            <a:pPr marL="609600" indent="-609600">
              <a:lnSpc>
                <a:spcPct val="80000"/>
              </a:lnSpc>
              <a:buNone/>
              <a:defRPr/>
            </a:pPr>
            <a:r>
              <a:rPr lang="es-ES" dirty="0"/>
              <a:t>	FOR EACH ROW [WHEN condición]</a:t>
            </a:r>
          </a:p>
          <a:p>
            <a:pPr marL="609600" indent="-609600">
              <a:lnSpc>
                <a:spcPct val="80000"/>
              </a:lnSpc>
              <a:buNone/>
              <a:defRPr/>
            </a:pPr>
            <a:r>
              <a:rPr lang="es-ES" dirty="0"/>
              <a:t>	Cuerpo</a:t>
            </a:r>
          </a:p>
          <a:p>
            <a:pPr marL="609600" indent="-609600">
              <a:lnSpc>
                <a:spcPct val="80000"/>
              </a:lnSpc>
              <a:defRPr/>
            </a:pPr>
            <a:r>
              <a:rPr lang="es-ES" dirty="0"/>
              <a:t>La diferencia con respecto a los </a:t>
            </a:r>
            <a:r>
              <a:rPr lang="es-ES" dirty="0" err="1"/>
              <a:t>triggers</a:t>
            </a:r>
            <a:r>
              <a:rPr lang="es-ES" dirty="0"/>
              <a:t> de instrucción está en la línea REFERENCING y en FOR EACH ROW. Ésta última es la que hace que la instrucción se repita por cada registro afectado por la instrucción DML.</a:t>
            </a:r>
          </a:p>
          <a:p>
            <a:pPr marL="609600" indent="-609600">
              <a:lnSpc>
                <a:spcPct val="80000"/>
              </a:lnSpc>
              <a:defRPr/>
            </a:pPr>
            <a:r>
              <a:rPr lang="es-ES" dirty="0"/>
              <a:t>El apartado WHEN permite colocar una condición que deben cumplir los registros para que el </a:t>
            </a:r>
            <a:r>
              <a:rPr lang="es-ES" dirty="0" err="1"/>
              <a:t>trigger</a:t>
            </a:r>
            <a:r>
              <a:rPr lang="es-ES" dirty="0"/>
              <a:t> se ejecute. Sólo se ejecuta el </a:t>
            </a:r>
            <a:r>
              <a:rPr lang="es-ES" dirty="0" err="1"/>
              <a:t>trigger</a:t>
            </a:r>
            <a:r>
              <a:rPr lang="es-ES" dirty="0"/>
              <a:t> para los registros que cumplan dicha condición.</a:t>
            </a:r>
          </a:p>
          <a:p>
            <a:pPr marL="609600" indent="-609600">
              <a:lnSpc>
                <a:spcPct val="80000"/>
              </a:lnSpc>
              <a:defRPr/>
            </a:pPr>
            <a:r>
              <a:rPr lang="es-ES" dirty="0"/>
              <a:t>El apartado REFERENCING permite asignar nombres a las variables que contienen los valores anteriores al cambio (:OLD), y los posteriores al cambio (:NEW</a:t>
            </a:r>
            <a:r>
              <a:rPr lang="es-ES" dirty="0" smtClean="0"/>
              <a:t>).</a:t>
            </a:r>
          </a:p>
          <a:p>
            <a:pPr marL="609600" indent="-609600">
              <a:lnSpc>
                <a:spcPct val="80000"/>
              </a:lnSpc>
              <a:defRPr/>
            </a:pPr>
            <a:endParaRPr lang="es-ES" dirty="0"/>
          </a:p>
          <a:p>
            <a:pPr marL="609600" indent="-609600">
              <a:lnSpc>
                <a:spcPct val="80000"/>
              </a:lnSpc>
              <a:defRPr/>
            </a:pPr>
            <a:endParaRPr lang="es-ES" dirty="0"/>
          </a:p>
          <a:p>
            <a:pPr>
              <a:defRPr/>
            </a:pPr>
            <a:endParaRPr lang="es-ES" dirty="0"/>
          </a:p>
          <a:p>
            <a:endParaRPr lang="es-ES" dirty="0"/>
          </a:p>
        </p:txBody>
      </p:sp>
      <p:graphicFrame>
        <p:nvGraphicFramePr>
          <p:cNvPr id="5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8912991"/>
              </p:ext>
            </p:extLst>
          </p:nvPr>
        </p:nvGraphicFramePr>
        <p:xfrm>
          <a:off x="1428328" y="5157192"/>
          <a:ext cx="6096000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9848"/>
                <a:gridCol w="2384152"/>
                <a:gridCol w="2032000"/>
              </a:tblGrid>
              <a:tr h="216024"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Suceso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:OLD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:NEW</a:t>
                      </a:r>
                      <a:endParaRPr lang="es-ES" sz="1400" dirty="0"/>
                    </a:p>
                  </a:txBody>
                  <a:tcPr/>
                </a:tc>
              </a:tr>
              <a:tr h="216024"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INSERT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NULL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Nuevo valor</a:t>
                      </a:r>
                      <a:endParaRPr lang="es-ES" sz="1400" dirty="0"/>
                    </a:p>
                  </a:txBody>
                  <a:tcPr/>
                </a:tc>
              </a:tr>
              <a:tr h="216024"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UPDATE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Valor almacenado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Nuevo valor</a:t>
                      </a:r>
                      <a:endParaRPr lang="es-ES" sz="1400" dirty="0"/>
                    </a:p>
                  </a:txBody>
                  <a:tcPr/>
                </a:tc>
              </a:tr>
              <a:tr h="216024"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DELETE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Valor almacenado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NULL</a:t>
                      </a:r>
                      <a:endParaRPr lang="es-E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67699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Ejemplo (I)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GB" altLang="es-ES" dirty="0"/>
              <a:t>CREATE TABLE AUDITAREMPLE(</a:t>
            </a:r>
          </a:p>
          <a:p>
            <a:pPr>
              <a:buNone/>
            </a:pPr>
            <a:r>
              <a:rPr lang="en-GB" altLang="es-ES" dirty="0"/>
              <a:t>	col1 VARCHAR2(200)</a:t>
            </a:r>
          </a:p>
          <a:p>
            <a:pPr>
              <a:buNone/>
            </a:pPr>
            <a:r>
              <a:rPr lang="en-GB" altLang="es-ES" dirty="0"/>
              <a:t>);</a:t>
            </a:r>
          </a:p>
          <a:p>
            <a:pPr>
              <a:buNone/>
            </a:pPr>
            <a:r>
              <a:rPr lang="en-GB" altLang="es-ES" dirty="0"/>
              <a:t> </a:t>
            </a:r>
          </a:p>
          <a:p>
            <a:pPr>
              <a:buNone/>
            </a:pPr>
            <a:r>
              <a:rPr lang="en-GB" altLang="es-ES" dirty="0"/>
              <a:t>CREATE OR REPLACE TRIGGER AUDITAR_ATC_EMP</a:t>
            </a:r>
          </a:p>
          <a:p>
            <a:pPr>
              <a:buNone/>
            </a:pPr>
            <a:r>
              <a:rPr lang="en-GB" altLang="es-ES" dirty="0"/>
              <a:t>   BEFORE INSERT OR DELETE</a:t>
            </a:r>
          </a:p>
          <a:p>
            <a:pPr>
              <a:buNone/>
            </a:pPr>
            <a:r>
              <a:rPr lang="en-GB" altLang="es-ES" dirty="0"/>
              <a:t>   ON EMPLE</a:t>
            </a:r>
          </a:p>
          <a:p>
            <a:pPr>
              <a:buNone/>
            </a:pPr>
            <a:r>
              <a:rPr lang="en-GB" altLang="es-ES" dirty="0"/>
              <a:t>   FOR EACH ROW</a:t>
            </a:r>
          </a:p>
          <a:p>
            <a:pPr>
              <a:buNone/>
            </a:pPr>
            <a:r>
              <a:rPr lang="en-GB" altLang="es-ES" dirty="0"/>
              <a:t>BEGIN</a:t>
            </a:r>
          </a:p>
          <a:p>
            <a:pPr>
              <a:buNone/>
            </a:pPr>
            <a:r>
              <a:rPr lang="en-GB" altLang="es-ES" dirty="0"/>
              <a:t>   IF DELETING THEN</a:t>
            </a:r>
          </a:p>
          <a:p>
            <a:pPr>
              <a:buNone/>
            </a:pPr>
            <a:r>
              <a:rPr lang="en-GB" altLang="es-ES" dirty="0"/>
              <a:t>    INSERT INTO AUDITAREMPLE</a:t>
            </a:r>
          </a:p>
          <a:p>
            <a:pPr>
              <a:buNone/>
            </a:pPr>
            <a:r>
              <a:rPr lang="en-GB" altLang="es-ES" dirty="0"/>
              <a:t>	VALUES(TO_CHAR(</a:t>
            </a:r>
            <a:r>
              <a:rPr lang="en-GB" altLang="es-ES" dirty="0" err="1"/>
              <a:t>sysdate</a:t>
            </a:r>
            <a:r>
              <a:rPr lang="en-GB" altLang="es-ES" dirty="0"/>
              <a:t>,'DD/MM/YY HH24:MI ') </a:t>
            </a:r>
          </a:p>
          <a:p>
            <a:pPr>
              <a:buNone/>
            </a:pPr>
            <a:r>
              <a:rPr lang="en-GB" altLang="es-ES" dirty="0"/>
              <a:t> 	|| :OLD.EMP_NO|| ‘ ' || :OLD.APELLIDO || ‘ BORRADO ');</a:t>
            </a:r>
          </a:p>
          <a:p>
            <a:pPr>
              <a:buNone/>
            </a:pPr>
            <a:r>
              <a:rPr lang="en-GB" altLang="es-ES" dirty="0"/>
              <a:t>   ELSIF INSERTING THEN</a:t>
            </a:r>
          </a:p>
          <a:p>
            <a:pPr>
              <a:buNone/>
            </a:pPr>
            <a:r>
              <a:rPr lang="en-GB" altLang="es-ES" dirty="0"/>
              <a:t>    	INSERT INTO AUDITAREMPLE</a:t>
            </a:r>
          </a:p>
          <a:p>
            <a:pPr>
              <a:buNone/>
            </a:pPr>
            <a:r>
              <a:rPr lang="en-GB" altLang="es-ES" dirty="0"/>
              <a:t>   	VALUES(TO_CHAR(</a:t>
            </a:r>
            <a:r>
              <a:rPr lang="en-GB" altLang="es-ES" dirty="0" err="1"/>
              <a:t>sysdate</a:t>
            </a:r>
            <a:r>
              <a:rPr lang="en-GB" altLang="es-ES" dirty="0"/>
              <a:t>,'DD/MM/YY HH24:MI ') </a:t>
            </a:r>
          </a:p>
          <a:p>
            <a:pPr>
              <a:buNone/>
            </a:pPr>
            <a:r>
              <a:rPr lang="en-GB" altLang="es-ES" dirty="0"/>
              <a:t> 	|| :NEW.EMP_NO || ‘ ' || :NEW.APELLIDO||’ INSERCION ');</a:t>
            </a:r>
          </a:p>
          <a:p>
            <a:pPr>
              <a:buNone/>
            </a:pPr>
            <a:r>
              <a:rPr lang="en-GB" altLang="es-ES" dirty="0"/>
              <a:t>   END IF;</a:t>
            </a:r>
          </a:p>
          <a:p>
            <a:pPr>
              <a:buNone/>
            </a:pPr>
            <a:r>
              <a:rPr lang="en-GB" altLang="es-ES" dirty="0"/>
              <a:t>END</a:t>
            </a:r>
            <a:r>
              <a:rPr lang="en-GB" altLang="es-ES" dirty="0" smtClean="0"/>
              <a:t>;</a:t>
            </a:r>
            <a:endParaRPr lang="es-ES" altLang="es-ES" dirty="0"/>
          </a:p>
        </p:txBody>
      </p:sp>
    </p:spTree>
    <p:extLst>
      <p:ext uri="{BB962C8B-B14F-4D97-AF65-F5344CB8AC3E}">
        <p14:creationId xmlns:p14="http://schemas.microsoft.com/office/powerpoint/2010/main" val="17962780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1955</TotalTime>
  <Words>560</Words>
  <Application>Microsoft Office PowerPoint</Application>
  <PresentationFormat>Presentación en pantalla (4:3)</PresentationFormat>
  <Paragraphs>196</Paragraphs>
  <Slides>19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0" baseType="lpstr">
      <vt:lpstr>Austin</vt:lpstr>
      <vt:lpstr>PL/SQL</vt:lpstr>
      <vt:lpstr>Triggers</vt:lpstr>
      <vt:lpstr>Configuración de un trigger</vt:lpstr>
      <vt:lpstr>Configuración</vt:lpstr>
      <vt:lpstr>Trigger de instrucción</vt:lpstr>
      <vt:lpstr>Ejemplo (I)</vt:lpstr>
      <vt:lpstr>Ejemplo (II)</vt:lpstr>
      <vt:lpstr>Trigger de fila</vt:lpstr>
      <vt:lpstr>Ejemplo (I)</vt:lpstr>
      <vt:lpstr>Ejemplo (II)</vt:lpstr>
      <vt:lpstr>Trigger de vista</vt:lpstr>
      <vt:lpstr>Ejemplo (I)</vt:lpstr>
      <vt:lpstr>Ejemplo (II)</vt:lpstr>
      <vt:lpstr>Ejemplo (III)</vt:lpstr>
      <vt:lpstr>Trigger de vista</vt:lpstr>
      <vt:lpstr>Trigger de sistema</vt:lpstr>
      <vt:lpstr>Trigger de sistema</vt:lpstr>
      <vt:lpstr>Ejemplo</vt:lpstr>
      <vt:lpstr>Estados de un trigger</vt:lpstr>
    </vt:vector>
  </TitlesOfParts>
  <Company>everis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PL/SQL</dc:title>
  <dc:creator>Jose Villar Cueli</dc:creator>
  <cp:lastModifiedBy>Jose Villar Cueli</cp:lastModifiedBy>
  <cp:revision>91</cp:revision>
  <dcterms:created xsi:type="dcterms:W3CDTF">2017-01-10T09:23:38Z</dcterms:created>
  <dcterms:modified xsi:type="dcterms:W3CDTF">2017-01-12T16:50:19Z</dcterms:modified>
</cp:coreProperties>
</file>