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Paquetes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Cabecera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dirty="0" smtClean="0"/>
              <a:t>CREATE OR REPLACE PACKAGE </a:t>
            </a:r>
            <a:r>
              <a:rPr lang="es-ES" dirty="0" err="1" smtClean="0"/>
              <a:t>emp_actions</a:t>
            </a:r>
            <a:r>
              <a:rPr lang="es-ES" dirty="0" smtClean="0"/>
              <a:t> AS -- </a:t>
            </a:r>
            <a:r>
              <a:rPr lang="es-ES" dirty="0" err="1" smtClean="0"/>
              <a:t>spec</a:t>
            </a:r>
            <a:r>
              <a:rPr lang="es-ES" dirty="0" smtClean="0"/>
              <a:t> </a:t>
            </a:r>
          </a:p>
          <a:p>
            <a:pPr marL="68580" indent="0">
              <a:buNone/>
            </a:pPr>
            <a:r>
              <a:rPr lang="es-ES" dirty="0" smtClean="0"/>
              <a:t>TYPE </a:t>
            </a:r>
            <a:r>
              <a:rPr lang="es-ES" dirty="0" err="1" smtClean="0"/>
              <a:t>EmpRecTyp</a:t>
            </a:r>
            <a:r>
              <a:rPr lang="es-ES" dirty="0" smtClean="0"/>
              <a:t> IS RECORD (</a:t>
            </a:r>
            <a:r>
              <a:rPr lang="es-ES" dirty="0" err="1" smtClean="0"/>
              <a:t>emp_id</a:t>
            </a:r>
            <a:r>
              <a:rPr lang="es-ES" dirty="0" smtClean="0"/>
              <a:t> INT, </a:t>
            </a:r>
            <a:r>
              <a:rPr lang="es-ES" dirty="0" err="1" smtClean="0"/>
              <a:t>salary</a:t>
            </a:r>
            <a:r>
              <a:rPr lang="es-ES" dirty="0" smtClean="0"/>
              <a:t> REAL); </a:t>
            </a:r>
          </a:p>
          <a:p>
            <a:pPr marL="68580" indent="0">
              <a:buNone/>
            </a:pPr>
            <a:r>
              <a:rPr lang="es-ES" dirty="0" smtClean="0"/>
              <a:t>CURSOR </a:t>
            </a:r>
            <a:r>
              <a:rPr lang="es-ES" dirty="0" err="1" smtClean="0"/>
              <a:t>desc_salary</a:t>
            </a:r>
            <a:r>
              <a:rPr lang="es-ES" dirty="0" smtClean="0"/>
              <a:t> RETURN </a:t>
            </a:r>
            <a:r>
              <a:rPr lang="es-ES" dirty="0" err="1" smtClean="0"/>
              <a:t>EmpRecTyp</a:t>
            </a:r>
            <a:r>
              <a:rPr lang="es-ES" dirty="0" smtClean="0"/>
              <a:t>; </a:t>
            </a:r>
          </a:p>
          <a:p>
            <a:pPr marL="68580" indent="0">
              <a:buNone/>
            </a:pPr>
            <a:r>
              <a:rPr lang="es-ES" dirty="0" smtClean="0"/>
              <a:t>PROCEDURE </a:t>
            </a:r>
            <a:r>
              <a:rPr lang="es-ES" dirty="0" err="1" smtClean="0"/>
              <a:t>hire_employee</a:t>
            </a:r>
            <a:r>
              <a:rPr lang="es-ES" dirty="0" smtClean="0"/>
              <a:t> ( </a:t>
            </a:r>
            <a:r>
              <a:rPr lang="es-ES" dirty="0" err="1" smtClean="0"/>
              <a:t>ename</a:t>
            </a:r>
            <a:r>
              <a:rPr lang="es-ES" dirty="0" smtClean="0"/>
              <a:t> VARCHAR2, </a:t>
            </a:r>
            <a:r>
              <a:rPr lang="es-ES" dirty="0" err="1" smtClean="0"/>
              <a:t>job</a:t>
            </a:r>
            <a:r>
              <a:rPr lang="es-ES" dirty="0" smtClean="0"/>
              <a:t> VARCHAR2, </a:t>
            </a:r>
            <a:r>
              <a:rPr lang="es-ES" dirty="0" err="1" smtClean="0"/>
              <a:t>mgr</a:t>
            </a:r>
            <a:r>
              <a:rPr lang="es-ES" dirty="0" smtClean="0"/>
              <a:t> NUMBER, sal NUMBER, </a:t>
            </a:r>
            <a:r>
              <a:rPr lang="es-ES" dirty="0" err="1" smtClean="0"/>
              <a:t>comm</a:t>
            </a:r>
            <a:r>
              <a:rPr lang="es-ES" dirty="0" smtClean="0"/>
              <a:t> NUMBER, </a:t>
            </a:r>
            <a:r>
              <a:rPr lang="es-ES" dirty="0" err="1" smtClean="0"/>
              <a:t>deptno</a:t>
            </a:r>
            <a:r>
              <a:rPr lang="es-ES" dirty="0" smtClean="0"/>
              <a:t> NUMBER);</a:t>
            </a:r>
          </a:p>
          <a:p>
            <a:pPr marL="68580" indent="0">
              <a:buNone/>
            </a:pPr>
            <a:r>
              <a:rPr lang="es-ES" dirty="0" smtClean="0"/>
              <a:t>PROCEDURE </a:t>
            </a:r>
            <a:r>
              <a:rPr lang="es-ES" dirty="0" err="1" smtClean="0"/>
              <a:t>fire_employee</a:t>
            </a:r>
            <a:r>
              <a:rPr lang="es-ES" dirty="0" smtClean="0"/>
              <a:t> (</a:t>
            </a:r>
            <a:r>
              <a:rPr lang="es-ES" dirty="0" err="1" smtClean="0"/>
              <a:t>emp_id</a:t>
            </a:r>
            <a:r>
              <a:rPr lang="es-ES" dirty="0" smtClean="0"/>
              <a:t> NUMBER);</a:t>
            </a:r>
          </a:p>
          <a:p>
            <a:pPr marL="68580" indent="0">
              <a:buNone/>
            </a:pPr>
            <a:r>
              <a:rPr lang="es-ES" dirty="0" smtClean="0"/>
              <a:t>END </a:t>
            </a:r>
            <a:r>
              <a:rPr lang="es-ES" dirty="0" err="1" smtClean="0"/>
              <a:t>emp_actions</a:t>
            </a:r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45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Cuerpo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 smtClean="0"/>
              <a:t>CREATE OR REPLACE PACKAGE BODY </a:t>
            </a:r>
            <a:r>
              <a:rPr lang="es-ES" dirty="0" err="1" smtClean="0"/>
              <a:t>emp_actions</a:t>
            </a:r>
            <a:r>
              <a:rPr lang="es-ES" dirty="0" smtClean="0"/>
              <a:t> AS -- </a:t>
            </a:r>
            <a:r>
              <a:rPr lang="es-ES" dirty="0" err="1" smtClean="0"/>
              <a:t>body</a:t>
            </a:r>
            <a:r>
              <a:rPr lang="es-ES" dirty="0" smtClean="0"/>
              <a:t> </a:t>
            </a:r>
          </a:p>
          <a:p>
            <a:pPr marL="68580" indent="0">
              <a:buNone/>
            </a:pPr>
            <a:r>
              <a:rPr lang="es-ES" dirty="0" smtClean="0"/>
              <a:t>CURSOR </a:t>
            </a:r>
            <a:r>
              <a:rPr lang="es-ES" dirty="0" err="1" smtClean="0"/>
              <a:t>desc_salary</a:t>
            </a:r>
            <a:r>
              <a:rPr lang="es-ES" dirty="0" smtClean="0"/>
              <a:t> RETURN </a:t>
            </a:r>
            <a:r>
              <a:rPr lang="es-ES" dirty="0" err="1" smtClean="0"/>
              <a:t>EmpRecTyp</a:t>
            </a:r>
            <a:r>
              <a:rPr lang="es-ES" dirty="0" smtClean="0"/>
              <a:t> IS </a:t>
            </a:r>
          </a:p>
          <a:p>
            <a:pPr marL="68580" indent="0">
              <a:buNone/>
            </a:pPr>
            <a:r>
              <a:rPr lang="es-ES" dirty="0" smtClean="0"/>
              <a:t>SELECT </a:t>
            </a:r>
            <a:r>
              <a:rPr lang="es-ES" dirty="0" err="1" smtClean="0"/>
              <a:t>empno</a:t>
            </a:r>
            <a:r>
              <a:rPr lang="es-ES" dirty="0" smtClean="0"/>
              <a:t>, sal FROM </a:t>
            </a:r>
            <a:r>
              <a:rPr lang="es-ES" dirty="0" err="1" smtClean="0"/>
              <a:t>emp</a:t>
            </a:r>
            <a:r>
              <a:rPr lang="es-ES" dirty="0" smtClean="0"/>
              <a:t> ORDER BY sal DESC;</a:t>
            </a:r>
          </a:p>
          <a:p>
            <a:pPr marL="68580" indent="0">
              <a:buNone/>
            </a:pPr>
            <a:r>
              <a:rPr lang="es-ES" dirty="0" smtClean="0"/>
              <a:t>PROCEDURE </a:t>
            </a:r>
            <a:r>
              <a:rPr lang="es-ES" dirty="0" err="1" smtClean="0"/>
              <a:t>hire_employee</a:t>
            </a:r>
            <a:r>
              <a:rPr lang="es-ES" dirty="0" smtClean="0"/>
              <a:t> ( </a:t>
            </a:r>
          </a:p>
          <a:p>
            <a:pPr marL="68580" indent="0">
              <a:buNone/>
            </a:pPr>
            <a:r>
              <a:rPr lang="es-ES" dirty="0" err="1" smtClean="0"/>
              <a:t>ename</a:t>
            </a:r>
            <a:r>
              <a:rPr lang="es-ES" dirty="0" smtClean="0"/>
              <a:t> VARCHAR2, </a:t>
            </a:r>
            <a:r>
              <a:rPr lang="es-ES" dirty="0" err="1" smtClean="0"/>
              <a:t>job</a:t>
            </a:r>
            <a:r>
              <a:rPr lang="es-ES" dirty="0" smtClean="0"/>
              <a:t> VARCHAR2, </a:t>
            </a:r>
            <a:r>
              <a:rPr lang="es-ES" dirty="0" err="1" smtClean="0"/>
              <a:t>mgr</a:t>
            </a:r>
            <a:r>
              <a:rPr lang="es-ES" dirty="0" smtClean="0"/>
              <a:t> NUMBER, sal NUMBER, </a:t>
            </a:r>
            <a:r>
              <a:rPr lang="es-ES" dirty="0" err="1" smtClean="0"/>
              <a:t>comm</a:t>
            </a:r>
            <a:r>
              <a:rPr lang="es-ES" dirty="0" smtClean="0"/>
              <a:t> NUMBER, </a:t>
            </a:r>
            <a:r>
              <a:rPr lang="es-ES" dirty="0" err="1" smtClean="0"/>
              <a:t>deptno</a:t>
            </a:r>
            <a:r>
              <a:rPr lang="es-ES" dirty="0" smtClean="0"/>
              <a:t> NUMBER) IS </a:t>
            </a:r>
          </a:p>
          <a:p>
            <a:pPr marL="68580" indent="0">
              <a:buNone/>
            </a:pPr>
            <a:r>
              <a:rPr lang="es-ES" dirty="0" smtClean="0"/>
              <a:t>BEGIN </a:t>
            </a:r>
          </a:p>
          <a:p>
            <a:pPr marL="68580" indent="0">
              <a:buNone/>
            </a:pPr>
            <a:r>
              <a:rPr lang="es-ES" dirty="0" smtClean="0"/>
              <a:t>INSERT INTO </a:t>
            </a:r>
            <a:r>
              <a:rPr lang="es-ES" dirty="0" err="1" smtClean="0"/>
              <a:t>emp</a:t>
            </a:r>
            <a:r>
              <a:rPr lang="es-ES" dirty="0" smtClean="0"/>
              <a:t> VALUES (</a:t>
            </a:r>
            <a:r>
              <a:rPr lang="es-ES" dirty="0" err="1" smtClean="0"/>
              <a:t>empno_seq.NEXTVAL</a:t>
            </a:r>
            <a:r>
              <a:rPr lang="es-ES" dirty="0" smtClean="0"/>
              <a:t>, </a:t>
            </a:r>
            <a:r>
              <a:rPr lang="es-ES" dirty="0" err="1" smtClean="0"/>
              <a:t>ename</a:t>
            </a:r>
            <a:r>
              <a:rPr lang="es-ES" dirty="0" smtClean="0"/>
              <a:t>, </a:t>
            </a:r>
            <a:r>
              <a:rPr lang="es-ES" dirty="0" err="1" smtClean="0"/>
              <a:t>job</a:t>
            </a:r>
            <a:r>
              <a:rPr lang="es-ES" dirty="0" smtClean="0"/>
              <a:t>, </a:t>
            </a:r>
            <a:r>
              <a:rPr lang="es-ES" dirty="0" err="1" smtClean="0"/>
              <a:t>mgr</a:t>
            </a:r>
            <a:r>
              <a:rPr lang="es-ES" dirty="0" smtClean="0"/>
              <a:t>, SYSDATE, sal, </a:t>
            </a:r>
            <a:r>
              <a:rPr lang="es-ES" dirty="0" err="1" smtClean="0"/>
              <a:t>comm</a:t>
            </a:r>
            <a:r>
              <a:rPr lang="es-ES" dirty="0" smtClean="0"/>
              <a:t>, </a:t>
            </a:r>
            <a:r>
              <a:rPr lang="es-ES" dirty="0" err="1" smtClean="0"/>
              <a:t>deptno</a:t>
            </a:r>
            <a:r>
              <a:rPr lang="es-ES" dirty="0" smtClean="0"/>
              <a:t>); </a:t>
            </a:r>
          </a:p>
          <a:p>
            <a:pPr marL="68580" indent="0">
              <a:buNone/>
            </a:pPr>
            <a:r>
              <a:rPr lang="es-ES" dirty="0" smtClean="0"/>
              <a:t>END </a:t>
            </a:r>
            <a:r>
              <a:rPr lang="es-ES" dirty="0" err="1" smtClean="0"/>
              <a:t>hire_employee</a:t>
            </a:r>
            <a:r>
              <a:rPr lang="es-ES" dirty="0" smtClean="0"/>
              <a:t>; </a:t>
            </a:r>
          </a:p>
          <a:p>
            <a:pPr marL="68580" indent="0">
              <a:buNone/>
            </a:pPr>
            <a:r>
              <a:rPr lang="es-ES" dirty="0" smtClean="0"/>
              <a:t>PROCEDURE </a:t>
            </a:r>
            <a:r>
              <a:rPr lang="es-ES" dirty="0" err="1" smtClean="0"/>
              <a:t>fire_employee</a:t>
            </a:r>
            <a:r>
              <a:rPr lang="es-ES" dirty="0" smtClean="0"/>
              <a:t> (</a:t>
            </a:r>
            <a:r>
              <a:rPr lang="es-ES" dirty="0" err="1" smtClean="0"/>
              <a:t>emp_id</a:t>
            </a:r>
            <a:r>
              <a:rPr lang="es-ES" dirty="0" smtClean="0"/>
              <a:t> NUMBER) IS </a:t>
            </a:r>
          </a:p>
          <a:p>
            <a:pPr marL="68580" indent="0">
              <a:buNone/>
            </a:pPr>
            <a:r>
              <a:rPr lang="es-ES" dirty="0" smtClean="0"/>
              <a:t>BEGIN</a:t>
            </a:r>
          </a:p>
          <a:p>
            <a:pPr marL="68580" indent="0">
              <a:buNone/>
            </a:pPr>
            <a:r>
              <a:rPr lang="es-ES" dirty="0" smtClean="0"/>
              <a:t>DELETE FROM </a:t>
            </a:r>
            <a:r>
              <a:rPr lang="es-ES" dirty="0" err="1" smtClean="0"/>
              <a:t>emp</a:t>
            </a:r>
            <a:r>
              <a:rPr lang="es-ES" dirty="0" smtClean="0"/>
              <a:t> WHERE </a:t>
            </a:r>
            <a:r>
              <a:rPr lang="es-ES" dirty="0" err="1" smtClean="0"/>
              <a:t>empno</a:t>
            </a:r>
            <a:r>
              <a:rPr lang="es-ES" dirty="0" smtClean="0"/>
              <a:t> = </a:t>
            </a:r>
            <a:r>
              <a:rPr lang="es-ES" dirty="0" err="1" smtClean="0"/>
              <a:t>emp_id</a:t>
            </a:r>
            <a:r>
              <a:rPr lang="es-ES" dirty="0" smtClean="0"/>
              <a:t>; END </a:t>
            </a:r>
            <a:r>
              <a:rPr lang="es-ES" dirty="0" err="1" smtClean="0"/>
              <a:t>fire_employee</a:t>
            </a:r>
            <a:r>
              <a:rPr lang="es-ES" dirty="0" smtClean="0"/>
              <a:t>; </a:t>
            </a:r>
          </a:p>
          <a:p>
            <a:pPr marL="68580" indent="0">
              <a:buNone/>
            </a:pPr>
            <a:r>
              <a:rPr lang="es-ES" dirty="0" smtClean="0"/>
              <a:t>END </a:t>
            </a:r>
            <a:r>
              <a:rPr lang="es-ES" dirty="0" err="1" smtClean="0"/>
              <a:t>emp_actions</a:t>
            </a:r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282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Anotaciones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Elemento que agrupa y encapsula otros elementos PL/SQL.</a:t>
            </a:r>
          </a:p>
          <a:p>
            <a:r>
              <a:rPr lang="es-ES" dirty="0" smtClean="0"/>
              <a:t>Puede contener:</a:t>
            </a:r>
          </a:p>
          <a:p>
            <a:pPr lvl="1"/>
            <a:r>
              <a:rPr lang="es-ES" dirty="0" smtClean="0"/>
              <a:t>Variables</a:t>
            </a:r>
          </a:p>
          <a:p>
            <a:pPr lvl="1"/>
            <a:r>
              <a:rPr lang="es-ES" dirty="0" smtClean="0"/>
              <a:t>Constantes</a:t>
            </a:r>
          </a:p>
          <a:p>
            <a:pPr lvl="1"/>
            <a:r>
              <a:rPr lang="es-ES" dirty="0" smtClean="0"/>
              <a:t>Cursores</a:t>
            </a:r>
          </a:p>
          <a:p>
            <a:pPr lvl="1"/>
            <a:r>
              <a:rPr lang="es-ES" dirty="0" smtClean="0"/>
              <a:t>Excepciones</a:t>
            </a:r>
          </a:p>
          <a:p>
            <a:pPr lvl="1"/>
            <a:r>
              <a:rPr lang="es-ES" dirty="0" smtClean="0"/>
              <a:t>Procedimientos</a:t>
            </a:r>
          </a:p>
          <a:p>
            <a:pPr lvl="1"/>
            <a:r>
              <a:rPr lang="es-ES" dirty="0" smtClean="0"/>
              <a:t>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88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Anotaciones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Proporciona:</a:t>
            </a:r>
          </a:p>
          <a:p>
            <a:pPr lvl="1"/>
            <a:r>
              <a:rPr lang="es-ES" dirty="0" smtClean="0"/>
              <a:t>Organización</a:t>
            </a:r>
          </a:p>
          <a:p>
            <a:pPr lvl="2"/>
            <a:r>
              <a:rPr lang="es-ES" dirty="0" smtClean="0"/>
              <a:t>Todos los elementos del paquete bajo un esquema común</a:t>
            </a:r>
          </a:p>
          <a:p>
            <a:pPr lvl="2"/>
            <a:r>
              <a:rPr lang="es-ES" dirty="0" smtClean="0"/>
              <a:t>Código más manejable</a:t>
            </a:r>
          </a:p>
          <a:p>
            <a:pPr lvl="2"/>
            <a:r>
              <a:rPr lang="es-ES" dirty="0" smtClean="0"/>
              <a:t>Variables globales para el paquete</a:t>
            </a:r>
          </a:p>
          <a:p>
            <a:pPr lvl="1"/>
            <a:r>
              <a:rPr lang="es-ES" dirty="0" smtClean="0"/>
              <a:t>Seguridad</a:t>
            </a:r>
          </a:p>
          <a:p>
            <a:pPr lvl="2"/>
            <a:r>
              <a:rPr lang="es-ES" dirty="0" smtClean="0"/>
              <a:t>Oculta código fuente a usuarios</a:t>
            </a:r>
          </a:p>
          <a:p>
            <a:pPr lvl="2"/>
            <a:r>
              <a:rPr lang="es-ES" dirty="0" smtClean="0"/>
              <a:t>Se concede acceso al paquete de una sola vez</a:t>
            </a:r>
          </a:p>
          <a:p>
            <a:pPr lvl="1"/>
            <a:r>
              <a:rPr lang="es-ES" dirty="0" smtClean="0"/>
              <a:t>Control</a:t>
            </a:r>
          </a:p>
          <a:p>
            <a:pPr lvl="2"/>
            <a:r>
              <a:rPr lang="es-ES" dirty="0" smtClean="0"/>
              <a:t>Se pueden realizar cambios en el cuerpo del paquete (implementación de elementos) sin afectar a la especificación.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1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sz="2200" dirty="0" smtClean="0"/>
              <a:t>CREATE OR REPLACE PACKAGE </a:t>
            </a:r>
            <a:r>
              <a:rPr lang="es-ES" sz="2200" dirty="0" err="1" smtClean="0"/>
              <a:t>nombre_paquete</a:t>
            </a:r>
            <a:r>
              <a:rPr lang="es-ES" sz="2200" dirty="0" smtClean="0"/>
              <a:t> AS</a:t>
            </a:r>
          </a:p>
          <a:p>
            <a:pPr marL="68580" indent="0">
              <a:buNone/>
            </a:pPr>
            <a:r>
              <a:rPr lang="es-ES" sz="2200" dirty="0" err="1" smtClean="0"/>
              <a:t>Declaracion</a:t>
            </a:r>
            <a:r>
              <a:rPr lang="es-ES" sz="2200" dirty="0" smtClean="0"/>
              <a:t> variable</a:t>
            </a:r>
          </a:p>
          <a:p>
            <a:pPr marL="68580" indent="0">
              <a:buNone/>
            </a:pPr>
            <a:r>
              <a:rPr lang="es-ES" sz="2200" dirty="0" err="1" smtClean="0"/>
              <a:t>Declaracion</a:t>
            </a:r>
            <a:r>
              <a:rPr lang="es-ES" sz="2200" dirty="0" smtClean="0"/>
              <a:t> cursor</a:t>
            </a:r>
          </a:p>
          <a:p>
            <a:pPr marL="68580" indent="0">
              <a:buNone/>
            </a:pPr>
            <a:r>
              <a:rPr lang="es-ES" sz="2200" dirty="0" err="1" smtClean="0"/>
              <a:t>Declaracion</a:t>
            </a:r>
            <a:r>
              <a:rPr lang="es-ES" sz="2200" dirty="0" smtClean="0"/>
              <a:t> excepción</a:t>
            </a:r>
          </a:p>
          <a:p>
            <a:pPr marL="68580" indent="0">
              <a:buNone/>
            </a:pPr>
            <a:r>
              <a:rPr lang="es-ES" sz="2200" dirty="0" smtClean="0"/>
              <a:t>Declaración procedimiento</a:t>
            </a:r>
          </a:p>
          <a:p>
            <a:pPr marL="68580" indent="0">
              <a:buNone/>
            </a:pPr>
            <a:r>
              <a:rPr lang="es-ES" sz="2200" dirty="0" smtClean="0"/>
              <a:t>Declaración </a:t>
            </a:r>
            <a:r>
              <a:rPr lang="es-ES" sz="2200" dirty="0" err="1" smtClean="0"/>
              <a:t>funcion</a:t>
            </a:r>
            <a:endParaRPr lang="es-ES" sz="2200" dirty="0" smtClean="0"/>
          </a:p>
          <a:p>
            <a:pPr marL="68580" indent="0">
              <a:buNone/>
            </a:pPr>
            <a:r>
              <a:rPr lang="es-ES" sz="2200" dirty="0" smtClean="0"/>
              <a:t>END </a:t>
            </a:r>
            <a:r>
              <a:rPr lang="es-ES" sz="2200" dirty="0" err="1" smtClean="0"/>
              <a:t>nombre_paquete</a:t>
            </a:r>
            <a:endParaRPr lang="es-ES" sz="2200" dirty="0" smtClean="0"/>
          </a:p>
          <a:p>
            <a:pPr marL="68580" indent="0">
              <a:buNone/>
            </a:pPr>
            <a:endParaRPr lang="es-ES" sz="2200" dirty="0" smtClean="0"/>
          </a:p>
          <a:p>
            <a:pPr marL="68580" indent="0">
              <a:buNone/>
            </a:pPr>
            <a:r>
              <a:rPr lang="es-ES" sz="2200" dirty="0" smtClean="0"/>
              <a:t>CREATE OR REPLACE PACKAGE BODY </a:t>
            </a:r>
            <a:r>
              <a:rPr lang="es-ES" sz="2200" dirty="0" err="1" smtClean="0"/>
              <a:t>nombre_package</a:t>
            </a:r>
            <a:r>
              <a:rPr lang="es-ES" sz="2200" dirty="0" smtClean="0"/>
              <a:t> AS</a:t>
            </a:r>
          </a:p>
          <a:p>
            <a:pPr marL="68580" indent="0">
              <a:buNone/>
            </a:pPr>
            <a:r>
              <a:rPr lang="es-ES" sz="2200" dirty="0" err="1" smtClean="0"/>
              <a:t>Declaracion</a:t>
            </a:r>
            <a:r>
              <a:rPr lang="es-ES" sz="2200" dirty="0" smtClean="0"/>
              <a:t> variable</a:t>
            </a:r>
          </a:p>
          <a:p>
            <a:pPr marL="68580" indent="0">
              <a:buNone/>
            </a:pPr>
            <a:r>
              <a:rPr lang="es-ES" sz="2200" dirty="0" smtClean="0"/>
              <a:t>Declaración cursor</a:t>
            </a:r>
          </a:p>
          <a:p>
            <a:pPr marL="68580" indent="0">
              <a:buNone/>
            </a:pPr>
            <a:r>
              <a:rPr lang="es-ES" sz="2200" dirty="0" smtClean="0"/>
              <a:t>Declaración excepción</a:t>
            </a:r>
          </a:p>
          <a:p>
            <a:pPr marL="68580" indent="0">
              <a:buNone/>
            </a:pPr>
            <a:r>
              <a:rPr lang="es-ES" sz="2200" dirty="0" smtClean="0"/>
              <a:t>Implementación procedimiento</a:t>
            </a:r>
          </a:p>
          <a:p>
            <a:pPr marL="68580" indent="0">
              <a:buNone/>
            </a:pPr>
            <a:r>
              <a:rPr lang="es-ES" sz="2200" dirty="0" err="1" smtClean="0"/>
              <a:t>Implemantación</a:t>
            </a:r>
            <a:r>
              <a:rPr lang="es-ES" sz="2200" dirty="0" smtClean="0"/>
              <a:t> función</a:t>
            </a:r>
          </a:p>
          <a:p>
            <a:pPr marL="68580" indent="0">
              <a:buNone/>
            </a:pPr>
            <a:r>
              <a:rPr lang="es-ES" sz="2200" dirty="0" smtClean="0"/>
              <a:t>END </a:t>
            </a:r>
            <a:r>
              <a:rPr lang="es-ES" sz="2200" dirty="0" err="1" smtClean="0"/>
              <a:t>nombre_package</a:t>
            </a:r>
            <a:endParaRPr lang="es-ES" sz="2200" dirty="0"/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204864"/>
            <a:ext cx="3298784" cy="3450034"/>
          </a:xfrm>
        </p:spPr>
        <p:txBody>
          <a:bodyPr/>
          <a:lstStyle/>
          <a:p>
            <a:r>
              <a:rPr lang="es-ES" dirty="0"/>
              <a:t>CABECERA</a:t>
            </a:r>
          </a:p>
          <a:p>
            <a:pPr lvl="1"/>
            <a:r>
              <a:rPr lang="es-ES" dirty="0"/>
              <a:t>Se declaran las construcciones públicas (uso externo al paquete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Las variables declaradas aquí, se pueden modificar desde fuera del paquete</a:t>
            </a:r>
            <a:endParaRPr lang="es-ES" dirty="0"/>
          </a:p>
          <a:p>
            <a:r>
              <a:rPr lang="es-ES" dirty="0"/>
              <a:t>CUERPO</a:t>
            </a:r>
          </a:p>
          <a:p>
            <a:pPr lvl="1"/>
            <a:r>
              <a:rPr lang="es-ES" dirty="0"/>
              <a:t>Se declaran las construcciones privadas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cabecera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dirty="0"/>
              <a:t>CREATE OR REPLACE PACKAGE ejemplo AS</a:t>
            </a:r>
          </a:p>
          <a:p>
            <a:pPr marL="68580" indent="0">
              <a:buNone/>
            </a:pPr>
            <a:r>
              <a:rPr lang="es-ES" dirty="0" err="1"/>
              <a:t>MiVariable</a:t>
            </a:r>
            <a:r>
              <a:rPr lang="es-ES" dirty="0"/>
              <a:t> varchar2(20):=‘Hola mundo’;</a:t>
            </a:r>
          </a:p>
          <a:p>
            <a:pPr marL="68580" indent="0">
              <a:buNone/>
            </a:pPr>
            <a:r>
              <a:rPr lang="es-ES" dirty="0"/>
              <a:t>TYPE </a:t>
            </a:r>
            <a:r>
              <a:rPr lang="es-ES" dirty="0" err="1"/>
              <a:t>MiRegistro</a:t>
            </a:r>
            <a:r>
              <a:rPr lang="es-ES" dirty="0"/>
              <a:t> IS RECORD (</a:t>
            </a:r>
            <a:r>
              <a:rPr lang="es-ES" dirty="0" err="1"/>
              <a:t>emp_id</a:t>
            </a:r>
            <a:r>
              <a:rPr lang="es-ES" dirty="0"/>
              <a:t> INT, </a:t>
            </a:r>
            <a:r>
              <a:rPr lang="es-ES" dirty="0" err="1"/>
              <a:t>salary</a:t>
            </a:r>
            <a:r>
              <a:rPr lang="es-ES" dirty="0"/>
              <a:t> REAL);</a:t>
            </a:r>
          </a:p>
          <a:p>
            <a:pPr marL="68580" indent="0">
              <a:buNone/>
            </a:pPr>
            <a:r>
              <a:rPr lang="es-ES" dirty="0"/>
              <a:t>CURSOR </a:t>
            </a:r>
            <a:r>
              <a:rPr lang="es-ES" dirty="0" err="1"/>
              <a:t>MiCursor</a:t>
            </a:r>
            <a:r>
              <a:rPr lang="es-ES" dirty="0"/>
              <a:t> IS </a:t>
            </a:r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employees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PROCEDURE </a:t>
            </a:r>
            <a:r>
              <a:rPr lang="es-ES" dirty="0" err="1"/>
              <a:t>hire_employee</a:t>
            </a:r>
            <a:r>
              <a:rPr lang="es-ES" dirty="0"/>
              <a:t> (</a:t>
            </a:r>
          </a:p>
          <a:p>
            <a:pPr marL="68580" indent="0">
              <a:buNone/>
            </a:pPr>
            <a:r>
              <a:rPr lang="es-ES" dirty="0" err="1"/>
              <a:t>ename</a:t>
            </a:r>
            <a:r>
              <a:rPr lang="es-ES" dirty="0"/>
              <a:t> VARCHAR2,</a:t>
            </a:r>
          </a:p>
          <a:p>
            <a:pPr marL="68580" indent="0">
              <a:buNone/>
            </a:pPr>
            <a:r>
              <a:rPr lang="es-ES" dirty="0" err="1"/>
              <a:t>job</a:t>
            </a:r>
            <a:r>
              <a:rPr lang="es-ES" dirty="0"/>
              <a:t> VARCHAR2,</a:t>
            </a:r>
          </a:p>
          <a:p>
            <a:pPr marL="68580" indent="0">
              <a:buNone/>
            </a:pPr>
            <a:r>
              <a:rPr lang="es-ES" dirty="0" err="1"/>
              <a:t>mgr</a:t>
            </a:r>
            <a:r>
              <a:rPr lang="es-ES" dirty="0"/>
              <a:t> NUMBER,</a:t>
            </a:r>
          </a:p>
          <a:p>
            <a:pPr marL="68580" indent="0">
              <a:buNone/>
            </a:pPr>
            <a:r>
              <a:rPr lang="es-ES" dirty="0"/>
              <a:t>sal NUMBER,</a:t>
            </a:r>
          </a:p>
          <a:p>
            <a:pPr marL="68580" indent="0">
              <a:buNone/>
            </a:pPr>
            <a:r>
              <a:rPr lang="es-ES" dirty="0" err="1"/>
              <a:t>comm</a:t>
            </a:r>
            <a:r>
              <a:rPr lang="es-ES" dirty="0"/>
              <a:t> NUMBER,</a:t>
            </a:r>
          </a:p>
          <a:p>
            <a:pPr marL="68580" indent="0">
              <a:buNone/>
            </a:pPr>
            <a:r>
              <a:rPr lang="es-ES" dirty="0" err="1"/>
              <a:t>deptno</a:t>
            </a:r>
            <a:r>
              <a:rPr lang="es-ES" dirty="0"/>
              <a:t> NUMBER);</a:t>
            </a:r>
          </a:p>
          <a:p>
            <a:pPr marL="68580" indent="0">
              <a:buNone/>
            </a:pPr>
            <a:r>
              <a:rPr lang="es-ES" dirty="0"/>
              <a:t>PROCEDURE </a:t>
            </a:r>
            <a:r>
              <a:rPr lang="es-ES" dirty="0" err="1"/>
              <a:t>fire_employee</a:t>
            </a:r>
            <a:r>
              <a:rPr lang="es-ES" dirty="0"/>
              <a:t> (</a:t>
            </a:r>
            <a:r>
              <a:rPr lang="es-ES" dirty="0" err="1"/>
              <a:t>emp_id</a:t>
            </a:r>
            <a:r>
              <a:rPr lang="es-ES" dirty="0"/>
              <a:t> NUMBER);</a:t>
            </a:r>
          </a:p>
          <a:p>
            <a:pPr marL="68580" indent="0">
              <a:buNone/>
            </a:pPr>
            <a:r>
              <a:rPr lang="es-ES" dirty="0"/>
              <a:t>END ejemplo;</a:t>
            </a:r>
          </a:p>
        </p:txBody>
      </p:sp>
    </p:spTree>
    <p:extLst>
      <p:ext uri="{BB962C8B-B14F-4D97-AF65-F5344CB8AC3E}">
        <p14:creationId xmlns:p14="http://schemas.microsoft.com/office/powerpoint/2010/main" val="250130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- cuerpo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i="1" dirty="0" smtClean="0"/>
              <a:t>CREATE </a:t>
            </a:r>
            <a:r>
              <a:rPr lang="en-US" i="1" dirty="0"/>
              <a:t>OR REPLACE PACKAGE BODY </a:t>
            </a:r>
            <a:r>
              <a:rPr lang="en-US" i="1" dirty="0" err="1"/>
              <a:t>ejemplo</a:t>
            </a:r>
            <a:r>
              <a:rPr lang="en-US" i="1" dirty="0"/>
              <a:t> AS </a:t>
            </a:r>
            <a:endParaRPr lang="en-US" dirty="0"/>
          </a:p>
          <a:p>
            <a:pPr marL="68580" indent="0">
              <a:buNone/>
            </a:pPr>
            <a:r>
              <a:rPr lang="es-ES" i="1" dirty="0"/>
              <a:t>CURSOR </a:t>
            </a:r>
            <a:r>
              <a:rPr lang="es-ES" i="1" dirty="0" err="1"/>
              <a:t>desc_salary</a:t>
            </a:r>
            <a:r>
              <a:rPr lang="es-ES" i="1" dirty="0"/>
              <a:t> IS </a:t>
            </a:r>
            <a:endParaRPr lang="es-ES" dirty="0"/>
          </a:p>
          <a:p>
            <a:pPr marL="6858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empno</a:t>
            </a:r>
            <a:r>
              <a:rPr lang="en-US" i="1" dirty="0"/>
              <a:t>, </a:t>
            </a:r>
            <a:r>
              <a:rPr lang="en-US" i="1" dirty="0" err="1"/>
              <a:t>sal</a:t>
            </a:r>
            <a:r>
              <a:rPr lang="en-US" i="1" dirty="0"/>
              <a:t> FROM </a:t>
            </a:r>
            <a:r>
              <a:rPr lang="en-US" i="1" dirty="0" err="1"/>
              <a:t>emp</a:t>
            </a:r>
            <a:r>
              <a:rPr lang="en-US" i="1" dirty="0"/>
              <a:t> ORDER BY </a:t>
            </a:r>
            <a:r>
              <a:rPr lang="en-US" i="1" dirty="0" err="1"/>
              <a:t>sal</a:t>
            </a:r>
            <a:r>
              <a:rPr lang="en-US" i="1" dirty="0"/>
              <a:t> DESC; -- cursor </a:t>
            </a:r>
            <a:r>
              <a:rPr lang="en-US" i="1" dirty="0" err="1"/>
              <a:t>privado</a:t>
            </a:r>
            <a:r>
              <a:rPr lang="en-US" i="1" dirty="0"/>
              <a:t> </a:t>
            </a:r>
            <a:endParaRPr lang="en-US" dirty="0"/>
          </a:p>
          <a:p>
            <a:pPr marL="68580" indent="0">
              <a:buNone/>
            </a:pPr>
            <a:r>
              <a:rPr lang="en-US" i="1" dirty="0"/>
              <a:t>PROCEDURE </a:t>
            </a:r>
            <a:r>
              <a:rPr lang="en-US" i="1" dirty="0" err="1"/>
              <a:t>hire_employee</a:t>
            </a:r>
            <a:r>
              <a:rPr lang="en-US" i="1" dirty="0"/>
              <a:t> </a:t>
            </a:r>
            <a:r>
              <a:rPr lang="en-US" dirty="0"/>
              <a:t>( </a:t>
            </a:r>
            <a:r>
              <a:rPr lang="en-US" dirty="0" err="1"/>
              <a:t>ename</a:t>
            </a:r>
            <a:r>
              <a:rPr lang="en-US" dirty="0"/>
              <a:t> VARCHAR2, job VARCHAR2, </a:t>
            </a:r>
          </a:p>
          <a:p>
            <a:pPr marL="68580" indent="0">
              <a:buNone/>
            </a:pPr>
            <a:r>
              <a:rPr lang="en-US" dirty="0" err="1"/>
              <a:t>mgr</a:t>
            </a:r>
            <a:r>
              <a:rPr lang="en-US" dirty="0"/>
              <a:t> NUMBER, </a:t>
            </a:r>
            <a:r>
              <a:rPr lang="en-US" dirty="0" err="1"/>
              <a:t>sal</a:t>
            </a:r>
            <a:r>
              <a:rPr lang="en-US" dirty="0"/>
              <a:t> NUMBER, </a:t>
            </a:r>
            <a:r>
              <a:rPr lang="en-US" dirty="0" err="1"/>
              <a:t>comm</a:t>
            </a:r>
            <a:r>
              <a:rPr lang="en-US" dirty="0"/>
              <a:t> NUMBER, </a:t>
            </a:r>
            <a:r>
              <a:rPr lang="en-US" dirty="0" err="1"/>
              <a:t>deptno</a:t>
            </a:r>
            <a:r>
              <a:rPr lang="en-US" dirty="0"/>
              <a:t> NUMBER) IS </a:t>
            </a:r>
          </a:p>
          <a:p>
            <a:pPr marL="68580" indent="0">
              <a:buNone/>
            </a:pPr>
            <a:r>
              <a:rPr lang="es-ES" dirty="0"/>
              <a:t>BEGIN </a:t>
            </a:r>
          </a:p>
          <a:p>
            <a:pPr marL="68580" indent="0">
              <a:buNone/>
            </a:pPr>
            <a:r>
              <a:rPr lang="en-US" dirty="0"/>
              <a:t>INSERT INTO </a:t>
            </a:r>
            <a:r>
              <a:rPr lang="en-US" dirty="0" err="1"/>
              <a:t>emp</a:t>
            </a:r>
            <a:r>
              <a:rPr lang="en-US" dirty="0"/>
              <a:t> VALUES (</a:t>
            </a:r>
            <a:r>
              <a:rPr lang="en-US" dirty="0" err="1"/>
              <a:t>empno_seq.NEXTVAL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job, </a:t>
            </a:r>
          </a:p>
          <a:p>
            <a:pPr marL="68580" indent="0">
              <a:buNone/>
            </a:pPr>
            <a:r>
              <a:rPr lang="es-ES" dirty="0" err="1"/>
              <a:t>mgr</a:t>
            </a:r>
            <a:r>
              <a:rPr lang="es-ES" dirty="0"/>
              <a:t>, SYSDATE, sal, </a:t>
            </a:r>
            <a:r>
              <a:rPr lang="es-ES" dirty="0" err="1"/>
              <a:t>comm</a:t>
            </a:r>
            <a:r>
              <a:rPr lang="es-ES" dirty="0"/>
              <a:t>, </a:t>
            </a:r>
            <a:r>
              <a:rPr lang="es-ES" dirty="0" err="1"/>
              <a:t>deptno</a:t>
            </a:r>
            <a:r>
              <a:rPr lang="es-ES" dirty="0"/>
              <a:t>); </a:t>
            </a:r>
          </a:p>
          <a:p>
            <a:pPr marL="68580" indent="0">
              <a:buNone/>
            </a:pPr>
            <a:r>
              <a:rPr lang="es-ES" dirty="0"/>
              <a:t>END </a:t>
            </a:r>
            <a:r>
              <a:rPr lang="es-ES" dirty="0" err="1"/>
              <a:t>hire_employee</a:t>
            </a:r>
            <a:r>
              <a:rPr lang="es-ES" dirty="0"/>
              <a:t>; </a:t>
            </a:r>
          </a:p>
          <a:p>
            <a:pPr marL="68580" indent="0">
              <a:buNone/>
            </a:pPr>
            <a:r>
              <a:rPr lang="en-US" i="1" dirty="0"/>
              <a:t>PROCEDURE </a:t>
            </a:r>
            <a:r>
              <a:rPr lang="en-US" i="1" dirty="0" err="1"/>
              <a:t>fire_employee</a:t>
            </a:r>
            <a:r>
              <a:rPr lang="en-US" i="1" dirty="0"/>
              <a:t> (</a:t>
            </a:r>
            <a:r>
              <a:rPr lang="en-US" i="1" dirty="0" err="1"/>
              <a:t>emp_id</a:t>
            </a:r>
            <a:r>
              <a:rPr lang="en-US" i="1" dirty="0"/>
              <a:t> NUMBER) IS </a:t>
            </a:r>
            <a:endParaRPr lang="en-US" dirty="0"/>
          </a:p>
          <a:p>
            <a:pPr marL="68580" indent="0">
              <a:buNone/>
            </a:pPr>
            <a:r>
              <a:rPr lang="es-ES" dirty="0"/>
              <a:t>BEGIN </a:t>
            </a:r>
          </a:p>
          <a:p>
            <a:pPr marL="68580" indent="0">
              <a:buNone/>
            </a:pPr>
            <a:r>
              <a:rPr lang="en-US" dirty="0"/>
              <a:t>DELETE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empno</a:t>
            </a:r>
            <a:r>
              <a:rPr lang="en-US" dirty="0"/>
              <a:t> = </a:t>
            </a:r>
            <a:r>
              <a:rPr lang="en-US" dirty="0" err="1"/>
              <a:t>emp_id</a:t>
            </a:r>
            <a:r>
              <a:rPr lang="en-US" dirty="0"/>
              <a:t>; </a:t>
            </a:r>
          </a:p>
          <a:p>
            <a:pPr marL="68580" indent="0">
              <a:buNone/>
            </a:pPr>
            <a:r>
              <a:rPr lang="es-ES" dirty="0"/>
              <a:t>END </a:t>
            </a:r>
            <a:r>
              <a:rPr lang="es-ES" dirty="0" err="1"/>
              <a:t>fire_employee</a:t>
            </a:r>
            <a:r>
              <a:rPr lang="es-ES" dirty="0"/>
              <a:t>; </a:t>
            </a:r>
          </a:p>
          <a:p>
            <a:pPr marL="68580" indent="0">
              <a:buNone/>
            </a:pPr>
            <a:r>
              <a:rPr lang="es-ES" i="1" dirty="0"/>
              <a:t>END ejemplo;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0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Sobrecarga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Los subprogramas del paquete pueden sobrecargarse.</a:t>
            </a:r>
          </a:p>
          <a:p>
            <a:r>
              <a:rPr lang="es-ES" dirty="0" smtClean="0"/>
              <a:t>Restricciones:</a:t>
            </a:r>
          </a:p>
          <a:p>
            <a:pPr lvl="1"/>
            <a:r>
              <a:rPr lang="es-ES" dirty="0" smtClean="0"/>
              <a:t>No pueden sobrecargarse si sus parámetros difieren sólo en el nombre</a:t>
            </a:r>
          </a:p>
          <a:p>
            <a:pPr lvl="1"/>
            <a:r>
              <a:rPr lang="es-ES" dirty="0" smtClean="0"/>
              <a:t>No pueden sobrecargarse 2 funciones que difieran exclusivamente en el tipo de dato devuelto</a:t>
            </a:r>
          </a:p>
          <a:p>
            <a:pPr lvl="1"/>
            <a:r>
              <a:rPr lang="es-ES" dirty="0" smtClean="0"/>
              <a:t>Los tipos de datos deben pertenecer a familias diferentes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530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el paquete es leído por primera vez, el contenido pasa al área compartida de la SGA.</a:t>
            </a:r>
          </a:p>
          <a:p>
            <a:r>
              <a:rPr lang="es-ES" dirty="0" smtClean="0"/>
              <a:t>Cada variable, cursor, etc., se almacena en la memoria de sesión.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79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dentro del paquete, no es necesario cualificar el nombre del procedimiento</a:t>
            </a:r>
          </a:p>
          <a:p>
            <a:r>
              <a:rPr lang="es-ES" dirty="0" smtClean="0"/>
              <a:t>Desde fuera del paquete, es necesario indicar su nombre precedido del nombre del paquete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44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1727</TotalTime>
  <Words>570</Words>
  <Application>Microsoft Office PowerPoint</Application>
  <PresentationFormat>Presentación en pantalla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PL/SQL</vt:lpstr>
      <vt:lpstr>Anotaciones</vt:lpstr>
      <vt:lpstr>Anotaciones</vt:lpstr>
      <vt:lpstr>Estructura</vt:lpstr>
      <vt:lpstr>Ejemplo - cabecera</vt:lpstr>
      <vt:lpstr>Ejemplo - cuerpo</vt:lpstr>
      <vt:lpstr>Sobrecarga </vt:lpstr>
      <vt:lpstr>Estado </vt:lpstr>
      <vt:lpstr>Uso de elementos</vt:lpstr>
      <vt:lpstr>Ejemplo - Cabecera</vt:lpstr>
      <vt:lpstr>Ejemplo - Cuerpo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62</cp:revision>
  <dcterms:created xsi:type="dcterms:W3CDTF">2017-01-10T09:23:38Z</dcterms:created>
  <dcterms:modified xsi:type="dcterms:W3CDTF">2017-01-15T17:10:06Z</dcterms:modified>
</cp:coreProperties>
</file>