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8A"/>
    <a:srgbClr val="06BAB6"/>
    <a:srgbClr val="79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DD02AC4B-30B2-4479-891F-03B0945C0D00}" type="datetimeFigureOut">
              <a:rPr lang="es-ES" smtClean="0"/>
              <a:t>15/01/2017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32CAF5C-F55E-4F1E-ACC8-276C23A80FA3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SQL*Plus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Introducción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13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Anotaciones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ES" altLang="es-ES" sz="1800" dirty="0"/>
              <a:t>SQL es un </a:t>
            </a:r>
            <a:r>
              <a:rPr lang="es-ES" altLang="es-ES" sz="1800" dirty="0" err="1"/>
              <a:t>sublenguaje</a:t>
            </a:r>
            <a:r>
              <a:rPr lang="es-ES" altLang="es-ES" sz="1800" dirty="0"/>
              <a:t> de datos que permite obtener un resultado, sin importar cómo se consiguen.</a:t>
            </a:r>
          </a:p>
          <a:p>
            <a:pPr algn="just"/>
            <a:r>
              <a:rPr lang="es-ES" altLang="es-ES" sz="1800" dirty="0"/>
              <a:t>Las instrucciones se escriben en lenguaje natural (inglés) </a:t>
            </a:r>
          </a:p>
          <a:p>
            <a:pPr algn="just"/>
            <a:r>
              <a:rPr lang="es-ES" altLang="es-ES" sz="1800" dirty="0"/>
              <a:t>Se usa en todos los niveles de gestión de una base de datos:</a:t>
            </a:r>
          </a:p>
          <a:p>
            <a:pPr lvl="1" algn="just"/>
            <a:r>
              <a:rPr lang="es-ES" altLang="es-ES" sz="1800" dirty="0"/>
              <a:t>Administración de la base de datos</a:t>
            </a:r>
          </a:p>
          <a:p>
            <a:pPr lvl="1" algn="just"/>
            <a:r>
              <a:rPr lang="es-ES" altLang="es-ES" sz="1800" dirty="0"/>
              <a:t>Desarrollo y aplicaciones</a:t>
            </a:r>
          </a:p>
          <a:p>
            <a:pPr lvl="1" algn="just"/>
            <a:r>
              <a:rPr lang="es-ES" altLang="es-ES" sz="1800" dirty="0"/>
              <a:t>Gestión simple de datos</a:t>
            </a:r>
          </a:p>
          <a:p>
            <a:pPr lvl="2" algn="just"/>
            <a:r>
              <a:rPr lang="es-ES" altLang="es-ES" sz="1800" dirty="0"/>
              <a:t>Solicitud de datos</a:t>
            </a:r>
          </a:p>
          <a:p>
            <a:pPr lvl="2" algn="just"/>
            <a:r>
              <a:rPr lang="es-ES" altLang="es-ES" sz="1800" dirty="0"/>
              <a:t>Añadir, eliminar y modificar datos</a:t>
            </a:r>
          </a:p>
          <a:p>
            <a:pPr lvl="2" algn="just"/>
            <a:r>
              <a:rPr lang="es-ES" altLang="es-ES" sz="1800" dirty="0"/>
              <a:t>Gestión de los objetos de la base de datos</a:t>
            </a:r>
          </a:p>
          <a:p>
            <a:pPr lvl="2" algn="just"/>
            <a:r>
              <a:rPr lang="es-ES" altLang="es-ES" sz="1800" dirty="0"/>
              <a:t>Gestión de los mecanismos de </a:t>
            </a:r>
            <a:r>
              <a:rPr lang="es-ES" altLang="es-ES" sz="1800" dirty="0" smtClean="0"/>
              <a:t>seguridad</a:t>
            </a:r>
            <a:endParaRPr lang="es-ES" altLang="es-ES" sz="1800" dirty="0"/>
          </a:p>
        </p:txBody>
      </p:sp>
    </p:spTree>
    <p:extLst>
      <p:ext uri="{BB962C8B-B14F-4D97-AF65-F5344CB8AC3E}">
        <p14:creationId xmlns:p14="http://schemas.microsoft.com/office/powerpoint/2010/main" val="263613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SQL. </a:t>
            </a:r>
            <a:r>
              <a:rPr lang="es-ES" smtClean="0"/>
              <a:t>Convenios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 algn="just">
              <a:lnSpc>
                <a:spcPct val="90000"/>
              </a:lnSpc>
            </a:pPr>
            <a:r>
              <a:rPr lang="es-ES" altLang="es-ES" sz="1800" dirty="0"/>
              <a:t>Los nombres deben ser significativos, y no demasiado largos</a:t>
            </a:r>
          </a:p>
          <a:p>
            <a:pPr lvl="1" algn="just">
              <a:lnSpc>
                <a:spcPct val="90000"/>
              </a:lnSpc>
            </a:pPr>
            <a:r>
              <a:rPr lang="es-ES" altLang="es-ES" sz="1800" dirty="0"/>
              <a:t>La longitud máxima es de 30 caracteres, excepto la base de datos (8) y los enlaces a bases de datos (128)</a:t>
            </a:r>
          </a:p>
          <a:p>
            <a:pPr lvl="1" algn="just">
              <a:lnSpc>
                <a:spcPct val="90000"/>
              </a:lnSpc>
            </a:pPr>
            <a:r>
              <a:rPr lang="es-ES" altLang="es-ES" sz="1800" dirty="0"/>
              <a:t>Los nombres de los objetos deben empezar por una letra, y pueden contener caracteres alfanuméricos, tipo $, _ </a:t>
            </a:r>
            <a:r>
              <a:rPr lang="es-ES" altLang="es-ES" sz="1800" dirty="0" err="1"/>
              <a:t>ó</a:t>
            </a:r>
            <a:r>
              <a:rPr lang="es-ES" altLang="es-ES" sz="1800" dirty="0"/>
              <a:t> #. Las vistas del diccionario de datos, por ejemplo, comienzan por la cadena “V$”</a:t>
            </a:r>
          </a:p>
          <a:p>
            <a:pPr lvl="1" algn="just">
              <a:lnSpc>
                <a:spcPct val="90000"/>
              </a:lnSpc>
            </a:pPr>
            <a:r>
              <a:rPr lang="es-ES" altLang="es-ES" sz="1800" dirty="0"/>
              <a:t>Los nombres de los objetos no distinguen entre mayúsculas y minúsculas. Siempre se almacenan en mayúsculas, a menos que se especifique que sea CASE SENSITIVE poniendo el nombre del objeto entre comillas dobles</a:t>
            </a:r>
          </a:p>
          <a:p>
            <a:pPr lvl="1" algn="just">
              <a:lnSpc>
                <a:spcPct val="90000"/>
              </a:lnSpc>
            </a:pPr>
            <a:r>
              <a:rPr lang="es-ES" altLang="es-ES" sz="1800" dirty="0"/>
              <a:t>Es aconsejable que los nombres de columnas de referencia (PK, FK) sean idénticos en todas las tablas relacionadas (aunque no es imprescindible)</a:t>
            </a:r>
          </a:p>
          <a:p>
            <a:pPr lvl="1" algn="just">
              <a:lnSpc>
                <a:spcPct val="90000"/>
              </a:lnSpc>
            </a:pPr>
            <a:r>
              <a:rPr lang="es-ES" altLang="es-ES" sz="1800" dirty="0"/>
              <a:t>Para insertar datos alfanuméricos (Tipos CHAR, VARCHAR2 </a:t>
            </a:r>
            <a:r>
              <a:rPr lang="es-ES" altLang="es-ES" sz="1800" dirty="0" err="1"/>
              <a:t>ó</a:t>
            </a:r>
            <a:r>
              <a:rPr lang="es-ES" altLang="es-ES" sz="1800" dirty="0"/>
              <a:t> DATE, </a:t>
            </a:r>
            <a:r>
              <a:rPr lang="es-ES" altLang="es-ES" sz="1800" dirty="0" err="1"/>
              <a:t>p.ej</a:t>
            </a:r>
            <a:r>
              <a:rPr lang="es-ES" altLang="es-ES" sz="1800" dirty="0"/>
              <a:t>), es necesario usar las comillas </a:t>
            </a:r>
            <a:r>
              <a:rPr lang="es-ES" altLang="es-ES" sz="1800" dirty="0" smtClean="0"/>
              <a:t>simples</a:t>
            </a:r>
            <a:endParaRPr lang="es-ES" altLang="es-ES" sz="1800" dirty="0"/>
          </a:p>
        </p:txBody>
      </p:sp>
    </p:spTree>
    <p:extLst>
      <p:ext uri="{BB962C8B-B14F-4D97-AF65-F5344CB8AC3E}">
        <p14:creationId xmlns:p14="http://schemas.microsoft.com/office/powerpoint/2010/main" val="304245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Tipos de instrucciones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altLang="es-ES" sz="1800" dirty="0"/>
              <a:t>DDL (Data </a:t>
            </a:r>
            <a:r>
              <a:rPr lang="es-ES" altLang="es-ES" sz="1800" dirty="0" err="1"/>
              <a:t>Definition</a:t>
            </a:r>
            <a:r>
              <a:rPr lang="es-ES" altLang="es-ES" sz="1800" dirty="0"/>
              <a:t> </a:t>
            </a:r>
            <a:r>
              <a:rPr lang="es-ES" altLang="es-ES" sz="1800" dirty="0" err="1"/>
              <a:t>Language</a:t>
            </a:r>
            <a:r>
              <a:rPr lang="es-ES" altLang="es-ES" sz="1800" dirty="0"/>
              <a:t>)</a:t>
            </a:r>
          </a:p>
          <a:p>
            <a:pPr lvl="1"/>
            <a:r>
              <a:rPr lang="es-ES" altLang="es-ES" sz="1800" dirty="0"/>
              <a:t>DML (Data </a:t>
            </a:r>
            <a:r>
              <a:rPr lang="es-ES" altLang="es-ES" sz="1800" dirty="0" err="1"/>
              <a:t>Manipulation</a:t>
            </a:r>
            <a:r>
              <a:rPr lang="es-ES" altLang="es-ES" sz="1800" dirty="0"/>
              <a:t> </a:t>
            </a:r>
            <a:r>
              <a:rPr lang="es-ES" altLang="es-ES" sz="1800" dirty="0" err="1"/>
              <a:t>Language</a:t>
            </a:r>
            <a:r>
              <a:rPr lang="es-ES" altLang="es-ES" sz="1800" dirty="0"/>
              <a:t>)</a:t>
            </a:r>
          </a:p>
          <a:p>
            <a:pPr lvl="1"/>
            <a:r>
              <a:rPr lang="es-ES" altLang="es-ES" sz="1800" dirty="0"/>
              <a:t>TCL (</a:t>
            </a:r>
            <a:r>
              <a:rPr lang="es-ES" altLang="es-ES" sz="1800" dirty="0" err="1"/>
              <a:t>Transaction</a:t>
            </a:r>
            <a:r>
              <a:rPr lang="es-ES" altLang="es-ES" sz="1800" dirty="0"/>
              <a:t> Control </a:t>
            </a:r>
            <a:r>
              <a:rPr lang="es-ES" altLang="es-ES" sz="1800" dirty="0" err="1"/>
              <a:t>Language</a:t>
            </a:r>
            <a:r>
              <a:rPr lang="es-ES" altLang="es-ES" sz="1800" dirty="0"/>
              <a:t>)</a:t>
            </a:r>
          </a:p>
          <a:p>
            <a:pPr lvl="1"/>
            <a:r>
              <a:rPr lang="es-ES" altLang="es-ES" sz="1800" dirty="0"/>
              <a:t>SCL (</a:t>
            </a:r>
            <a:r>
              <a:rPr lang="es-ES" altLang="es-ES" sz="1800" dirty="0" err="1"/>
              <a:t>Session</a:t>
            </a:r>
            <a:r>
              <a:rPr lang="es-ES" altLang="es-ES" sz="1800" dirty="0"/>
              <a:t> Control </a:t>
            </a:r>
            <a:r>
              <a:rPr lang="es-ES" altLang="es-ES" sz="1800" dirty="0" err="1"/>
              <a:t>Language</a:t>
            </a:r>
            <a:r>
              <a:rPr lang="es-ES" altLang="es-ES" sz="1800" dirty="0" smtClean="0"/>
              <a:t>)</a:t>
            </a:r>
            <a:endParaRPr lang="es-ES" altLang="es-ES" sz="1800" dirty="0"/>
          </a:p>
        </p:txBody>
      </p:sp>
    </p:spTree>
    <p:extLst>
      <p:ext uri="{BB962C8B-B14F-4D97-AF65-F5344CB8AC3E}">
        <p14:creationId xmlns:p14="http://schemas.microsoft.com/office/powerpoint/2010/main" val="172903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2" indent="0" fontAlgn="base">
              <a:spcAft>
                <a:spcPct val="0"/>
              </a:spcAft>
              <a:buSzTx/>
              <a:buNone/>
            </a:pPr>
            <a:r>
              <a:rPr lang="es-ES" dirty="0">
                <a:solidFill>
                  <a:schemeClr val="tx1"/>
                </a:solidFill>
                <a:latin typeface="Arial" charset="0"/>
              </a:rPr>
              <a:t>CREATE</a:t>
            </a:r>
          </a:p>
          <a:p>
            <a:pPr marL="274320" lvl="2" indent="0" fontAlgn="base">
              <a:spcAft>
                <a:spcPct val="0"/>
              </a:spcAft>
              <a:buSzTx/>
              <a:buNone/>
            </a:pP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ALTER</a:t>
            </a: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pPr marL="274320" lvl="2" indent="0" fontAlgn="base">
              <a:spcAft>
                <a:spcPct val="0"/>
              </a:spcAft>
              <a:buSzTx/>
              <a:buNone/>
            </a:pP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DROP</a:t>
            </a: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pPr marL="274320" lvl="2" indent="0" fontAlgn="base">
              <a:spcAft>
                <a:spcPct val="0"/>
              </a:spcAft>
              <a:buSzTx/>
              <a:buNone/>
            </a:pP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GRANT</a:t>
            </a: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pPr marL="274320" lvl="2" indent="0" fontAlgn="base">
              <a:spcAft>
                <a:spcPct val="0"/>
              </a:spcAft>
              <a:buSzTx/>
              <a:buNone/>
            </a:pP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REVOKE</a:t>
            </a:r>
          </a:p>
          <a:p>
            <a:pPr marL="274320" lvl="2" indent="0" fontAlgn="base">
              <a:spcAft>
                <a:spcPct val="0"/>
              </a:spcAft>
              <a:buSzTx/>
              <a:buNone/>
            </a:pP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AUDIT</a:t>
            </a: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pPr marL="274320" lvl="2" indent="0" fontAlgn="base">
              <a:spcAft>
                <a:spcPct val="0"/>
              </a:spcAft>
              <a:buSzTx/>
              <a:buNone/>
            </a:pP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NOAUDIT</a:t>
            </a: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pPr marL="274320" lvl="2" indent="0" fontAlgn="base">
              <a:spcAft>
                <a:spcPct val="0"/>
              </a:spcAft>
              <a:buSzTx/>
              <a:buNone/>
            </a:pP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RENAME</a:t>
            </a: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pPr marL="274320" lvl="2" indent="0" fontAlgn="base">
              <a:spcAft>
                <a:spcPct val="0"/>
              </a:spcAft>
              <a:buSzTx/>
              <a:buNone/>
            </a:pPr>
            <a:r>
              <a:rPr lang="es-ES" dirty="0" smtClean="0">
                <a:solidFill>
                  <a:schemeClr val="tx1"/>
                </a:solidFill>
                <a:latin typeface="Arial" charset="0"/>
              </a:rPr>
              <a:t>COMMENT</a:t>
            </a:r>
            <a:endParaRPr lang="es-E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739833" y="764704"/>
            <a:ext cx="3304572" cy="1463153"/>
          </a:xfrm>
        </p:spPr>
        <p:txBody>
          <a:bodyPr/>
          <a:lstStyle/>
          <a:p>
            <a:r>
              <a:rPr lang="es-ES" dirty="0" smtClean="0"/>
              <a:t>DDL</a:t>
            </a:r>
            <a:br>
              <a:rPr lang="es-ES" dirty="0" smtClean="0"/>
            </a:br>
            <a:r>
              <a:rPr lang="es-ES" dirty="0" smtClean="0"/>
              <a:t>(Data </a:t>
            </a:r>
            <a:r>
              <a:rPr lang="es-ES" dirty="0" err="1" smtClean="0"/>
              <a:t>Definition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244264"/>
            <a:ext cx="3298784" cy="34889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altLang="es-ES" sz="2200" dirty="0"/>
              <a:t>Gestiona las estructuras de los objetos</a:t>
            </a:r>
          </a:p>
          <a:p>
            <a:pPr lvl="1" algn="just"/>
            <a:r>
              <a:rPr lang="es-ES" altLang="es-ES" sz="2000" dirty="0"/>
              <a:t>Crear, modificar o eliminar objetos</a:t>
            </a:r>
          </a:p>
          <a:p>
            <a:pPr lvl="1" algn="just"/>
            <a:r>
              <a:rPr lang="es-ES" altLang="es-ES" sz="2000" dirty="0"/>
              <a:t>Autorizar </a:t>
            </a:r>
            <a:r>
              <a:rPr lang="es-ES" altLang="es-ES" sz="2000" dirty="0" smtClean="0"/>
              <a:t>o prohibir </a:t>
            </a:r>
            <a:r>
              <a:rPr lang="es-ES" altLang="es-ES" sz="2000" dirty="0"/>
              <a:t>el acceso a los objetos</a:t>
            </a:r>
          </a:p>
          <a:p>
            <a:pPr lvl="1" algn="just"/>
            <a:r>
              <a:rPr lang="es-ES" altLang="es-ES" sz="2000" dirty="0"/>
              <a:t>Activar o desactivar la auditoría</a:t>
            </a:r>
          </a:p>
          <a:p>
            <a:pPr lvl="1" algn="just"/>
            <a:r>
              <a:rPr lang="es-ES" altLang="es-ES" sz="2000" dirty="0"/>
              <a:t>Añadir comentarios al objeto en el diccionario de datos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64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2" indent="-419862">
              <a:lnSpc>
                <a:spcPct val="150000"/>
              </a:lnSpc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pPr marL="571500" lvl="2" indent="-419862">
              <a:lnSpc>
                <a:spcPct val="150000"/>
              </a:lnSpc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</a:p>
          <a:p>
            <a:pPr marL="571500" lvl="2" indent="-419862">
              <a:lnSpc>
                <a:spcPct val="150000"/>
              </a:lnSpc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DELETE</a:t>
            </a:r>
          </a:p>
          <a:p>
            <a:pPr marL="571500" lvl="2" indent="-419862">
              <a:lnSpc>
                <a:spcPct val="150000"/>
              </a:lnSpc>
              <a:buNone/>
              <a:defRPr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pPr marL="571500" lvl="2" indent="-419862">
              <a:lnSpc>
                <a:spcPct val="150000"/>
              </a:lnSpc>
              <a:buNone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pPr marL="571500" lvl="2" indent="-419862">
              <a:lnSpc>
                <a:spcPct val="150000"/>
              </a:lnSpc>
              <a:buNone/>
              <a:defRPr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TRUNCATE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4375" lvl="3" indent="-266700" fontAlgn="base">
              <a:spcAft>
                <a:spcPct val="0"/>
              </a:spcAft>
              <a:buSzTx/>
              <a:buFont typeface="Courier New" pitchFamily="49" charset="0"/>
              <a:buChar char="o"/>
            </a:pP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739833" y="764704"/>
            <a:ext cx="3304572" cy="146315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DML</a:t>
            </a:r>
            <a:br>
              <a:rPr lang="es-ES" dirty="0" smtClean="0"/>
            </a:br>
            <a:r>
              <a:rPr lang="es-ES" dirty="0" smtClean="0"/>
              <a:t>(Data </a:t>
            </a:r>
            <a:r>
              <a:rPr lang="es-ES" dirty="0" err="1" smtClean="0"/>
              <a:t>Manipulation</a:t>
            </a:r>
            <a:r>
              <a:rPr lang="es-ES" dirty="0" smtClean="0"/>
              <a:t> </a:t>
            </a:r>
            <a:r>
              <a:rPr lang="es-ES" dirty="0" err="1" smtClean="0"/>
              <a:t>Language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244264"/>
            <a:ext cx="3298784" cy="3488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altLang="es-ES" sz="2200" dirty="0"/>
              <a:t>Gestiona los datos contenidos en los objetos</a:t>
            </a:r>
          </a:p>
          <a:p>
            <a:pPr lvl="1">
              <a:lnSpc>
                <a:spcPct val="90000"/>
              </a:lnSpc>
            </a:pPr>
            <a:r>
              <a:rPr lang="es-ES" altLang="es-ES" sz="2000" dirty="0"/>
              <a:t>Añadir, eliminar y modificar filas</a:t>
            </a:r>
          </a:p>
          <a:p>
            <a:pPr lvl="1">
              <a:lnSpc>
                <a:spcPct val="90000"/>
              </a:lnSpc>
            </a:pPr>
            <a:r>
              <a:rPr lang="es-ES" altLang="es-ES" sz="2000" dirty="0"/>
              <a:t>Visualizar el contenido de las </a:t>
            </a:r>
            <a:r>
              <a:rPr lang="es-ES" altLang="es-ES" sz="2000" dirty="0" smtClean="0"/>
              <a:t>tablas</a:t>
            </a:r>
            <a:endParaRPr lang="es-ES" altLang="es-ES" sz="2000" dirty="0"/>
          </a:p>
        </p:txBody>
      </p:sp>
    </p:spTree>
    <p:extLst>
      <p:ext uri="{BB962C8B-B14F-4D97-AF65-F5344CB8AC3E}">
        <p14:creationId xmlns:p14="http://schemas.microsoft.com/office/powerpoint/2010/main" val="199081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lvl="2" indent="-419862">
              <a:lnSpc>
                <a:spcPct val="150000"/>
              </a:lnSpc>
              <a:buNone/>
              <a:defRPr/>
            </a:pP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marL="571500" lvl="2" indent="-419862">
              <a:lnSpc>
                <a:spcPct val="150000"/>
              </a:lnSpc>
              <a:buNone/>
              <a:defRPr/>
            </a:pPr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ROLLBACK</a:t>
            </a:r>
          </a:p>
          <a:p>
            <a:pPr marL="571500" lvl="2" indent="-419862">
              <a:lnSpc>
                <a:spcPct val="150000"/>
              </a:lnSpc>
              <a:buNone/>
              <a:defRPr/>
            </a:pPr>
            <a:r>
              <a:rPr lang="es-E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SAVEPOINT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14375" lvl="3" indent="-266700" fontAlgn="base">
              <a:spcAft>
                <a:spcPct val="0"/>
              </a:spcAft>
              <a:buSzTx/>
              <a:buFont typeface="Courier New" pitchFamily="49" charset="0"/>
              <a:buChar char="o"/>
            </a:pPr>
            <a:endParaRPr lang="es-ES" dirty="0">
              <a:solidFill>
                <a:schemeClr val="tx1"/>
              </a:solidFill>
              <a:latin typeface="Arial" charset="0"/>
            </a:endParaRPr>
          </a:p>
          <a:p>
            <a:endParaRPr lang="es-ES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4739833" y="764704"/>
            <a:ext cx="3304572" cy="146315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TCL</a:t>
            </a:r>
            <a:br>
              <a:rPr lang="es-ES" dirty="0" smtClean="0"/>
            </a:br>
            <a:r>
              <a:rPr lang="es-ES" dirty="0" smtClean="0"/>
              <a:t>(</a:t>
            </a:r>
            <a:r>
              <a:rPr lang="es-ES" dirty="0" err="1" smtClean="0"/>
              <a:t>Transaction</a:t>
            </a:r>
            <a:r>
              <a:rPr lang="es-ES" dirty="0" smtClean="0"/>
              <a:t> Control </a:t>
            </a:r>
            <a:r>
              <a:rPr lang="es-ES" dirty="0" err="1" smtClean="0"/>
              <a:t>Language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244264"/>
            <a:ext cx="3298784" cy="3488992"/>
          </a:xfrm>
        </p:spPr>
        <p:txBody>
          <a:bodyPr>
            <a:normAutofit/>
          </a:bodyPr>
          <a:lstStyle/>
          <a:p>
            <a:r>
              <a:rPr lang="es-ES" altLang="es-ES" sz="2200" dirty="0"/>
              <a:t>Gestiona las modificaciones realizadas por instrucciones DML</a:t>
            </a:r>
          </a:p>
          <a:p>
            <a:pPr lvl="1"/>
            <a:r>
              <a:rPr lang="es-ES" altLang="es-ES" sz="2000" dirty="0"/>
              <a:t>Validación y anulación de modificaciones</a:t>
            </a:r>
          </a:p>
        </p:txBody>
      </p:sp>
    </p:spTree>
    <p:extLst>
      <p:ext uri="{BB962C8B-B14F-4D97-AF65-F5344CB8AC3E}">
        <p14:creationId xmlns:p14="http://schemas.microsoft.com/office/powerpoint/2010/main" val="103840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ALTER SESSION</a:t>
            </a:r>
          </a:p>
          <a:p>
            <a:r>
              <a:rPr lang="es-ES" dirty="0" smtClean="0"/>
              <a:t>ALTER SYSTEM</a:t>
            </a:r>
            <a:endParaRPr lang="es-ES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>
            <a:off x="4739833" y="791576"/>
            <a:ext cx="3304572" cy="1463153"/>
          </a:xfrm>
        </p:spPr>
        <p:txBody>
          <a:bodyPr/>
          <a:lstStyle/>
          <a:p>
            <a:r>
              <a:rPr lang="es-ES" dirty="0" smtClean="0"/>
              <a:t>SCL</a:t>
            </a:r>
            <a:br>
              <a:rPr lang="es-ES" dirty="0" smtClean="0"/>
            </a:br>
            <a:r>
              <a:rPr lang="es-ES" dirty="0" err="1" smtClean="0"/>
              <a:t>Session</a:t>
            </a:r>
            <a:r>
              <a:rPr lang="es-ES" dirty="0" smtClean="0"/>
              <a:t> Control </a:t>
            </a:r>
            <a:r>
              <a:rPr lang="es-ES" dirty="0" err="1" smtClean="0"/>
              <a:t>Language</a:t>
            </a:r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736592" y="2271136"/>
            <a:ext cx="3298784" cy="3390112"/>
          </a:xfrm>
        </p:spPr>
        <p:txBody>
          <a:bodyPr>
            <a:normAutofit/>
          </a:bodyPr>
          <a:lstStyle/>
          <a:p>
            <a:r>
              <a:rPr lang="es-ES" altLang="es-ES" sz="2200" dirty="0"/>
              <a:t>Gestiona </a:t>
            </a:r>
            <a:r>
              <a:rPr lang="es-ES" altLang="es-ES" sz="2200" dirty="0" smtClean="0"/>
              <a:t>las sesiones de </a:t>
            </a:r>
            <a:r>
              <a:rPr lang="es-ES" altLang="es-ES" sz="2200" dirty="0"/>
              <a:t>usuario</a:t>
            </a:r>
          </a:p>
          <a:p>
            <a:pPr lvl="1"/>
            <a:r>
              <a:rPr lang="es-ES" altLang="es-ES" sz="2000" dirty="0"/>
              <a:t>Modificación de las características de sesión actual</a:t>
            </a:r>
          </a:p>
          <a:p>
            <a:pPr lvl="1"/>
            <a:r>
              <a:rPr lang="es-ES" altLang="es-ES" sz="2000" dirty="0"/>
              <a:t>Modificación de las características del sistema</a:t>
            </a:r>
          </a:p>
          <a:p>
            <a:pPr lvl="1"/>
            <a:r>
              <a:rPr lang="es-ES" altLang="es-ES" sz="2000" dirty="0"/>
              <a:t>Las instrucciones de este tipo son: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7414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1472</TotalTime>
  <Words>385</Words>
  <Application>Microsoft Office PowerPoint</Application>
  <PresentationFormat>Presentación en pantalla 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Austin</vt:lpstr>
      <vt:lpstr>SQL*Plus</vt:lpstr>
      <vt:lpstr>Anotaciones</vt:lpstr>
      <vt:lpstr>SQL. Convenios</vt:lpstr>
      <vt:lpstr>Tipos de instrucciones</vt:lpstr>
      <vt:lpstr>DDL (Data Definition Language)</vt:lpstr>
      <vt:lpstr>DML (Data Manipulation Language)</vt:lpstr>
      <vt:lpstr>TCL (Transaction Control Language)</vt:lpstr>
      <vt:lpstr>SCL Session Control Language</vt:lpstr>
    </vt:vector>
  </TitlesOfParts>
  <Company>everis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</dc:title>
  <dc:creator>Jose Villar Cueli</dc:creator>
  <cp:lastModifiedBy>Jose Villar Cueli</cp:lastModifiedBy>
  <cp:revision>58</cp:revision>
  <dcterms:created xsi:type="dcterms:W3CDTF">2017-01-10T09:23:38Z</dcterms:created>
  <dcterms:modified xsi:type="dcterms:W3CDTF">2017-01-15T18:03:38Z</dcterms:modified>
</cp:coreProperties>
</file>