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6" r:id="rId8"/>
    <p:sldId id="261" r:id="rId9"/>
    <p:sldId id="262" r:id="rId10"/>
    <p:sldId id="263" r:id="rId11"/>
    <p:sldId id="264" r:id="rId12"/>
    <p:sldId id="267" r:id="rId1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8D8A"/>
    <a:srgbClr val="06BAB6"/>
    <a:srgbClr val="79C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DD02AC4B-30B2-4479-891F-03B0945C0D00}" type="datetimeFigureOut">
              <a:rPr lang="es-ES" smtClean="0"/>
              <a:t>15/01/2017</a:t>
            </a:fld>
            <a:endParaRPr lang="es-E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A32CAF5C-F55E-4F1E-ACC8-276C23A80FA3}" type="slidenum">
              <a:rPr lang="es-ES" smtClean="0"/>
              <a:t>‹Nº›</a:t>
            </a:fld>
            <a:endParaRPr lang="es-E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AC4B-30B2-4479-891F-03B0945C0D00}" type="datetimeFigureOut">
              <a:rPr lang="es-ES" smtClean="0"/>
              <a:t>15/01/2017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AF5C-F55E-4F1E-ACC8-276C23A80FA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AC4B-30B2-4479-891F-03B0945C0D00}" type="datetimeFigureOut">
              <a:rPr lang="es-ES" smtClean="0"/>
              <a:t>15/01/2017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AF5C-F55E-4F1E-ACC8-276C23A80FA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AC4B-30B2-4479-891F-03B0945C0D00}" type="datetimeFigureOut">
              <a:rPr lang="es-ES" smtClean="0"/>
              <a:t>15/01/2017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AF5C-F55E-4F1E-ACC8-276C23A80FA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AC4B-30B2-4479-891F-03B0945C0D00}" type="datetimeFigureOut">
              <a:rPr lang="es-ES" smtClean="0"/>
              <a:t>15/01/2017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AF5C-F55E-4F1E-ACC8-276C23A80FA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AC4B-30B2-4479-891F-03B0945C0D00}" type="datetimeFigureOut">
              <a:rPr lang="es-ES" smtClean="0"/>
              <a:t>15/01/2017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AF5C-F55E-4F1E-ACC8-276C23A80FA3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AC4B-30B2-4479-891F-03B0945C0D00}" type="datetimeFigureOut">
              <a:rPr lang="es-ES" smtClean="0"/>
              <a:t>15/01/2017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AF5C-F55E-4F1E-ACC8-276C23A80FA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AC4B-30B2-4479-891F-03B0945C0D00}" type="datetimeFigureOut">
              <a:rPr lang="es-ES" smtClean="0"/>
              <a:t>15/01/2017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AF5C-F55E-4F1E-ACC8-276C23A80FA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AC4B-30B2-4479-891F-03B0945C0D00}" type="datetimeFigureOut">
              <a:rPr lang="es-ES" smtClean="0"/>
              <a:t>15/01/2017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AF5C-F55E-4F1E-ACC8-276C23A80FA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AC4B-30B2-4479-891F-03B0945C0D00}" type="datetimeFigureOut">
              <a:rPr lang="es-ES" smtClean="0"/>
              <a:t>15/01/2017</a:t>
            </a:fld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AF5C-F55E-4F1E-ACC8-276C23A80FA3}" type="slidenum">
              <a:rPr lang="es-ES" smtClean="0"/>
              <a:t>‹Nº›</a:t>
            </a:fld>
            <a:endParaRPr lang="es-E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AC4B-30B2-4479-891F-03B0945C0D00}" type="datetimeFigureOut">
              <a:rPr lang="es-ES" smtClean="0"/>
              <a:t>15/01/2017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AF5C-F55E-4F1E-ACC8-276C23A80FA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DD02AC4B-30B2-4479-891F-03B0945C0D00}" type="datetimeFigureOut">
              <a:rPr lang="es-ES" smtClean="0"/>
              <a:t>15/01/2017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A32CAF5C-F55E-4F1E-ACC8-276C23A80FA3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SQL*Plus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Consultas avanzadas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0139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INNER JOIN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ES" altLang="es-ES" sz="1200" dirty="0"/>
              <a:t>NATURAL JOIN.</a:t>
            </a:r>
          </a:p>
          <a:p>
            <a:r>
              <a:rPr lang="es-ES" altLang="es-ES" sz="1200" dirty="0"/>
              <a:t>Se trata de realizar una unión de 2 tablas que tienen en común una columna con el mismo nombre y tipo. </a:t>
            </a:r>
          </a:p>
          <a:p>
            <a:r>
              <a:rPr lang="en-US" altLang="es-ES" sz="1200" dirty="0">
                <a:solidFill>
                  <a:srgbClr val="0070C0"/>
                </a:solidFill>
              </a:rPr>
              <a:t>SELECT * FROM EMPLOYEES natural join DEPARTMENTS ;</a:t>
            </a:r>
          </a:p>
          <a:p>
            <a:r>
              <a:rPr lang="es-ES" altLang="es-ES" sz="1200" dirty="0" smtClean="0"/>
              <a:t>Ojo, en este caso, el natural </a:t>
            </a:r>
            <a:r>
              <a:rPr lang="es-ES" altLang="es-ES" sz="1200" dirty="0" err="1" smtClean="0"/>
              <a:t>join</a:t>
            </a:r>
            <a:r>
              <a:rPr lang="es-ES" altLang="es-ES" sz="1200" dirty="0" smtClean="0"/>
              <a:t> hace un and de </a:t>
            </a:r>
            <a:r>
              <a:rPr lang="es-ES" altLang="es-ES" sz="1200" dirty="0" err="1" smtClean="0"/>
              <a:t>department_id</a:t>
            </a:r>
            <a:r>
              <a:rPr lang="es-ES" altLang="es-ES" sz="1200" dirty="0" smtClean="0"/>
              <a:t> y </a:t>
            </a:r>
            <a:r>
              <a:rPr lang="es-ES" altLang="es-ES" sz="1200" dirty="0" err="1" smtClean="0"/>
              <a:t>manager_id</a:t>
            </a:r>
            <a:endParaRPr lang="es-ES" altLang="es-ES" sz="1200" dirty="0" smtClean="0"/>
          </a:p>
          <a:p>
            <a:r>
              <a:rPr lang="es-ES" altLang="es-ES" sz="1200" dirty="0" smtClean="0"/>
              <a:t>JOIN USING </a:t>
            </a:r>
            <a:endParaRPr lang="es-ES" altLang="es-ES" sz="1200" dirty="0"/>
          </a:p>
          <a:p>
            <a:r>
              <a:rPr lang="es-ES" altLang="es-ES" sz="1200" dirty="0"/>
              <a:t>Si se necesitase especificar la columna de unión:</a:t>
            </a:r>
          </a:p>
          <a:p>
            <a:r>
              <a:rPr lang="en-US" altLang="es-ES" sz="1200" dirty="0">
                <a:solidFill>
                  <a:srgbClr val="0070C0"/>
                </a:solidFill>
              </a:rPr>
              <a:t>SELECT * FROM EMPLOYEES join DEPARTMENTS USING (</a:t>
            </a:r>
            <a:r>
              <a:rPr lang="en-US" altLang="es-ES" sz="1200" dirty="0" err="1">
                <a:solidFill>
                  <a:srgbClr val="0070C0"/>
                </a:solidFill>
              </a:rPr>
              <a:t>department_id</a:t>
            </a:r>
            <a:r>
              <a:rPr lang="en-US" altLang="es-ES" sz="1200" dirty="0">
                <a:solidFill>
                  <a:srgbClr val="0070C0"/>
                </a:solidFill>
              </a:rPr>
              <a:t>) ;</a:t>
            </a:r>
          </a:p>
          <a:p>
            <a:r>
              <a:rPr lang="es-ES" altLang="es-ES" sz="1200" dirty="0" smtClean="0"/>
              <a:t>JOIN </a:t>
            </a:r>
            <a:r>
              <a:rPr lang="es-ES" altLang="es-ES" sz="1200" dirty="0"/>
              <a:t>ON</a:t>
            </a:r>
          </a:p>
          <a:p>
            <a:r>
              <a:rPr lang="es-ES" altLang="es-ES" sz="1200" dirty="0"/>
              <a:t>Si se necesitase hacer JOIN de 2 tablas a partir de una condición de igualdad u otro tipo de operador de comparación, sobre una columna común:</a:t>
            </a:r>
          </a:p>
          <a:p>
            <a:r>
              <a:rPr lang="en-US" altLang="es-ES" sz="1200" dirty="0">
                <a:solidFill>
                  <a:srgbClr val="0070C0"/>
                </a:solidFill>
              </a:rPr>
              <a:t>SELECT </a:t>
            </a:r>
            <a:r>
              <a:rPr lang="en-US" altLang="es-ES" sz="1200" dirty="0" err="1">
                <a:solidFill>
                  <a:srgbClr val="0070C0"/>
                </a:solidFill>
              </a:rPr>
              <a:t>last_name</a:t>
            </a:r>
            <a:r>
              <a:rPr lang="en-US" altLang="es-ES" sz="1200" dirty="0">
                <a:solidFill>
                  <a:srgbClr val="0070C0"/>
                </a:solidFill>
              </a:rPr>
              <a:t>, </a:t>
            </a:r>
            <a:r>
              <a:rPr lang="en-US" altLang="es-ES" sz="1200" dirty="0" err="1">
                <a:solidFill>
                  <a:srgbClr val="0070C0"/>
                </a:solidFill>
              </a:rPr>
              <a:t>job_id</a:t>
            </a:r>
            <a:r>
              <a:rPr lang="en-US" altLang="es-ES" sz="1200" dirty="0">
                <a:solidFill>
                  <a:srgbClr val="0070C0"/>
                </a:solidFill>
              </a:rPr>
              <a:t>, </a:t>
            </a:r>
            <a:r>
              <a:rPr lang="en-US" altLang="es-ES" sz="1200" dirty="0" err="1">
                <a:solidFill>
                  <a:srgbClr val="0070C0"/>
                </a:solidFill>
              </a:rPr>
              <a:t>employees.department_id</a:t>
            </a:r>
            <a:r>
              <a:rPr lang="en-US" altLang="es-ES" sz="1200" dirty="0">
                <a:solidFill>
                  <a:srgbClr val="0070C0"/>
                </a:solidFill>
              </a:rPr>
              <a:t>, salary, </a:t>
            </a:r>
            <a:r>
              <a:rPr lang="en-US" altLang="es-ES" sz="1200" dirty="0" err="1">
                <a:solidFill>
                  <a:srgbClr val="0070C0"/>
                </a:solidFill>
              </a:rPr>
              <a:t>departments.department_name</a:t>
            </a:r>
            <a:r>
              <a:rPr lang="en-US" altLang="es-ES" sz="1200" dirty="0">
                <a:solidFill>
                  <a:srgbClr val="0070C0"/>
                </a:solidFill>
              </a:rPr>
              <a:t> FROM employees JOIN departments ON </a:t>
            </a:r>
            <a:r>
              <a:rPr lang="en-US" altLang="es-ES" sz="1200" dirty="0" err="1">
                <a:solidFill>
                  <a:srgbClr val="0070C0"/>
                </a:solidFill>
              </a:rPr>
              <a:t>employees.department_id</a:t>
            </a:r>
            <a:r>
              <a:rPr lang="en-US" altLang="es-ES" sz="1200" dirty="0">
                <a:solidFill>
                  <a:srgbClr val="0070C0"/>
                </a:solidFill>
              </a:rPr>
              <a:t> = </a:t>
            </a:r>
            <a:r>
              <a:rPr lang="en-US" altLang="es-ES" sz="1200" dirty="0" err="1">
                <a:solidFill>
                  <a:srgbClr val="0070C0"/>
                </a:solidFill>
              </a:rPr>
              <a:t>departments.department_id</a:t>
            </a:r>
            <a:r>
              <a:rPr lang="en-US" altLang="es-ES" sz="1200" dirty="0">
                <a:solidFill>
                  <a:srgbClr val="0070C0"/>
                </a:solidFill>
              </a:rPr>
              <a:t> AND salary BETWEEN 8000 AND 15000</a:t>
            </a:r>
            <a:r>
              <a:rPr lang="en-US" altLang="es-ES" sz="1200" dirty="0" smtClean="0">
                <a:solidFill>
                  <a:srgbClr val="0070C0"/>
                </a:solidFill>
              </a:rPr>
              <a:t>;</a:t>
            </a:r>
          </a:p>
          <a:p>
            <a:r>
              <a:rPr lang="es-ES" altLang="es-ES" sz="1200" dirty="0" smtClean="0"/>
              <a:t>Para </a:t>
            </a:r>
            <a:r>
              <a:rPr lang="es-ES" altLang="es-ES" sz="1200" dirty="0"/>
              <a:t>hacer una JOIN consigo misma (SELF JOIN), se usa JOIN ON:</a:t>
            </a:r>
          </a:p>
          <a:p>
            <a:r>
              <a:rPr lang="en-US" altLang="es-ES" sz="1200" dirty="0">
                <a:solidFill>
                  <a:srgbClr val="0070C0"/>
                </a:solidFill>
              </a:rPr>
              <a:t>SELECT </a:t>
            </a:r>
            <a:r>
              <a:rPr lang="en-US" altLang="es-ES" sz="1200" dirty="0" err="1">
                <a:solidFill>
                  <a:srgbClr val="0070C0"/>
                </a:solidFill>
              </a:rPr>
              <a:t>E.employee_id</a:t>
            </a:r>
            <a:r>
              <a:rPr lang="en-US" altLang="es-ES" sz="1200" dirty="0">
                <a:solidFill>
                  <a:srgbClr val="0070C0"/>
                </a:solidFill>
              </a:rPr>
              <a:t>, </a:t>
            </a:r>
            <a:r>
              <a:rPr lang="en-US" altLang="es-ES" sz="1200" dirty="0" err="1">
                <a:solidFill>
                  <a:srgbClr val="0070C0"/>
                </a:solidFill>
              </a:rPr>
              <a:t>E.last_name</a:t>
            </a:r>
            <a:r>
              <a:rPr lang="en-US" altLang="es-ES" sz="1200" dirty="0">
                <a:solidFill>
                  <a:srgbClr val="0070C0"/>
                </a:solidFill>
              </a:rPr>
              <a:t>, E2.employee_id, E2.last_name FROM employees E JOIN employees E2 ON (</a:t>
            </a:r>
            <a:r>
              <a:rPr lang="en-US" altLang="es-ES" sz="1200" dirty="0" err="1">
                <a:solidFill>
                  <a:srgbClr val="0070C0"/>
                </a:solidFill>
              </a:rPr>
              <a:t>e.manager_id</a:t>
            </a:r>
            <a:r>
              <a:rPr lang="en-US" altLang="es-ES" sz="1200" dirty="0">
                <a:solidFill>
                  <a:srgbClr val="0070C0"/>
                </a:solidFill>
              </a:rPr>
              <a:t>=e2.employee_id);</a:t>
            </a:r>
            <a:endParaRPr lang="en-US" altLang="es-E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984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OUTER JOIN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s-ES" altLang="es-ES" dirty="0"/>
              <a:t>LEFT [OUTER] JOIN. </a:t>
            </a:r>
          </a:p>
          <a:p>
            <a:r>
              <a:rPr lang="es-ES" altLang="es-ES" dirty="0"/>
              <a:t>Muestra todos los de la izquierda, aunque no tengan elementos relacionados con los de la derecha (pone a NULL). No es necesario especificar OUTER en la consulta</a:t>
            </a:r>
          </a:p>
          <a:p>
            <a:r>
              <a:rPr lang="en-US" altLang="es-ES" dirty="0">
                <a:solidFill>
                  <a:srgbClr val="0070C0"/>
                </a:solidFill>
              </a:rPr>
              <a:t>SELECT </a:t>
            </a:r>
            <a:r>
              <a:rPr lang="en-US" altLang="es-ES" dirty="0" err="1">
                <a:solidFill>
                  <a:srgbClr val="0070C0"/>
                </a:solidFill>
              </a:rPr>
              <a:t>E.last_name</a:t>
            </a:r>
            <a:r>
              <a:rPr lang="en-US" altLang="es-ES" dirty="0">
                <a:solidFill>
                  <a:srgbClr val="0070C0"/>
                </a:solidFill>
              </a:rPr>
              <a:t>, </a:t>
            </a:r>
            <a:r>
              <a:rPr lang="en-US" altLang="es-ES" dirty="0" err="1">
                <a:solidFill>
                  <a:srgbClr val="0070C0"/>
                </a:solidFill>
              </a:rPr>
              <a:t>E.department_id</a:t>
            </a:r>
            <a:r>
              <a:rPr lang="en-US" altLang="es-ES" dirty="0">
                <a:solidFill>
                  <a:srgbClr val="0070C0"/>
                </a:solidFill>
              </a:rPr>
              <a:t>, </a:t>
            </a:r>
            <a:r>
              <a:rPr lang="en-US" altLang="es-ES" dirty="0" err="1">
                <a:solidFill>
                  <a:srgbClr val="0070C0"/>
                </a:solidFill>
              </a:rPr>
              <a:t>D.department_name</a:t>
            </a:r>
            <a:r>
              <a:rPr lang="en-US" altLang="es-ES" dirty="0">
                <a:solidFill>
                  <a:srgbClr val="0070C0"/>
                </a:solidFill>
              </a:rPr>
              <a:t> FROM employees E LEFT OUTER JOIN departments D ON (</a:t>
            </a:r>
            <a:r>
              <a:rPr lang="en-US" altLang="es-ES" dirty="0" err="1">
                <a:solidFill>
                  <a:srgbClr val="0070C0"/>
                </a:solidFill>
              </a:rPr>
              <a:t>E.department_id</a:t>
            </a:r>
            <a:r>
              <a:rPr lang="en-US" altLang="es-ES" dirty="0">
                <a:solidFill>
                  <a:srgbClr val="0070C0"/>
                </a:solidFill>
              </a:rPr>
              <a:t>=</a:t>
            </a:r>
            <a:r>
              <a:rPr lang="en-US" altLang="es-ES" dirty="0" err="1">
                <a:solidFill>
                  <a:srgbClr val="0070C0"/>
                </a:solidFill>
              </a:rPr>
              <a:t>D.department_id</a:t>
            </a:r>
            <a:r>
              <a:rPr lang="en-US" altLang="es-ES" dirty="0">
                <a:solidFill>
                  <a:srgbClr val="0070C0"/>
                </a:solidFill>
              </a:rPr>
              <a:t>)</a:t>
            </a:r>
          </a:p>
          <a:p>
            <a:r>
              <a:rPr lang="es-ES" altLang="es-ES" dirty="0" smtClean="0"/>
              <a:t>RIGHT </a:t>
            </a:r>
            <a:r>
              <a:rPr lang="es-ES" altLang="es-ES" dirty="0"/>
              <a:t>[OUTER] JOIN</a:t>
            </a:r>
          </a:p>
          <a:p>
            <a:r>
              <a:rPr lang="en-US" altLang="es-ES" dirty="0">
                <a:solidFill>
                  <a:srgbClr val="0070C0"/>
                </a:solidFill>
              </a:rPr>
              <a:t>SELECT </a:t>
            </a:r>
            <a:r>
              <a:rPr lang="en-US" altLang="es-ES" dirty="0" err="1">
                <a:solidFill>
                  <a:srgbClr val="0070C0"/>
                </a:solidFill>
              </a:rPr>
              <a:t>E.last_name</a:t>
            </a:r>
            <a:r>
              <a:rPr lang="en-US" altLang="es-ES" dirty="0">
                <a:solidFill>
                  <a:srgbClr val="0070C0"/>
                </a:solidFill>
              </a:rPr>
              <a:t>, </a:t>
            </a:r>
            <a:r>
              <a:rPr lang="en-US" altLang="es-ES" dirty="0" err="1">
                <a:solidFill>
                  <a:srgbClr val="0070C0"/>
                </a:solidFill>
              </a:rPr>
              <a:t>E.department_id</a:t>
            </a:r>
            <a:r>
              <a:rPr lang="en-US" altLang="es-ES" dirty="0">
                <a:solidFill>
                  <a:srgbClr val="0070C0"/>
                </a:solidFill>
              </a:rPr>
              <a:t>, </a:t>
            </a:r>
            <a:r>
              <a:rPr lang="en-US" altLang="es-ES" dirty="0" err="1">
                <a:solidFill>
                  <a:srgbClr val="0070C0"/>
                </a:solidFill>
              </a:rPr>
              <a:t>D.department_name</a:t>
            </a:r>
            <a:r>
              <a:rPr lang="en-US" altLang="es-ES" dirty="0">
                <a:solidFill>
                  <a:srgbClr val="0070C0"/>
                </a:solidFill>
              </a:rPr>
              <a:t> FROM employees E RIGHT OUTER JOIN departments D ON (</a:t>
            </a:r>
            <a:r>
              <a:rPr lang="en-US" altLang="es-ES" dirty="0" err="1">
                <a:solidFill>
                  <a:srgbClr val="0070C0"/>
                </a:solidFill>
              </a:rPr>
              <a:t>E.department_id</a:t>
            </a:r>
            <a:r>
              <a:rPr lang="en-US" altLang="es-ES" dirty="0">
                <a:solidFill>
                  <a:srgbClr val="0070C0"/>
                </a:solidFill>
              </a:rPr>
              <a:t>=</a:t>
            </a:r>
            <a:r>
              <a:rPr lang="en-US" altLang="es-ES" dirty="0" err="1">
                <a:solidFill>
                  <a:srgbClr val="0070C0"/>
                </a:solidFill>
              </a:rPr>
              <a:t>D.department_id</a:t>
            </a:r>
            <a:r>
              <a:rPr lang="en-US" altLang="es-ES" dirty="0">
                <a:solidFill>
                  <a:srgbClr val="0070C0"/>
                </a:solidFill>
              </a:rPr>
              <a:t>);</a:t>
            </a:r>
          </a:p>
          <a:p>
            <a:r>
              <a:rPr lang="es-ES" altLang="es-ES" dirty="0" smtClean="0"/>
              <a:t>En </a:t>
            </a:r>
            <a:r>
              <a:rPr lang="es-ES" altLang="es-ES" dirty="0"/>
              <a:t>Oracle, también se puede poner un símbolo (+) sobre la tabla especificada para los LEFT/RIGHT OUTER JOINS (irá en la tabla que se debe rellenar con nulos)</a:t>
            </a:r>
          </a:p>
          <a:p>
            <a:r>
              <a:rPr lang="es-ES" altLang="es-ES" dirty="0"/>
              <a:t>LEFT JOIN</a:t>
            </a:r>
          </a:p>
          <a:p>
            <a:r>
              <a:rPr lang="en-US" altLang="es-ES" dirty="0">
                <a:solidFill>
                  <a:srgbClr val="0070C0"/>
                </a:solidFill>
              </a:rPr>
              <a:t>SELECT </a:t>
            </a:r>
            <a:r>
              <a:rPr lang="en-US" altLang="es-ES" dirty="0" err="1">
                <a:solidFill>
                  <a:srgbClr val="0070C0"/>
                </a:solidFill>
              </a:rPr>
              <a:t>E.last_name</a:t>
            </a:r>
            <a:r>
              <a:rPr lang="en-US" altLang="es-ES" dirty="0">
                <a:solidFill>
                  <a:srgbClr val="0070C0"/>
                </a:solidFill>
              </a:rPr>
              <a:t>, </a:t>
            </a:r>
            <a:r>
              <a:rPr lang="en-US" altLang="es-ES" dirty="0" err="1">
                <a:solidFill>
                  <a:srgbClr val="0070C0"/>
                </a:solidFill>
              </a:rPr>
              <a:t>E.department_id</a:t>
            </a:r>
            <a:r>
              <a:rPr lang="en-US" altLang="es-ES" dirty="0">
                <a:solidFill>
                  <a:srgbClr val="0070C0"/>
                </a:solidFill>
              </a:rPr>
              <a:t>, </a:t>
            </a:r>
            <a:r>
              <a:rPr lang="en-US" altLang="es-ES" dirty="0" err="1">
                <a:solidFill>
                  <a:srgbClr val="0070C0"/>
                </a:solidFill>
              </a:rPr>
              <a:t>D.department_name</a:t>
            </a:r>
            <a:r>
              <a:rPr lang="en-US" altLang="es-ES" dirty="0">
                <a:solidFill>
                  <a:srgbClr val="0070C0"/>
                </a:solidFill>
              </a:rPr>
              <a:t> FROM employees E, departments D WHERE </a:t>
            </a:r>
            <a:r>
              <a:rPr lang="en-US" altLang="es-ES" dirty="0" err="1">
                <a:solidFill>
                  <a:srgbClr val="0070C0"/>
                </a:solidFill>
              </a:rPr>
              <a:t>E.department_id</a:t>
            </a:r>
            <a:r>
              <a:rPr lang="en-US" altLang="es-ES" dirty="0">
                <a:solidFill>
                  <a:srgbClr val="0070C0"/>
                </a:solidFill>
              </a:rPr>
              <a:t>=</a:t>
            </a:r>
            <a:r>
              <a:rPr lang="en-US" altLang="es-ES" dirty="0" err="1">
                <a:solidFill>
                  <a:srgbClr val="0070C0"/>
                </a:solidFill>
              </a:rPr>
              <a:t>D.department_id</a:t>
            </a:r>
            <a:r>
              <a:rPr lang="en-US" altLang="es-ES" dirty="0">
                <a:solidFill>
                  <a:srgbClr val="0070C0"/>
                </a:solidFill>
              </a:rPr>
              <a:t>(+);</a:t>
            </a:r>
          </a:p>
          <a:p>
            <a:r>
              <a:rPr lang="es-ES" altLang="es-ES" dirty="0" smtClean="0"/>
              <a:t>RIGHT </a:t>
            </a:r>
            <a:r>
              <a:rPr lang="es-ES" altLang="es-ES" dirty="0"/>
              <a:t>JOIN</a:t>
            </a:r>
          </a:p>
          <a:p>
            <a:r>
              <a:rPr lang="en-US" altLang="es-ES" dirty="0">
                <a:solidFill>
                  <a:srgbClr val="0070C0"/>
                </a:solidFill>
              </a:rPr>
              <a:t>SELECT </a:t>
            </a:r>
            <a:r>
              <a:rPr lang="en-US" altLang="es-ES" dirty="0" err="1">
                <a:solidFill>
                  <a:srgbClr val="0070C0"/>
                </a:solidFill>
              </a:rPr>
              <a:t>E.last_name</a:t>
            </a:r>
            <a:r>
              <a:rPr lang="en-US" altLang="es-ES" dirty="0">
                <a:solidFill>
                  <a:srgbClr val="0070C0"/>
                </a:solidFill>
              </a:rPr>
              <a:t>, </a:t>
            </a:r>
            <a:r>
              <a:rPr lang="en-US" altLang="es-ES" dirty="0" err="1">
                <a:solidFill>
                  <a:srgbClr val="0070C0"/>
                </a:solidFill>
              </a:rPr>
              <a:t>E.department_id</a:t>
            </a:r>
            <a:r>
              <a:rPr lang="en-US" altLang="es-ES" dirty="0">
                <a:solidFill>
                  <a:srgbClr val="0070C0"/>
                </a:solidFill>
              </a:rPr>
              <a:t>, </a:t>
            </a:r>
            <a:r>
              <a:rPr lang="en-US" altLang="es-ES" dirty="0" err="1">
                <a:solidFill>
                  <a:srgbClr val="0070C0"/>
                </a:solidFill>
              </a:rPr>
              <a:t>D.department_name</a:t>
            </a:r>
            <a:r>
              <a:rPr lang="en-US" altLang="es-ES" dirty="0">
                <a:solidFill>
                  <a:srgbClr val="0070C0"/>
                </a:solidFill>
              </a:rPr>
              <a:t> FROM employees E, departments D WHERE </a:t>
            </a:r>
            <a:r>
              <a:rPr lang="en-US" altLang="es-ES" dirty="0" err="1">
                <a:solidFill>
                  <a:srgbClr val="0070C0"/>
                </a:solidFill>
              </a:rPr>
              <a:t>E.department_id</a:t>
            </a:r>
            <a:r>
              <a:rPr lang="en-US" altLang="es-ES" dirty="0">
                <a:solidFill>
                  <a:srgbClr val="0070C0"/>
                </a:solidFill>
              </a:rPr>
              <a:t>(+)=</a:t>
            </a:r>
            <a:r>
              <a:rPr lang="en-US" altLang="es-ES" dirty="0" err="1">
                <a:solidFill>
                  <a:srgbClr val="0070C0"/>
                </a:solidFill>
              </a:rPr>
              <a:t>D.department_id</a:t>
            </a:r>
            <a:r>
              <a:rPr lang="en-US" altLang="es-ES" dirty="0">
                <a:solidFill>
                  <a:srgbClr val="0070C0"/>
                </a:solidFill>
              </a:rPr>
              <a:t>;</a:t>
            </a:r>
          </a:p>
          <a:p>
            <a:r>
              <a:rPr lang="es-ES" altLang="es-ES" dirty="0" smtClean="0"/>
              <a:t>FULL </a:t>
            </a:r>
            <a:r>
              <a:rPr lang="es-ES" altLang="es-ES" dirty="0"/>
              <a:t>OUTER JOIN</a:t>
            </a:r>
          </a:p>
          <a:p>
            <a:r>
              <a:rPr lang="en-US" altLang="es-ES" dirty="0">
                <a:solidFill>
                  <a:srgbClr val="0070C0"/>
                </a:solidFill>
              </a:rPr>
              <a:t>SELECT </a:t>
            </a:r>
            <a:r>
              <a:rPr lang="en-US" altLang="es-ES" dirty="0" err="1">
                <a:solidFill>
                  <a:srgbClr val="0070C0"/>
                </a:solidFill>
              </a:rPr>
              <a:t>E.last_name</a:t>
            </a:r>
            <a:r>
              <a:rPr lang="en-US" altLang="es-ES" dirty="0">
                <a:solidFill>
                  <a:srgbClr val="0070C0"/>
                </a:solidFill>
              </a:rPr>
              <a:t>, </a:t>
            </a:r>
            <a:r>
              <a:rPr lang="en-US" altLang="es-ES" dirty="0" err="1">
                <a:solidFill>
                  <a:srgbClr val="0070C0"/>
                </a:solidFill>
              </a:rPr>
              <a:t>E.department_id</a:t>
            </a:r>
            <a:r>
              <a:rPr lang="en-US" altLang="es-ES" dirty="0">
                <a:solidFill>
                  <a:srgbClr val="0070C0"/>
                </a:solidFill>
              </a:rPr>
              <a:t>, </a:t>
            </a:r>
            <a:r>
              <a:rPr lang="en-US" altLang="es-ES" dirty="0" err="1">
                <a:solidFill>
                  <a:srgbClr val="0070C0"/>
                </a:solidFill>
              </a:rPr>
              <a:t>D.department_name</a:t>
            </a:r>
            <a:r>
              <a:rPr lang="en-US" altLang="es-ES" dirty="0">
                <a:solidFill>
                  <a:srgbClr val="0070C0"/>
                </a:solidFill>
              </a:rPr>
              <a:t> FROM employees E FULL OUTER JOIN departments D ON (</a:t>
            </a:r>
            <a:r>
              <a:rPr lang="en-US" altLang="es-ES" dirty="0" err="1">
                <a:solidFill>
                  <a:srgbClr val="0070C0"/>
                </a:solidFill>
              </a:rPr>
              <a:t>E.department_id</a:t>
            </a:r>
            <a:r>
              <a:rPr lang="en-US" altLang="es-ES" dirty="0">
                <a:solidFill>
                  <a:srgbClr val="0070C0"/>
                </a:solidFill>
              </a:rPr>
              <a:t>=</a:t>
            </a:r>
            <a:r>
              <a:rPr lang="en-US" altLang="es-ES" dirty="0" err="1">
                <a:solidFill>
                  <a:srgbClr val="0070C0"/>
                </a:solidFill>
              </a:rPr>
              <a:t>D.department_id</a:t>
            </a:r>
            <a:r>
              <a:rPr lang="en-US" altLang="es-ES" dirty="0">
                <a:solidFill>
                  <a:srgbClr val="0070C0"/>
                </a:solidFill>
              </a:rPr>
              <a:t>);</a:t>
            </a:r>
            <a:endParaRPr lang="en-US" altLang="es-E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980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 smtClean="0"/>
              <a:t>Cruzar todos los datos de la tabla de empleados con la de la tabla departamentos y la de localidades, usando </a:t>
            </a:r>
            <a:r>
              <a:rPr lang="es-ES" dirty="0" err="1" smtClean="0"/>
              <a:t>cross</a:t>
            </a:r>
            <a:r>
              <a:rPr lang="es-ES" dirty="0" smtClean="0"/>
              <a:t> </a:t>
            </a:r>
            <a:r>
              <a:rPr lang="es-ES" dirty="0" err="1" smtClean="0"/>
              <a:t>join</a:t>
            </a:r>
            <a:r>
              <a:rPr lang="es-ES" dirty="0" smtClean="0"/>
              <a:t> y sin usarlo. ¿Cuántas filas devuelve la consulta?</a:t>
            </a:r>
          </a:p>
          <a:p>
            <a:r>
              <a:rPr lang="es-ES" dirty="0" smtClean="0"/>
              <a:t>Extraer el nombre de los empleados, el nombre del departamento en el que trabajan y el nombre del puesto que ocupan. Realizar mediante WHERE y mediante todas las posibilidades JOIN que puedas aplicar.</a:t>
            </a:r>
          </a:p>
          <a:p>
            <a:r>
              <a:rPr lang="es-ES" dirty="0" smtClean="0"/>
              <a:t>Extrae los departamentos, localizaciones (ciudad), países y regiones  de forma que aparezcan sólo aquellos que poseen todos estos datos.</a:t>
            </a:r>
          </a:p>
          <a:p>
            <a:r>
              <a:rPr lang="es-ES" dirty="0" smtClean="0"/>
              <a:t>Selecciona los departamentos, localizaciones, países y regiones (en este orden), de forma que, aquellos departamentos que no tengan localizaciones, países o regiones, aparezcan también, pero con NULL en los sitios en los que no tengan elementos relacionados.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63884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Subconsultas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s-ES" altLang="es-ES" sz="1600" dirty="0"/>
              <a:t>Cuando, para realizar una consulta (se dice la externa), se necesitan valores devueltos por otra consulta, la </a:t>
            </a:r>
            <a:r>
              <a:rPr lang="es-ES" altLang="es-ES" sz="1600" dirty="0" err="1"/>
              <a:t>subconsulta</a:t>
            </a:r>
            <a:r>
              <a:rPr lang="es-ES" altLang="es-ES" sz="1600" dirty="0"/>
              <a:t> (se dice la interna)</a:t>
            </a:r>
          </a:p>
          <a:p>
            <a:pPr>
              <a:lnSpc>
                <a:spcPct val="90000"/>
              </a:lnSpc>
            </a:pPr>
            <a:endParaRPr lang="es-ES" altLang="es-ES" sz="1600" dirty="0"/>
          </a:p>
          <a:p>
            <a:pPr>
              <a:lnSpc>
                <a:spcPct val="90000"/>
              </a:lnSpc>
            </a:pPr>
            <a:r>
              <a:rPr lang="es-ES" altLang="es-ES" sz="1600" dirty="0"/>
              <a:t>QUE GENERAN VALORES SIMPLES (=)</a:t>
            </a:r>
          </a:p>
          <a:p>
            <a:pPr>
              <a:lnSpc>
                <a:spcPct val="90000"/>
              </a:lnSpc>
            </a:pPr>
            <a:r>
              <a:rPr lang="es-ES" altLang="es-ES" sz="1600" dirty="0"/>
              <a:t>Si la </a:t>
            </a:r>
            <a:r>
              <a:rPr lang="es-ES" altLang="es-ES" sz="1600" dirty="0" err="1"/>
              <a:t>subconsulta</a:t>
            </a:r>
            <a:r>
              <a:rPr lang="es-ES" altLang="es-ES" sz="1600" dirty="0"/>
              <a:t> mas interna devuelve sólo un valor.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s-ES" sz="1500" dirty="0"/>
              <a:t>SELECT </a:t>
            </a:r>
            <a:r>
              <a:rPr lang="en-US" altLang="es-ES" sz="1500" dirty="0" err="1"/>
              <a:t>employees.last_name</a:t>
            </a:r>
            <a:r>
              <a:rPr lang="en-US" altLang="es-ES" sz="1500" dirty="0"/>
              <a:t> FROM employees </a:t>
            </a:r>
            <a:r>
              <a:rPr lang="en-US" altLang="es-ES" sz="1500" dirty="0" smtClean="0"/>
              <a:t>WHERE </a:t>
            </a:r>
            <a:r>
              <a:rPr lang="en-US" altLang="es-ES" sz="1500" dirty="0" err="1" smtClean="0"/>
              <a:t>employees.department_id</a:t>
            </a:r>
            <a:r>
              <a:rPr lang="en-US" altLang="es-ES" sz="1500" dirty="0" smtClean="0"/>
              <a:t> </a:t>
            </a:r>
            <a:r>
              <a:rPr lang="en-US" altLang="es-ES" sz="1500" dirty="0"/>
              <a:t>= (SELECT </a:t>
            </a:r>
            <a:r>
              <a:rPr lang="en-US" altLang="es-ES" sz="1500" dirty="0" err="1"/>
              <a:t>department_id</a:t>
            </a:r>
            <a:r>
              <a:rPr lang="en-US" altLang="es-ES" sz="1500" dirty="0"/>
              <a:t> FROM departments WHERE </a:t>
            </a:r>
            <a:r>
              <a:rPr lang="en-US" altLang="es-ES" sz="1500" dirty="0" err="1"/>
              <a:t>department_name</a:t>
            </a:r>
            <a:r>
              <a:rPr lang="en-US" altLang="es-ES" sz="1500" dirty="0"/>
              <a:t> = 'IT');</a:t>
            </a:r>
            <a:endParaRPr lang="es-ES" altLang="es-ES" sz="1500" dirty="0"/>
          </a:p>
          <a:p>
            <a:pPr>
              <a:lnSpc>
                <a:spcPct val="90000"/>
              </a:lnSpc>
            </a:pPr>
            <a:r>
              <a:rPr lang="es-ES" altLang="es-ES" sz="1600" dirty="0"/>
              <a:t>QUE GENERAN LISTA DE VALORES (IN)</a:t>
            </a:r>
          </a:p>
          <a:p>
            <a:pPr>
              <a:lnSpc>
                <a:spcPct val="90000"/>
              </a:lnSpc>
            </a:pPr>
            <a:r>
              <a:rPr lang="es-ES" altLang="es-ES" sz="1600" dirty="0"/>
              <a:t>Si devuelve más de un valor.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s-ES" sz="1500" dirty="0"/>
              <a:t>SELECT </a:t>
            </a:r>
            <a:r>
              <a:rPr lang="en-US" altLang="es-ES" sz="1500" dirty="0" err="1"/>
              <a:t>departments.location_id</a:t>
            </a:r>
            <a:r>
              <a:rPr lang="en-US" altLang="es-ES" sz="1500" dirty="0"/>
              <a:t>, </a:t>
            </a:r>
            <a:r>
              <a:rPr lang="en-US" altLang="es-ES" sz="1500" dirty="0" err="1"/>
              <a:t>departments.department_name</a:t>
            </a:r>
            <a:r>
              <a:rPr lang="en-US" altLang="es-ES" sz="1500" dirty="0"/>
              <a:t> FROM departments WHERE </a:t>
            </a:r>
            <a:r>
              <a:rPr lang="en-US" altLang="es-ES" sz="1500" dirty="0" err="1"/>
              <a:t>departments.location_id</a:t>
            </a:r>
            <a:r>
              <a:rPr lang="en-US" altLang="es-ES" sz="1500" dirty="0"/>
              <a:t> in (SELECT </a:t>
            </a:r>
            <a:r>
              <a:rPr lang="en-US" altLang="es-ES" sz="1500" dirty="0" err="1"/>
              <a:t>locations.location_id</a:t>
            </a:r>
            <a:r>
              <a:rPr lang="en-US" altLang="es-ES" sz="1500" dirty="0"/>
              <a:t> FROM locations WHERE </a:t>
            </a:r>
            <a:r>
              <a:rPr lang="en-US" altLang="es-ES" sz="1500" dirty="0" err="1"/>
              <a:t>country_id</a:t>
            </a:r>
            <a:r>
              <a:rPr lang="en-US" altLang="es-ES" sz="1500" dirty="0"/>
              <a:t> = 'US');</a:t>
            </a:r>
            <a:endParaRPr lang="es-ES" sz="1500" dirty="0"/>
          </a:p>
        </p:txBody>
      </p:sp>
    </p:spTree>
    <p:extLst>
      <p:ext uri="{BB962C8B-B14F-4D97-AF65-F5344CB8AC3E}">
        <p14:creationId xmlns:p14="http://schemas.microsoft.com/office/powerpoint/2010/main" val="544699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Operadores de conjuntos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s-ES" altLang="es-ES" sz="1600" dirty="0"/>
              <a:t>Operadores de conjuntos</a:t>
            </a:r>
          </a:p>
          <a:p>
            <a:pPr>
              <a:lnSpc>
                <a:spcPct val="90000"/>
              </a:lnSpc>
            </a:pPr>
            <a:r>
              <a:rPr lang="es-ES" altLang="es-ES" sz="1600" dirty="0">
                <a:solidFill>
                  <a:srgbClr val="0070C0"/>
                </a:solidFill>
              </a:rPr>
              <a:t>(RECREAR AQUÍ TABLAS ALUM, NUEVOS Y ANTIGUOS)</a:t>
            </a:r>
          </a:p>
          <a:p>
            <a:pPr>
              <a:lnSpc>
                <a:spcPct val="90000"/>
              </a:lnSpc>
            </a:pPr>
            <a:r>
              <a:rPr lang="es-ES" altLang="es-ES" sz="1600" dirty="0"/>
              <a:t>UNION, INTERSECT Y MINUS</a:t>
            </a:r>
          </a:p>
          <a:p>
            <a:pPr>
              <a:lnSpc>
                <a:spcPct val="90000"/>
              </a:lnSpc>
            </a:pPr>
            <a:r>
              <a:rPr lang="es-ES" altLang="es-ES" sz="1600" dirty="0"/>
              <a:t>Son operadores de conjuntos (filas resultado de combinaciones en SELECT)</a:t>
            </a:r>
          </a:p>
          <a:p>
            <a:pPr>
              <a:lnSpc>
                <a:spcPct val="90000"/>
              </a:lnSpc>
            </a:pPr>
            <a:r>
              <a:rPr lang="es-ES" altLang="es-ES" sz="1600" dirty="0"/>
              <a:t>UNION:</a:t>
            </a:r>
          </a:p>
          <a:p>
            <a:pPr lvl="1">
              <a:lnSpc>
                <a:spcPct val="90000"/>
              </a:lnSpc>
            </a:pPr>
            <a:r>
              <a:rPr lang="es-ES" altLang="es-ES" sz="1600" dirty="0"/>
              <a:t>Combina los resultados de dos consultas. No muestra las filas que ya existen en la segunda SELECT si ya existen en la primera:</a:t>
            </a:r>
          </a:p>
          <a:p>
            <a:pPr lvl="1">
              <a:lnSpc>
                <a:spcPct val="90000"/>
              </a:lnSpc>
            </a:pPr>
            <a:r>
              <a:rPr lang="es-ES" altLang="es-ES" sz="1600" dirty="0">
                <a:solidFill>
                  <a:srgbClr val="0070C0"/>
                </a:solidFill>
              </a:rPr>
              <a:t>SELECT NOMBRE FROM ALUM </a:t>
            </a:r>
            <a:r>
              <a:rPr lang="es-ES" altLang="es-ES" sz="1600" b="1" dirty="0">
                <a:solidFill>
                  <a:srgbClr val="0070C0"/>
                </a:solidFill>
              </a:rPr>
              <a:t>UNION</a:t>
            </a:r>
            <a:r>
              <a:rPr lang="es-ES" altLang="es-ES" sz="1600" dirty="0">
                <a:solidFill>
                  <a:srgbClr val="0070C0"/>
                </a:solidFill>
              </a:rPr>
              <a:t> SELECT NOMBRE FROM NUEVOS;</a:t>
            </a:r>
          </a:p>
          <a:p>
            <a:pPr>
              <a:lnSpc>
                <a:spcPct val="90000"/>
              </a:lnSpc>
            </a:pPr>
            <a:r>
              <a:rPr lang="es-ES" altLang="es-ES" sz="1600" dirty="0"/>
              <a:t>UNION ALL:</a:t>
            </a:r>
          </a:p>
          <a:p>
            <a:pPr lvl="1">
              <a:lnSpc>
                <a:spcPct val="90000"/>
              </a:lnSpc>
            </a:pPr>
            <a:r>
              <a:rPr lang="es-ES" altLang="es-ES" sz="1600" dirty="0"/>
              <a:t>Combina los resultados de dos consultas. Muestra las filas que ya existen en la segunda SELECT aunque ya existan en la primera:</a:t>
            </a:r>
          </a:p>
          <a:p>
            <a:pPr lvl="1">
              <a:lnSpc>
                <a:spcPct val="90000"/>
              </a:lnSpc>
            </a:pPr>
            <a:r>
              <a:rPr lang="es-ES" altLang="es-ES" sz="1600" dirty="0">
                <a:solidFill>
                  <a:srgbClr val="0070C0"/>
                </a:solidFill>
              </a:rPr>
              <a:t>SELECT NOMBRE FROM ALUM </a:t>
            </a:r>
            <a:r>
              <a:rPr lang="es-ES" altLang="es-ES" sz="1600" b="1" dirty="0">
                <a:solidFill>
                  <a:srgbClr val="0070C0"/>
                </a:solidFill>
              </a:rPr>
              <a:t>UNION ALL</a:t>
            </a:r>
            <a:r>
              <a:rPr lang="es-ES" altLang="es-ES" sz="1600" dirty="0">
                <a:solidFill>
                  <a:srgbClr val="0070C0"/>
                </a:solidFill>
              </a:rPr>
              <a:t> SELECT NOMBRE FROM NUEVOS;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66964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Operadores de conjuntos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s-ES" altLang="es-ES" sz="1600" dirty="0">
                <a:solidFill>
                  <a:srgbClr val="0070C0"/>
                </a:solidFill>
              </a:rPr>
              <a:t>(RECREAR AQUÍ TABLAS ALUM, NUEVOS Y ANTIGUOS)</a:t>
            </a:r>
          </a:p>
          <a:p>
            <a:pPr>
              <a:lnSpc>
                <a:spcPct val="90000"/>
              </a:lnSpc>
            </a:pPr>
            <a:r>
              <a:rPr lang="es-ES" altLang="es-ES" sz="1600" dirty="0"/>
              <a:t>UNION, INTERSECT Y MINUS</a:t>
            </a:r>
          </a:p>
          <a:p>
            <a:pPr>
              <a:lnSpc>
                <a:spcPct val="90000"/>
              </a:lnSpc>
            </a:pPr>
            <a:r>
              <a:rPr lang="es-ES" altLang="es-ES" sz="1600" dirty="0"/>
              <a:t>Son operadores de conjuntos (filas resultado de combinaciones en SELECT)</a:t>
            </a:r>
          </a:p>
          <a:p>
            <a:pPr>
              <a:lnSpc>
                <a:spcPct val="90000"/>
              </a:lnSpc>
            </a:pPr>
            <a:r>
              <a:rPr lang="es-ES" altLang="es-ES" sz="1600" dirty="0"/>
              <a:t>INTERSECT:</a:t>
            </a:r>
          </a:p>
          <a:p>
            <a:pPr lvl="1">
              <a:lnSpc>
                <a:spcPct val="90000"/>
              </a:lnSpc>
            </a:pPr>
            <a:r>
              <a:rPr lang="es-ES" altLang="es-ES" sz="1600" dirty="0"/>
              <a:t>Devuelve únicamente las filas que son iguales en ambas consultas, sin extraer filas duplicadas</a:t>
            </a:r>
          </a:p>
          <a:p>
            <a:pPr lvl="1">
              <a:lnSpc>
                <a:spcPct val="90000"/>
              </a:lnSpc>
            </a:pPr>
            <a:r>
              <a:rPr lang="es-ES" altLang="es-ES" sz="1600" dirty="0">
                <a:solidFill>
                  <a:srgbClr val="0070C0"/>
                </a:solidFill>
              </a:rPr>
              <a:t>SELECT NOMBRE FROM ALUM </a:t>
            </a:r>
            <a:r>
              <a:rPr lang="es-ES" altLang="es-ES" sz="1600" b="1" dirty="0">
                <a:solidFill>
                  <a:srgbClr val="0070C0"/>
                </a:solidFill>
              </a:rPr>
              <a:t>INTERSECT</a:t>
            </a:r>
            <a:r>
              <a:rPr lang="es-ES" altLang="es-ES" sz="1600" dirty="0">
                <a:solidFill>
                  <a:srgbClr val="0070C0"/>
                </a:solidFill>
              </a:rPr>
              <a:t> SELECT NOMBRE FROM ANTIGUOS</a:t>
            </a:r>
          </a:p>
          <a:p>
            <a:pPr lvl="1">
              <a:lnSpc>
                <a:spcPct val="90000"/>
              </a:lnSpc>
            </a:pPr>
            <a:r>
              <a:rPr lang="es-ES" altLang="es-ES" sz="1600" dirty="0"/>
              <a:t>Equivale a:</a:t>
            </a:r>
          </a:p>
          <a:p>
            <a:pPr lvl="1">
              <a:lnSpc>
                <a:spcPct val="90000"/>
              </a:lnSpc>
            </a:pPr>
            <a:r>
              <a:rPr lang="es-ES" altLang="es-ES" sz="1600" dirty="0">
                <a:solidFill>
                  <a:srgbClr val="0070C0"/>
                </a:solidFill>
              </a:rPr>
              <a:t>SELECT NOMBRE FROM ALUM WHERE NOMBRE </a:t>
            </a:r>
            <a:r>
              <a:rPr lang="es-ES" altLang="es-ES" sz="1600" b="1" dirty="0">
                <a:solidFill>
                  <a:srgbClr val="0070C0"/>
                </a:solidFill>
              </a:rPr>
              <a:t>IN</a:t>
            </a:r>
            <a:r>
              <a:rPr lang="es-ES" altLang="es-ES" sz="1600" dirty="0">
                <a:solidFill>
                  <a:srgbClr val="0070C0"/>
                </a:solidFill>
              </a:rPr>
              <a:t> (SELECT NOMBRE FROM </a:t>
            </a:r>
            <a:r>
              <a:rPr lang="es-ES" altLang="es-ES" sz="1600" dirty="0" smtClean="0">
                <a:solidFill>
                  <a:srgbClr val="0070C0"/>
                </a:solidFill>
              </a:rPr>
              <a:t>NUEVOS)</a:t>
            </a:r>
            <a:endParaRPr lang="es-ES" altLang="es-ES" sz="1600" dirty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</a:pPr>
            <a:r>
              <a:rPr lang="es-ES" altLang="es-ES" sz="1600" dirty="0"/>
              <a:t>MINUS:</a:t>
            </a:r>
          </a:p>
          <a:p>
            <a:pPr lvl="1">
              <a:lnSpc>
                <a:spcPct val="90000"/>
              </a:lnSpc>
            </a:pPr>
            <a:r>
              <a:rPr lang="es-ES" altLang="es-ES" sz="1600" dirty="0"/>
              <a:t>Devuelve las filas que están en la primera SELECT, y no están en la segunda. </a:t>
            </a:r>
          </a:p>
          <a:p>
            <a:pPr lvl="1">
              <a:lnSpc>
                <a:spcPct val="90000"/>
              </a:lnSpc>
            </a:pPr>
            <a:r>
              <a:rPr lang="es-ES" altLang="es-ES" sz="1600" dirty="0">
                <a:solidFill>
                  <a:srgbClr val="0070C0"/>
                </a:solidFill>
              </a:rPr>
              <a:t>SELECT NOMBRE, LOCALIDAD FROM ALUM </a:t>
            </a:r>
            <a:r>
              <a:rPr lang="es-ES" altLang="es-ES" sz="1600" b="1" dirty="0">
                <a:solidFill>
                  <a:srgbClr val="0070C0"/>
                </a:solidFill>
              </a:rPr>
              <a:t>MINUS</a:t>
            </a:r>
            <a:r>
              <a:rPr lang="es-ES" altLang="es-ES" sz="1600" dirty="0">
                <a:solidFill>
                  <a:srgbClr val="0070C0"/>
                </a:solidFill>
              </a:rPr>
              <a:t> SELECT NOMBRE, LOCALIDAD FROM </a:t>
            </a:r>
            <a:r>
              <a:rPr lang="es-ES" altLang="es-ES" sz="1600" dirty="0" smtClean="0">
                <a:solidFill>
                  <a:srgbClr val="0070C0"/>
                </a:solidFill>
              </a:rPr>
              <a:t>NUEVOS</a:t>
            </a:r>
            <a:endParaRPr lang="es-ES" altLang="es-E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038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ES" dirty="0" smtClean="0"/>
              <a:t>Crea una nueva tabla (a partir de la tabla </a:t>
            </a:r>
            <a:r>
              <a:rPr lang="es-ES" dirty="0" err="1" smtClean="0"/>
              <a:t>employees</a:t>
            </a:r>
            <a:r>
              <a:rPr lang="es-ES" dirty="0" smtClean="0"/>
              <a:t> del esquema HR) que contenga empleados con fecha de </a:t>
            </a:r>
            <a:r>
              <a:rPr lang="es-ES" dirty="0" err="1" smtClean="0"/>
              <a:t>incorporacion</a:t>
            </a:r>
            <a:r>
              <a:rPr lang="es-ES" dirty="0" smtClean="0"/>
              <a:t> (</a:t>
            </a:r>
            <a:r>
              <a:rPr lang="es-ES" dirty="0" err="1" smtClean="0"/>
              <a:t>hire_date</a:t>
            </a:r>
            <a:r>
              <a:rPr lang="es-ES" dirty="0" smtClean="0"/>
              <a:t>) menor al 1 de enero de 2004.</a:t>
            </a:r>
          </a:p>
          <a:p>
            <a:r>
              <a:rPr lang="es-ES" dirty="0" smtClean="0"/>
              <a:t>Extrae, de la tabla </a:t>
            </a:r>
            <a:r>
              <a:rPr lang="es-ES" dirty="0" err="1" smtClean="0"/>
              <a:t>employees</a:t>
            </a:r>
            <a:r>
              <a:rPr lang="es-ES" dirty="0" smtClean="0"/>
              <a:t>, los empleados del departamento 50 cuyo ingreso (</a:t>
            </a:r>
            <a:r>
              <a:rPr lang="es-ES" dirty="0" err="1" smtClean="0"/>
              <a:t>hire_date</a:t>
            </a:r>
            <a:r>
              <a:rPr lang="es-ES" dirty="0" smtClean="0"/>
              <a:t>) es posterior al </a:t>
            </a:r>
            <a:r>
              <a:rPr lang="es-ES" dirty="0"/>
              <a:t>1 de enero de </a:t>
            </a:r>
            <a:r>
              <a:rPr lang="es-ES" dirty="0" smtClean="0"/>
              <a:t>2004, y agrega en la consulta a los empleados de la tabla </a:t>
            </a:r>
            <a:r>
              <a:rPr lang="es-ES" dirty="0" err="1" smtClean="0"/>
              <a:t>employees_older</a:t>
            </a:r>
            <a:r>
              <a:rPr lang="es-ES" dirty="0" smtClean="0"/>
              <a:t> cuyo departamento es el 50.</a:t>
            </a:r>
          </a:p>
          <a:p>
            <a:r>
              <a:rPr lang="es-ES" dirty="0" smtClean="0"/>
              <a:t>Extrae, de la tabla </a:t>
            </a:r>
            <a:r>
              <a:rPr lang="es-ES" dirty="0" err="1" smtClean="0"/>
              <a:t>employees</a:t>
            </a:r>
            <a:r>
              <a:rPr lang="es-ES" dirty="0" smtClean="0"/>
              <a:t>, los empleados cuyo jefe de departamento es (</a:t>
            </a:r>
            <a:r>
              <a:rPr lang="es-ES" dirty="0" err="1" smtClean="0"/>
              <a:t>last_name</a:t>
            </a:r>
            <a:r>
              <a:rPr lang="es-ES" dirty="0" smtClean="0"/>
              <a:t>) King o </a:t>
            </a:r>
            <a:r>
              <a:rPr lang="es-ES" dirty="0" err="1"/>
              <a:t>K</a:t>
            </a:r>
            <a:r>
              <a:rPr lang="es-ES" dirty="0" err="1" smtClean="0"/>
              <a:t>ochhar</a:t>
            </a:r>
            <a:r>
              <a:rPr lang="es-ES" dirty="0" smtClean="0"/>
              <a:t>, menos los empleados de ingreso anterior al 1 de enero de 2004 que cobren mas de 10001.</a:t>
            </a:r>
          </a:p>
          <a:p>
            <a:r>
              <a:rPr lang="es-ES" dirty="0" smtClean="0"/>
              <a:t>Extrae los empleados de </a:t>
            </a:r>
            <a:r>
              <a:rPr lang="es-ES" dirty="0" err="1" smtClean="0"/>
              <a:t>employees</a:t>
            </a:r>
            <a:r>
              <a:rPr lang="es-ES" dirty="0" smtClean="0"/>
              <a:t> que trabajan en los departamentos de compras (</a:t>
            </a:r>
            <a:r>
              <a:rPr lang="es-ES" dirty="0" err="1" smtClean="0"/>
              <a:t>purchasing</a:t>
            </a:r>
            <a:r>
              <a:rPr lang="es-ES" dirty="0" smtClean="0"/>
              <a:t> en JOBS) menos los empleados de ingreso anterior al 1 de enero de 2004 que cobre menos que lo que cobra el empleado (de la tabla </a:t>
            </a:r>
            <a:r>
              <a:rPr lang="es-ES" dirty="0" err="1" smtClean="0"/>
              <a:t>employees</a:t>
            </a:r>
            <a:r>
              <a:rPr lang="es-ES" dirty="0" smtClean="0"/>
              <a:t>) del departamento 70.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80989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Agrupación de elementos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3625628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es-ES" sz="2300" dirty="0"/>
              <a:t>AGRUPACION DE ELEMENTOS - GROUP BY y HAVING</a:t>
            </a:r>
          </a:p>
          <a:p>
            <a:pPr>
              <a:lnSpc>
                <a:spcPct val="120000"/>
              </a:lnSpc>
              <a:defRPr/>
            </a:pPr>
            <a:r>
              <a:rPr lang="es-ES" sz="2300" dirty="0"/>
              <a:t>Para agrupar uno o más conjuntos de filas a partir de una columna especificada. </a:t>
            </a:r>
          </a:p>
          <a:p>
            <a:pPr>
              <a:lnSpc>
                <a:spcPct val="120000"/>
              </a:lnSpc>
              <a:defRPr/>
            </a:pPr>
            <a:r>
              <a:rPr lang="es-ES" sz="2300" dirty="0"/>
              <a:t>Formato: 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s-ES" sz="2300" dirty="0">
                <a:solidFill>
                  <a:schemeClr val="tx1"/>
                </a:solidFill>
              </a:rPr>
              <a:t>	SELECT columnas FROM tabla GROUP BY criterio HAVING </a:t>
            </a:r>
            <a:r>
              <a:rPr lang="es-ES" sz="2300" dirty="0" err="1">
                <a:solidFill>
                  <a:schemeClr val="tx1"/>
                </a:solidFill>
              </a:rPr>
              <a:t>conjunto_a_visualizar</a:t>
            </a:r>
            <a:r>
              <a:rPr lang="es-ES" sz="2300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20000"/>
              </a:lnSpc>
              <a:defRPr/>
            </a:pPr>
            <a:r>
              <a:rPr lang="es-ES" sz="2300" dirty="0"/>
              <a:t>GROUP BY agrupa las filas del resultado de una consulta</a:t>
            </a:r>
          </a:p>
          <a:p>
            <a:pPr>
              <a:lnSpc>
                <a:spcPct val="120000"/>
              </a:lnSpc>
              <a:defRPr/>
            </a:pPr>
            <a:r>
              <a:rPr lang="es-ES" sz="2300" dirty="0"/>
              <a:t>Los datos seleccionados en la sentencia SELECT que lleva el GROUP BY (criterio) deben ser: </a:t>
            </a:r>
          </a:p>
          <a:p>
            <a:pPr lvl="1">
              <a:lnSpc>
                <a:spcPct val="120000"/>
              </a:lnSpc>
              <a:defRPr/>
            </a:pPr>
            <a:r>
              <a:rPr lang="es-ES" sz="2300" dirty="0"/>
              <a:t>Una función de grupo (SUM, COUNT, AVG, MAX, MIN…) 	</a:t>
            </a:r>
          </a:p>
          <a:p>
            <a:pPr lvl="1">
              <a:lnSpc>
                <a:spcPct val="120000"/>
              </a:lnSpc>
              <a:buNone/>
              <a:defRPr/>
            </a:pPr>
            <a:r>
              <a:rPr lang="en-US" sz="2300" dirty="0">
                <a:solidFill>
                  <a:schemeClr val="tx1"/>
                </a:solidFill>
              </a:rPr>
              <a:t>select </a:t>
            </a:r>
            <a:r>
              <a:rPr lang="en-US" sz="2300" dirty="0" err="1">
                <a:solidFill>
                  <a:schemeClr val="tx1"/>
                </a:solidFill>
              </a:rPr>
              <a:t>department_id</a:t>
            </a:r>
            <a:r>
              <a:rPr lang="en-US" sz="2300" dirty="0">
                <a:solidFill>
                  <a:schemeClr val="tx1"/>
                </a:solidFill>
              </a:rPr>
              <a:t>, round(</a:t>
            </a:r>
            <a:r>
              <a:rPr lang="en-US" sz="2300" dirty="0" err="1">
                <a:solidFill>
                  <a:schemeClr val="tx1"/>
                </a:solidFill>
              </a:rPr>
              <a:t>avg</a:t>
            </a:r>
            <a:r>
              <a:rPr lang="en-US" sz="2300" dirty="0">
                <a:solidFill>
                  <a:schemeClr val="tx1"/>
                </a:solidFill>
              </a:rPr>
              <a:t>(salary),2) from employees group by </a:t>
            </a:r>
            <a:r>
              <a:rPr lang="en-US" sz="2300" dirty="0" err="1">
                <a:solidFill>
                  <a:schemeClr val="tx1"/>
                </a:solidFill>
              </a:rPr>
              <a:t>department_id</a:t>
            </a:r>
            <a:r>
              <a:rPr lang="en-US" sz="2300" dirty="0">
                <a:solidFill>
                  <a:schemeClr val="tx1"/>
                </a:solidFill>
              </a:rPr>
              <a:t> order by </a:t>
            </a:r>
            <a:r>
              <a:rPr lang="en-US" sz="2300" dirty="0" err="1">
                <a:solidFill>
                  <a:schemeClr val="tx1"/>
                </a:solidFill>
              </a:rPr>
              <a:t>department_id</a:t>
            </a:r>
            <a:r>
              <a:rPr lang="en-US" sz="2300" dirty="0">
                <a:solidFill>
                  <a:schemeClr val="tx1"/>
                </a:solidFill>
              </a:rPr>
              <a:t>; </a:t>
            </a:r>
            <a:endParaRPr lang="en-US" sz="2300" dirty="0" smtClean="0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  <a:defRPr/>
            </a:pPr>
            <a:r>
              <a:rPr lang="es-ES" sz="2300" dirty="0" smtClean="0"/>
              <a:t>Una columna expresada en el GROUP BY. </a:t>
            </a:r>
          </a:p>
          <a:p>
            <a:pPr lvl="1">
              <a:lnSpc>
                <a:spcPct val="120000"/>
              </a:lnSpc>
              <a:buNone/>
              <a:defRPr/>
            </a:pPr>
            <a:r>
              <a:rPr lang="en-US" sz="2300" dirty="0">
                <a:solidFill>
                  <a:schemeClr val="tx1"/>
                </a:solidFill>
              </a:rPr>
              <a:t>select </a:t>
            </a:r>
            <a:r>
              <a:rPr lang="en-US" sz="2300" dirty="0" err="1">
                <a:solidFill>
                  <a:schemeClr val="tx1"/>
                </a:solidFill>
              </a:rPr>
              <a:t>department_id</a:t>
            </a:r>
            <a:r>
              <a:rPr lang="en-US" sz="2300" dirty="0">
                <a:solidFill>
                  <a:schemeClr val="tx1"/>
                </a:solidFill>
              </a:rPr>
              <a:t>, round(</a:t>
            </a:r>
            <a:r>
              <a:rPr lang="en-US" sz="2300" dirty="0" err="1">
                <a:solidFill>
                  <a:schemeClr val="tx1"/>
                </a:solidFill>
              </a:rPr>
              <a:t>avg</a:t>
            </a:r>
            <a:r>
              <a:rPr lang="en-US" sz="2300" dirty="0">
                <a:solidFill>
                  <a:schemeClr val="tx1"/>
                </a:solidFill>
              </a:rPr>
              <a:t>(salary),2) from employees group by </a:t>
            </a:r>
            <a:r>
              <a:rPr lang="en-US" sz="2300" dirty="0" err="1">
                <a:solidFill>
                  <a:schemeClr val="tx1"/>
                </a:solidFill>
              </a:rPr>
              <a:t>department_id</a:t>
            </a:r>
            <a:r>
              <a:rPr lang="en-US" sz="2300" dirty="0">
                <a:solidFill>
                  <a:schemeClr val="tx1"/>
                </a:solidFill>
              </a:rPr>
              <a:t>; </a:t>
            </a:r>
            <a:endParaRPr lang="en-US" sz="2300" dirty="0" smtClean="0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  <a:defRPr/>
            </a:pPr>
            <a:r>
              <a:rPr lang="en-US" sz="2300" dirty="0" smtClean="0"/>
              <a:t>Se </a:t>
            </a:r>
            <a:r>
              <a:rPr lang="en-US" sz="2300" dirty="0" err="1"/>
              <a:t>permite</a:t>
            </a:r>
            <a:r>
              <a:rPr lang="en-US" sz="2300" dirty="0"/>
              <a:t> </a:t>
            </a:r>
            <a:r>
              <a:rPr lang="en-US" sz="2300" dirty="0" err="1"/>
              <a:t>usar</a:t>
            </a:r>
            <a:r>
              <a:rPr lang="en-US" sz="2300" dirty="0"/>
              <a:t> la </a:t>
            </a:r>
            <a:r>
              <a:rPr lang="en-US" sz="2300" dirty="0" err="1"/>
              <a:t>cláusula</a:t>
            </a:r>
            <a:r>
              <a:rPr lang="en-US" sz="2300" dirty="0"/>
              <a:t> WHERE, </a:t>
            </a:r>
            <a:r>
              <a:rPr lang="en-US" sz="2300" dirty="0" err="1"/>
              <a:t>para</a:t>
            </a:r>
            <a:r>
              <a:rPr lang="en-US" sz="2300" dirty="0"/>
              <a:t> </a:t>
            </a:r>
            <a:r>
              <a:rPr lang="en-US" sz="2300" dirty="0" err="1"/>
              <a:t>descartar</a:t>
            </a:r>
            <a:r>
              <a:rPr lang="en-US" sz="2300" dirty="0"/>
              <a:t> </a:t>
            </a:r>
            <a:r>
              <a:rPr lang="en-US" sz="2300" dirty="0" err="1"/>
              <a:t>filas</a:t>
            </a:r>
            <a:r>
              <a:rPr lang="en-US" sz="2300" dirty="0"/>
              <a:t> antes del </a:t>
            </a:r>
            <a:r>
              <a:rPr lang="en-US" sz="2300" dirty="0" err="1"/>
              <a:t>agrupamiento</a:t>
            </a:r>
            <a:endParaRPr lang="en-US" sz="2300" dirty="0"/>
          </a:p>
          <a:p>
            <a:pPr marL="548958" lvl="2" indent="-261938">
              <a:lnSpc>
                <a:spcPct val="120000"/>
              </a:lnSpc>
              <a:buNone/>
              <a:defRPr/>
            </a:pPr>
            <a:r>
              <a:rPr lang="en-US" sz="2100" dirty="0">
                <a:solidFill>
                  <a:schemeClr val="tx1"/>
                </a:solidFill>
              </a:rPr>
              <a:t>select </a:t>
            </a:r>
            <a:r>
              <a:rPr lang="en-US" sz="2100" dirty="0" err="1">
                <a:solidFill>
                  <a:schemeClr val="tx1"/>
                </a:solidFill>
              </a:rPr>
              <a:t>department_id</a:t>
            </a:r>
            <a:r>
              <a:rPr lang="en-US" sz="2100" dirty="0">
                <a:solidFill>
                  <a:schemeClr val="tx1"/>
                </a:solidFill>
              </a:rPr>
              <a:t>, round(</a:t>
            </a:r>
            <a:r>
              <a:rPr lang="en-US" sz="2100" dirty="0" err="1">
                <a:solidFill>
                  <a:schemeClr val="tx1"/>
                </a:solidFill>
              </a:rPr>
              <a:t>avg</a:t>
            </a:r>
            <a:r>
              <a:rPr lang="en-US" sz="2100" dirty="0">
                <a:solidFill>
                  <a:schemeClr val="tx1"/>
                </a:solidFill>
              </a:rPr>
              <a:t>(salary),2) from employees where </a:t>
            </a:r>
            <a:r>
              <a:rPr lang="en-US" sz="2100" dirty="0" err="1">
                <a:solidFill>
                  <a:schemeClr val="tx1"/>
                </a:solidFill>
              </a:rPr>
              <a:t>manager_id</a:t>
            </a:r>
            <a:r>
              <a:rPr lang="en-US" sz="2100" dirty="0">
                <a:solidFill>
                  <a:schemeClr val="tx1"/>
                </a:solidFill>
              </a:rPr>
              <a:t>=100 group by </a:t>
            </a:r>
            <a:r>
              <a:rPr lang="en-US" sz="2100" dirty="0" err="1">
                <a:solidFill>
                  <a:schemeClr val="tx1"/>
                </a:solidFill>
              </a:rPr>
              <a:t>department_id</a:t>
            </a:r>
            <a:r>
              <a:rPr lang="en-US" sz="2100" dirty="0">
                <a:solidFill>
                  <a:schemeClr val="tx1"/>
                </a:solidFill>
              </a:rPr>
              <a:t>; </a:t>
            </a:r>
            <a:endParaRPr lang="en-US" sz="2100" dirty="0" smtClean="0">
              <a:solidFill>
                <a:schemeClr val="tx1"/>
              </a:solidFill>
            </a:endParaRPr>
          </a:p>
          <a:p>
            <a:pPr marL="355600" lvl="1" indent="-342900">
              <a:lnSpc>
                <a:spcPct val="120000"/>
              </a:lnSpc>
              <a:defRPr/>
            </a:pPr>
            <a:r>
              <a:rPr lang="es-ES" sz="2300" dirty="0" smtClean="0"/>
              <a:t>HAVING </a:t>
            </a:r>
            <a:r>
              <a:rPr lang="es-ES" sz="2300" dirty="0"/>
              <a:t>filtra el/los grupos a visualizar. Es similar al WHERE, pero trabaja sobre grupos de filas. Ejemplo:</a:t>
            </a:r>
          </a:p>
          <a:p>
            <a:pPr>
              <a:lnSpc>
                <a:spcPct val="120000"/>
              </a:lnSpc>
              <a:buFontTx/>
              <a:buNone/>
              <a:defRPr/>
            </a:pPr>
            <a:r>
              <a:rPr lang="en-US" sz="2300" dirty="0"/>
              <a:t>SELECT </a:t>
            </a:r>
            <a:r>
              <a:rPr lang="en-US" sz="2300" dirty="0" err="1"/>
              <a:t>department_id</a:t>
            </a:r>
            <a:r>
              <a:rPr lang="en-US" sz="2300" dirty="0"/>
              <a:t>, count(*) FROM employees GROUP BY </a:t>
            </a:r>
            <a:r>
              <a:rPr lang="en-US" sz="2300" dirty="0" err="1"/>
              <a:t>department_id</a:t>
            </a:r>
            <a:r>
              <a:rPr lang="en-US" sz="2300" dirty="0"/>
              <a:t> HAVING COUNT(*) &gt;4</a:t>
            </a:r>
            <a:r>
              <a:rPr lang="en-US" sz="2300" dirty="0" smtClean="0"/>
              <a:t>;</a:t>
            </a:r>
          </a:p>
          <a:p>
            <a:pPr>
              <a:buFontTx/>
              <a:buNone/>
              <a:defRPr/>
            </a:pPr>
            <a:endParaRPr 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96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dirty="0" smtClean="0"/>
              <a:t>Seleccionar el numero de empleados que tiene cada manager</a:t>
            </a:r>
          </a:p>
          <a:p>
            <a:r>
              <a:rPr lang="es-ES" dirty="0" smtClean="0"/>
              <a:t>Selecciona la media de empleados que tiene a su cargo cada manager, cuyo salario es mayor que el salario de la media del departamento 50</a:t>
            </a:r>
          </a:p>
          <a:p>
            <a:r>
              <a:rPr lang="es-ES" dirty="0" smtClean="0"/>
              <a:t>Seleccionar el numero de empleados que tiene a su cargo cada manager, pero sólo los que tienen más de 5 empleados</a:t>
            </a:r>
          </a:p>
          <a:p>
            <a:r>
              <a:rPr lang="es-ES" dirty="0" smtClean="0"/>
              <a:t>Seleccionar el nombre de los empleados cuyos departamentos contienen un número de empleados mayor de 30.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40999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s-ES" dirty="0" smtClean="0"/>
              <a:t>JOIN. </a:t>
            </a:r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altLang="es-ES" sz="1600" dirty="0"/>
              <a:t>Cuando se necesita extraer información de 2 tablas, combinando el resultado</a:t>
            </a:r>
          </a:p>
          <a:p>
            <a:r>
              <a:rPr lang="es-ES" altLang="es-ES" sz="1600" dirty="0"/>
              <a:t>Se pueden contemplar diferentes casos:</a:t>
            </a:r>
          </a:p>
          <a:p>
            <a:r>
              <a:rPr lang="es-ES" altLang="es-ES" sz="1600" dirty="0"/>
              <a:t>Producto cartesiano:</a:t>
            </a:r>
          </a:p>
          <a:p>
            <a:pPr lvl="1"/>
            <a:r>
              <a:rPr lang="es-ES" altLang="es-ES" sz="1600" dirty="0"/>
              <a:t>Combina todas las filas de una tabla con todas las filas de otra tabla</a:t>
            </a:r>
          </a:p>
          <a:p>
            <a:r>
              <a:rPr lang="es-ES" altLang="es-ES" sz="1600" dirty="0"/>
              <a:t>JOIN</a:t>
            </a:r>
          </a:p>
          <a:p>
            <a:pPr lvl="1"/>
            <a:r>
              <a:rPr lang="es-ES" altLang="es-ES" sz="1600" dirty="0"/>
              <a:t>Combina las filas de una tabla con las de otra tabla, en función de alguna columna que tengan en común, con el mismo tipo de datos y tamaño</a:t>
            </a:r>
          </a:p>
          <a:p>
            <a:pPr lvl="1"/>
            <a:r>
              <a:rPr lang="es-ES" altLang="es-ES" sz="1600" dirty="0"/>
              <a:t>INNER JOIN</a:t>
            </a:r>
          </a:p>
          <a:p>
            <a:pPr lvl="2"/>
            <a:r>
              <a:rPr lang="es-ES" altLang="es-ES" sz="1600" dirty="0"/>
              <a:t>Combina únicamente las filas de las dos tablas que están relacionadas</a:t>
            </a:r>
          </a:p>
          <a:p>
            <a:pPr lvl="1"/>
            <a:r>
              <a:rPr lang="es-ES" altLang="es-ES" sz="1600" dirty="0"/>
              <a:t>OUTER JOIN</a:t>
            </a:r>
          </a:p>
          <a:p>
            <a:pPr lvl="2"/>
            <a:r>
              <a:rPr lang="es-ES" altLang="es-ES" sz="1600" dirty="0"/>
              <a:t>Combina filas de las dos tablas, y en las que no tengan relación, las combina con NULL</a:t>
            </a:r>
          </a:p>
        </p:txBody>
      </p:sp>
    </p:spTree>
    <p:extLst>
      <p:ext uri="{BB962C8B-B14F-4D97-AF65-F5344CB8AC3E}">
        <p14:creationId xmlns:p14="http://schemas.microsoft.com/office/powerpoint/2010/main" val="2407972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Producto cartesiano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altLang="es-ES" dirty="0"/>
              <a:t>Realiza todas las combinaciones posibles entre dos tablas</a:t>
            </a:r>
          </a:p>
          <a:p>
            <a:r>
              <a:rPr lang="es-ES" altLang="es-ES" dirty="0">
                <a:solidFill>
                  <a:srgbClr val="0070C0"/>
                </a:solidFill>
              </a:rPr>
              <a:t>SELECT * FROM </a:t>
            </a:r>
            <a:r>
              <a:rPr lang="es-ES" altLang="es-ES" dirty="0" smtClean="0">
                <a:solidFill>
                  <a:srgbClr val="0070C0"/>
                </a:solidFill>
              </a:rPr>
              <a:t>EMPLOYEES, DEPARTMENTS</a:t>
            </a:r>
            <a:endParaRPr lang="es-ES" altLang="es-ES" dirty="0">
              <a:solidFill>
                <a:srgbClr val="0070C0"/>
              </a:solidFill>
            </a:endParaRPr>
          </a:p>
          <a:p>
            <a:r>
              <a:rPr lang="es-ES" altLang="es-ES" dirty="0"/>
              <a:t>Sobre un producto cartesiano, se puede realizar un INNER JOIN poniendo una condición de igualdad en la cláusula WHERE</a:t>
            </a:r>
          </a:p>
          <a:p>
            <a:r>
              <a:rPr lang="en-US" altLang="es-ES" dirty="0">
                <a:solidFill>
                  <a:srgbClr val="0070C0"/>
                </a:solidFill>
              </a:rPr>
              <a:t>SELECT * FROM EMPLOYEES, DEPARTMENTS WHERE </a:t>
            </a:r>
            <a:r>
              <a:rPr lang="en-US" altLang="es-ES" dirty="0" smtClean="0">
                <a:solidFill>
                  <a:srgbClr val="0070C0"/>
                </a:solidFill>
              </a:rPr>
              <a:t>EMPLOYEES.DEPARTMENT_ID=DEPARTMENTS.DEPARTMENT_ID</a:t>
            </a:r>
          </a:p>
          <a:p>
            <a:r>
              <a:rPr lang="es-ES" altLang="es-ES" dirty="0" smtClean="0"/>
              <a:t>CROSS </a:t>
            </a:r>
            <a:r>
              <a:rPr lang="es-ES" altLang="es-ES" dirty="0"/>
              <a:t>JOIN</a:t>
            </a:r>
          </a:p>
          <a:p>
            <a:r>
              <a:rPr lang="en-US" altLang="es-ES" dirty="0">
                <a:solidFill>
                  <a:srgbClr val="0070C0"/>
                </a:solidFill>
              </a:rPr>
              <a:t>SELECT * FROM EMPLOYEES </a:t>
            </a:r>
            <a:r>
              <a:rPr lang="en-US" altLang="es-ES" dirty="0" smtClean="0">
                <a:solidFill>
                  <a:srgbClr val="0070C0"/>
                </a:solidFill>
              </a:rPr>
              <a:t>CROSS JOIN </a:t>
            </a:r>
            <a:r>
              <a:rPr lang="en-US" altLang="es-ES" dirty="0">
                <a:solidFill>
                  <a:srgbClr val="0070C0"/>
                </a:solidFill>
              </a:rPr>
              <a:t>DEPARTMENTS;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50533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1875</TotalTime>
  <Words>1203</Words>
  <Application>Microsoft Office PowerPoint</Application>
  <PresentationFormat>Presentación en pantalla (4:3)</PresentationFormat>
  <Paragraphs>108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Austin</vt:lpstr>
      <vt:lpstr>SQL*Plus</vt:lpstr>
      <vt:lpstr>Subconsultas</vt:lpstr>
      <vt:lpstr>Operadores de conjuntos</vt:lpstr>
      <vt:lpstr>Operadores de conjuntos</vt:lpstr>
      <vt:lpstr>Ejercicio</vt:lpstr>
      <vt:lpstr>Agrupación de elementos</vt:lpstr>
      <vt:lpstr>Ejercicios</vt:lpstr>
      <vt:lpstr>JOIN. Introducción</vt:lpstr>
      <vt:lpstr>Producto cartesiano</vt:lpstr>
      <vt:lpstr>INNER JOIN</vt:lpstr>
      <vt:lpstr>OUTER JOIN</vt:lpstr>
      <vt:lpstr>Ejercicios</vt:lpstr>
    </vt:vector>
  </TitlesOfParts>
  <Company>everis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PL/SQL</dc:title>
  <dc:creator>Jose Villar Cueli</dc:creator>
  <cp:lastModifiedBy>Jose Villar Cueli</cp:lastModifiedBy>
  <cp:revision>81</cp:revision>
  <dcterms:created xsi:type="dcterms:W3CDTF">2017-01-10T09:23:38Z</dcterms:created>
  <dcterms:modified xsi:type="dcterms:W3CDTF">2017-01-16T00:39:01Z</dcterms:modified>
</cp:coreProperties>
</file>