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8A"/>
    <a:srgbClr val="06BAB6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02AC4B-30B2-4479-891F-03B0945C0D00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02AC4B-30B2-4479-891F-03B0945C0D00}" type="datetimeFigureOut">
              <a:rPr lang="es-ES" smtClean="0"/>
              <a:t>18/01/2017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ra.u440.com/dml/delete.html" TargetMode="External"/><Relationship Id="rId2" Type="http://schemas.openxmlformats.org/officeDocument/2006/relationships/hyperlink" Target="https://ora.u440.com/dml/commit.html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SQL*Plus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Optimización de consultas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739833" y="692696"/>
            <a:ext cx="3304572" cy="1463153"/>
          </a:xfrm>
        </p:spPr>
        <p:txBody>
          <a:bodyPr/>
          <a:lstStyle/>
          <a:p>
            <a:r>
              <a:rPr lang="es-ES" dirty="0" smtClean="0"/>
              <a:t>OUTER JOIN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788024" y="2323652"/>
            <a:ext cx="3240360" cy="3625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>
                <a:solidFill>
                  <a:schemeClr val="tx1"/>
                </a:solidFill>
              </a:rPr>
              <a:t>Combinación externa (</a:t>
            </a:r>
            <a:r>
              <a:rPr lang="es-ES" sz="4000" i="1" dirty="0">
                <a:solidFill>
                  <a:schemeClr val="tx1"/>
                </a:solidFill>
              </a:rPr>
              <a:t>OUTER JOIN</a:t>
            </a:r>
            <a:r>
              <a:rPr lang="es-ES" sz="4000" dirty="0">
                <a:solidFill>
                  <a:schemeClr val="tx1"/>
                </a:solidFill>
              </a:rPr>
              <a:t>)</a:t>
            </a:r>
            <a:br>
              <a:rPr lang="es-ES" sz="4000" dirty="0">
                <a:solidFill>
                  <a:schemeClr val="tx1"/>
                </a:solidFill>
              </a:rPr>
            </a:br>
            <a:r>
              <a:rPr lang="es-ES" sz="3200" dirty="0">
                <a:solidFill>
                  <a:schemeClr val="tx1"/>
                </a:solidFill>
              </a:rPr>
              <a:t/>
            </a:r>
            <a:br>
              <a:rPr lang="es-ES" sz="3200" dirty="0">
                <a:solidFill>
                  <a:schemeClr val="tx1"/>
                </a:solidFill>
              </a:rPr>
            </a:br>
            <a:r>
              <a:rPr lang="es-ES" sz="3200" dirty="0">
                <a:solidFill>
                  <a:schemeClr val="tx1"/>
                </a:solidFill>
              </a:rPr>
              <a:t>Mediante esta operación no se requiere que cada registro en las tablas a tratar tenga un registro equivalente en la otra tabla. El registro es mantenido en la tabla combinada si no existe otro registro que le corresponda.</a:t>
            </a:r>
            <a:endParaRPr lang="es-ES" dirty="0"/>
          </a:p>
        </p:txBody>
      </p:sp>
      <p:sp>
        <p:nvSpPr>
          <p:cNvPr id="6" name="3 Marcador de contenido"/>
          <p:cNvSpPr txBox="1">
            <a:spLocks/>
          </p:cNvSpPr>
          <p:nvPr/>
        </p:nvSpPr>
        <p:spPr>
          <a:xfrm>
            <a:off x="1043608" y="1916832"/>
            <a:ext cx="3312368" cy="1973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 smtClean="0">
                <a:solidFill>
                  <a:srgbClr val="960F68"/>
                </a:solidFill>
              </a:rPr>
              <a:t>LEFT OUTER JOIN:</a:t>
            </a:r>
          </a:p>
          <a:p>
            <a:endParaRPr lang="es-ES" sz="1600" b="1" dirty="0">
              <a:solidFill>
                <a:srgbClr val="960F68"/>
              </a:solidFill>
            </a:endParaRPr>
          </a:p>
          <a:p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SELECT Campos</a:t>
            </a:r>
          </a:p>
          <a:p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FROM empleado, localidad</a:t>
            </a:r>
          </a:p>
          <a:p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WHERE  </a:t>
            </a:r>
            <a:r>
              <a:rPr lang="es-ES" sz="1600" b="1" dirty="0" err="1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empleado.Empid</a:t>
            </a:r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600" b="1" dirty="0" err="1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localidad.Empid</a:t>
            </a:r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(+)</a:t>
            </a:r>
          </a:p>
          <a:p>
            <a:endParaRPr lang="es-ES" sz="1600" b="1" dirty="0" smtClean="0">
              <a:solidFill>
                <a:srgbClr val="960F68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1600" b="1" dirty="0" smtClean="0">
              <a:solidFill>
                <a:srgbClr val="960F68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SELECT Campos </a:t>
            </a:r>
          </a:p>
          <a:p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FROM empleado LEFT OUTER JOIN localidad      </a:t>
            </a:r>
          </a:p>
          <a:p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ON empleado. </a:t>
            </a:r>
            <a:r>
              <a:rPr lang="es-ES" sz="1600" b="1" dirty="0" err="1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Empid</a:t>
            </a:r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600" b="1" dirty="0" err="1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localidad.Empid</a:t>
            </a:r>
            <a:endParaRPr lang="es-ES" sz="1600" b="1" dirty="0">
              <a:solidFill>
                <a:srgbClr val="960F68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56" y="692696"/>
            <a:ext cx="3448728" cy="1041561"/>
          </a:xfrm>
        </p:spPr>
      </p:pic>
    </p:spTree>
    <p:extLst>
      <p:ext uri="{BB962C8B-B14F-4D97-AF65-F5344CB8AC3E}">
        <p14:creationId xmlns:p14="http://schemas.microsoft.com/office/powerpoint/2010/main" val="302186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739833" y="692696"/>
            <a:ext cx="3304572" cy="1463153"/>
          </a:xfrm>
        </p:spPr>
        <p:txBody>
          <a:bodyPr/>
          <a:lstStyle/>
          <a:p>
            <a:r>
              <a:rPr lang="es-ES" dirty="0" smtClean="0"/>
              <a:t>OUTER JOIN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788024" y="2323652"/>
            <a:ext cx="3240360" cy="3625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>
                <a:solidFill>
                  <a:schemeClr val="tx1"/>
                </a:solidFill>
              </a:rPr>
              <a:t>Combinación externa (</a:t>
            </a:r>
            <a:r>
              <a:rPr lang="es-ES" sz="4000" i="1" dirty="0">
                <a:solidFill>
                  <a:schemeClr val="tx1"/>
                </a:solidFill>
              </a:rPr>
              <a:t>OUTER JOIN</a:t>
            </a:r>
            <a:r>
              <a:rPr lang="es-ES" sz="4000" dirty="0">
                <a:solidFill>
                  <a:schemeClr val="tx1"/>
                </a:solidFill>
              </a:rPr>
              <a:t>)</a:t>
            </a:r>
            <a:br>
              <a:rPr lang="es-ES" sz="4000" dirty="0">
                <a:solidFill>
                  <a:schemeClr val="tx1"/>
                </a:solidFill>
              </a:rPr>
            </a:br>
            <a:r>
              <a:rPr lang="es-ES" sz="3200" dirty="0">
                <a:solidFill>
                  <a:schemeClr val="tx1"/>
                </a:solidFill>
              </a:rPr>
              <a:t/>
            </a:r>
            <a:br>
              <a:rPr lang="es-ES" sz="3200" dirty="0">
                <a:solidFill>
                  <a:schemeClr val="tx1"/>
                </a:solidFill>
              </a:rPr>
            </a:br>
            <a:r>
              <a:rPr lang="es-ES" sz="3200" dirty="0">
                <a:solidFill>
                  <a:schemeClr val="tx1"/>
                </a:solidFill>
              </a:rPr>
              <a:t>Mediante esta operación no se requiere que cada registro en las tablas a tratar tenga un registro equivalente en la otra tabla. El registro es mantenido en la tabla combinada si no existe otro registro que le corresponda.</a:t>
            </a:r>
            <a:endParaRPr lang="es-ES" dirty="0"/>
          </a:p>
        </p:txBody>
      </p:sp>
      <p:sp>
        <p:nvSpPr>
          <p:cNvPr id="6" name="3 Marcador de contenido"/>
          <p:cNvSpPr txBox="1">
            <a:spLocks/>
          </p:cNvSpPr>
          <p:nvPr/>
        </p:nvSpPr>
        <p:spPr>
          <a:xfrm>
            <a:off x="1043608" y="1916832"/>
            <a:ext cx="3312368" cy="1973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 smtClean="0">
                <a:solidFill>
                  <a:srgbClr val="960F68"/>
                </a:solidFill>
              </a:rPr>
              <a:t>RIGHT OUTER JOIN:</a:t>
            </a:r>
          </a:p>
          <a:p>
            <a:endParaRPr lang="es-ES" sz="1600" b="1" dirty="0">
              <a:solidFill>
                <a:srgbClr val="960F68"/>
              </a:solidFill>
            </a:endParaRPr>
          </a:p>
          <a:p>
            <a:pPr lvl="0"/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s-ES" sz="1600" b="1" dirty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Campos</a:t>
            </a:r>
          </a:p>
          <a:p>
            <a:pPr lvl="0"/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s-ES" sz="1600" b="1" dirty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empleado, localidad</a:t>
            </a:r>
          </a:p>
          <a:p>
            <a:pPr lvl="0"/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WHERE  </a:t>
            </a:r>
            <a:r>
              <a:rPr lang="es-ES" sz="1600" b="1" dirty="0" err="1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empleado.Empid</a:t>
            </a:r>
            <a:r>
              <a:rPr lang="es-ES" sz="1600" b="1" dirty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(+) = </a:t>
            </a:r>
            <a:r>
              <a:rPr lang="es-ES" sz="1600" b="1" dirty="0" err="1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localidad.Empid</a:t>
            </a:r>
            <a:endParaRPr lang="es-ES" sz="1600" b="1" dirty="0">
              <a:solidFill>
                <a:srgbClr val="960F68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s-ES" sz="1600" b="1" dirty="0">
              <a:solidFill>
                <a:srgbClr val="960F68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es-ES" sz="1600" b="1" dirty="0">
              <a:solidFill>
                <a:srgbClr val="960F68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s-ES" sz="1600" b="1" dirty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Campos </a:t>
            </a:r>
          </a:p>
          <a:p>
            <a:pPr lvl="0"/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s-ES" sz="1600" b="1" dirty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empleado RIGHT OUTER JOIN localidad      </a:t>
            </a:r>
          </a:p>
          <a:p>
            <a:pPr lvl="0"/>
            <a:r>
              <a:rPr lang="es-ES" sz="16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s-ES" sz="1600" b="1" dirty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empleado. </a:t>
            </a:r>
            <a:r>
              <a:rPr lang="es-ES" sz="1600" b="1" dirty="0" err="1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Empid</a:t>
            </a:r>
            <a:r>
              <a:rPr lang="es-ES" sz="1600" b="1" dirty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600" b="1" dirty="0" err="1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localidad.Empid</a:t>
            </a:r>
            <a:endParaRPr lang="es-ES" sz="1600" b="1" dirty="0">
              <a:solidFill>
                <a:srgbClr val="960F68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44" y="692696"/>
            <a:ext cx="3417640" cy="1131758"/>
          </a:xfrm>
        </p:spPr>
      </p:pic>
    </p:spTree>
    <p:extLst>
      <p:ext uri="{BB962C8B-B14F-4D97-AF65-F5344CB8AC3E}">
        <p14:creationId xmlns:p14="http://schemas.microsoft.com/office/powerpoint/2010/main" val="311647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739833" y="692696"/>
            <a:ext cx="3304572" cy="1463153"/>
          </a:xfrm>
        </p:spPr>
        <p:txBody>
          <a:bodyPr/>
          <a:lstStyle/>
          <a:p>
            <a:r>
              <a:rPr lang="es-ES" dirty="0" smtClean="0"/>
              <a:t>OUTER JOIN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788024" y="2323652"/>
            <a:ext cx="3240360" cy="3625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>
                <a:solidFill>
                  <a:schemeClr val="tx1"/>
                </a:solidFill>
              </a:rPr>
              <a:t>Combinación externa (</a:t>
            </a:r>
            <a:r>
              <a:rPr lang="es-ES" sz="4000" i="1" dirty="0">
                <a:solidFill>
                  <a:schemeClr val="tx1"/>
                </a:solidFill>
              </a:rPr>
              <a:t>OUTER JOIN</a:t>
            </a:r>
            <a:r>
              <a:rPr lang="es-ES" sz="4000" dirty="0">
                <a:solidFill>
                  <a:schemeClr val="tx1"/>
                </a:solidFill>
              </a:rPr>
              <a:t>)</a:t>
            </a:r>
            <a:br>
              <a:rPr lang="es-ES" sz="4000" dirty="0">
                <a:solidFill>
                  <a:schemeClr val="tx1"/>
                </a:solidFill>
              </a:rPr>
            </a:br>
            <a:r>
              <a:rPr lang="es-ES" sz="3200" dirty="0">
                <a:solidFill>
                  <a:schemeClr val="tx1"/>
                </a:solidFill>
              </a:rPr>
              <a:t/>
            </a:r>
            <a:br>
              <a:rPr lang="es-ES" sz="3200" dirty="0">
                <a:solidFill>
                  <a:schemeClr val="tx1"/>
                </a:solidFill>
              </a:rPr>
            </a:br>
            <a:r>
              <a:rPr lang="es-ES" sz="3200" dirty="0">
                <a:solidFill>
                  <a:schemeClr val="tx1"/>
                </a:solidFill>
              </a:rPr>
              <a:t>Mediante esta operación no se requiere que cada registro en las tablas a tratar tenga un registro equivalente en la otra tabla. El registro es mantenido en la tabla combinada si no existe otro registro que le corresponda.</a:t>
            </a:r>
            <a:endParaRPr lang="es-ES" dirty="0"/>
          </a:p>
        </p:txBody>
      </p:sp>
      <p:sp>
        <p:nvSpPr>
          <p:cNvPr id="6" name="3 Marcador de contenido"/>
          <p:cNvSpPr txBox="1">
            <a:spLocks/>
          </p:cNvSpPr>
          <p:nvPr/>
        </p:nvSpPr>
        <p:spPr>
          <a:xfrm>
            <a:off x="1043608" y="1916832"/>
            <a:ext cx="3312368" cy="197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 smtClean="0">
                <a:solidFill>
                  <a:srgbClr val="960F68"/>
                </a:solidFill>
              </a:rPr>
              <a:t>FULL OUTER JOIN:</a:t>
            </a:r>
          </a:p>
          <a:p>
            <a:endParaRPr lang="es-ES" sz="1600" b="1" dirty="0">
              <a:solidFill>
                <a:srgbClr val="960F68"/>
              </a:solidFill>
            </a:endParaRPr>
          </a:p>
          <a:p>
            <a:pPr lvl="0"/>
            <a:r>
              <a:rPr lang="es-ES" sz="1600" b="1" dirty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 SELECT Campos </a:t>
            </a:r>
          </a:p>
          <a:p>
            <a:pPr lvl="0"/>
            <a:r>
              <a:rPr lang="es-ES" sz="1600" b="1" dirty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   FROM empleado FULL OUTER JOIN localidad      </a:t>
            </a:r>
          </a:p>
          <a:p>
            <a:pPr lvl="0"/>
            <a:r>
              <a:rPr lang="es-ES" sz="1600" b="1" dirty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   ON </a:t>
            </a:r>
            <a:r>
              <a:rPr lang="es-ES" sz="1600" b="1" dirty="0" err="1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empleado.Empid</a:t>
            </a:r>
            <a:r>
              <a:rPr lang="es-ES" sz="1600" b="1" dirty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600" b="1" dirty="0" err="1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localidad.Empid</a:t>
            </a:r>
            <a:endParaRPr lang="es-ES" sz="1600" b="1" dirty="0">
              <a:solidFill>
                <a:srgbClr val="960F68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77" y="692696"/>
            <a:ext cx="3391107" cy="1057661"/>
          </a:xfrm>
        </p:spPr>
      </p:pic>
    </p:spTree>
    <p:extLst>
      <p:ext uri="{BB962C8B-B14F-4D97-AF65-F5344CB8AC3E}">
        <p14:creationId xmlns:p14="http://schemas.microsoft.com/office/powerpoint/2010/main" val="114131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sz="1600" dirty="0"/>
              <a:t>CREATE GLOBAL TEMPORARY TABLE </a:t>
            </a:r>
            <a:r>
              <a:rPr lang="es-ES" sz="1600" dirty="0" err="1"/>
              <a:t>tabla_temp</a:t>
            </a:r>
            <a:r>
              <a:rPr lang="es-ES" sz="1600" dirty="0"/>
              <a:t> ( columna </a:t>
            </a:r>
            <a:r>
              <a:rPr lang="es-ES" sz="1600" dirty="0" err="1"/>
              <a:t>datatype</a:t>
            </a:r>
            <a:r>
              <a:rPr lang="es-ES" sz="1600" dirty="0"/>
              <a:t> [DEFAULT </a:t>
            </a:r>
            <a:r>
              <a:rPr lang="es-ES" sz="1600" dirty="0" err="1"/>
              <a:t>expr</a:t>
            </a:r>
            <a:r>
              <a:rPr lang="es-ES" sz="1600" dirty="0"/>
              <a:t>] [</a:t>
            </a:r>
            <a:r>
              <a:rPr lang="es-ES" sz="1600" dirty="0" err="1"/>
              <a:t>column_constraint</a:t>
            </a:r>
            <a:r>
              <a:rPr lang="es-ES" sz="1600" dirty="0"/>
              <a:t>(s)] [,columna </a:t>
            </a:r>
            <a:r>
              <a:rPr lang="es-ES" sz="1600" dirty="0" err="1"/>
              <a:t>datatype</a:t>
            </a:r>
            <a:r>
              <a:rPr lang="es-ES" sz="1600" dirty="0"/>
              <a:t> [,...]] ) {ON </a:t>
            </a:r>
            <a:r>
              <a:rPr lang="es-ES" sz="1600" dirty="0">
                <a:hlinkClick r:id="rId2"/>
              </a:rPr>
              <a:t>COMMIT</a:t>
            </a:r>
            <a:r>
              <a:rPr lang="es-ES" sz="1600" dirty="0"/>
              <a:t> </a:t>
            </a:r>
            <a:r>
              <a:rPr lang="es-ES" sz="1600" dirty="0">
                <a:hlinkClick r:id="rId3"/>
              </a:rPr>
              <a:t>DELETE</a:t>
            </a:r>
            <a:r>
              <a:rPr lang="es-ES" sz="1600" dirty="0"/>
              <a:t> ROWS | ON </a:t>
            </a:r>
            <a:r>
              <a:rPr lang="es-ES" sz="1600" dirty="0">
                <a:hlinkClick r:id="rId2"/>
              </a:rPr>
              <a:t>COMMIT</a:t>
            </a:r>
            <a:r>
              <a:rPr lang="es-ES" sz="1600" dirty="0"/>
              <a:t> PRESERVE ROWS</a:t>
            </a:r>
            <a:r>
              <a:rPr lang="es-ES" sz="1600" dirty="0" smtClean="0"/>
              <a:t>};</a:t>
            </a:r>
          </a:p>
          <a:p>
            <a:pPr marL="6858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739833" y="692696"/>
            <a:ext cx="3304572" cy="1463153"/>
          </a:xfrm>
        </p:spPr>
        <p:txBody>
          <a:bodyPr/>
          <a:lstStyle/>
          <a:p>
            <a:r>
              <a:rPr lang="es-ES" dirty="0" smtClean="0"/>
              <a:t>Tablas temporales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172256"/>
            <a:ext cx="3298784" cy="3633008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Crea una tabla temporal para cada sesión (2 accesos con el mismo usuario, son dos sesiones diferentes)</a:t>
            </a:r>
          </a:p>
          <a:p>
            <a:r>
              <a:rPr lang="es-ES" dirty="0" smtClean="0"/>
              <a:t>La tabla temporal la puede usar cualquier usuario con permisos´.</a:t>
            </a:r>
          </a:p>
          <a:p>
            <a:r>
              <a:rPr lang="es-ES" dirty="0" smtClean="0"/>
              <a:t>Los datos son únicos para cada sesión (no se comparten)</a:t>
            </a:r>
          </a:p>
          <a:p>
            <a:r>
              <a:rPr lang="es-ES" dirty="0" smtClean="0"/>
              <a:t>Hay 2 formas de mantener los datos:</a:t>
            </a:r>
          </a:p>
          <a:p>
            <a:r>
              <a:rPr lang="es-ES" dirty="0" smtClean="0"/>
              <a:t>A nivel de transacción:</a:t>
            </a:r>
          </a:p>
          <a:p>
            <a:r>
              <a:rPr lang="es-ES" dirty="0" smtClean="0"/>
              <a:t>ON COMMIT DELETE ROWS</a:t>
            </a:r>
          </a:p>
          <a:p>
            <a:r>
              <a:rPr lang="es-ES" dirty="0" smtClean="0"/>
              <a:t>Borra los datos cada vez que se hace COMMIT.</a:t>
            </a:r>
          </a:p>
          <a:p>
            <a:r>
              <a:rPr lang="es-ES" dirty="0" smtClean="0"/>
              <a:t>A nivel de sesión:</a:t>
            </a:r>
          </a:p>
          <a:p>
            <a:r>
              <a:rPr lang="es-ES" dirty="0" smtClean="0"/>
              <a:t>ON COMMIT PRESERVE ROWS;</a:t>
            </a:r>
          </a:p>
          <a:p>
            <a:r>
              <a:rPr lang="es-ES" dirty="0" smtClean="0"/>
              <a:t>Los </a:t>
            </a:r>
            <a:r>
              <a:rPr lang="es-ES" dirty="0"/>
              <a:t>datos no se </a:t>
            </a:r>
            <a:r>
              <a:rPr lang="es-ES" dirty="0" smtClean="0"/>
              <a:t>eliminan hasta </a:t>
            </a:r>
            <a:r>
              <a:rPr lang="es-ES" dirty="0"/>
              <a:t>el final de la </a:t>
            </a:r>
            <a:r>
              <a:rPr lang="es-ES" dirty="0" smtClean="0"/>
              <a:t>sesión.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012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Consultas optimizadas </a:t>
            </a:r>
            <a:br>
              <a:rPr lang="es-ES" dirty="0" smtClean="0"/>
            </a:br>
            <a:r>
              <a:rPr lang="es-ES" sz="3600" dirty="0" smtClean="0"/>
              <a:t>(por tiempo de respuesta) </a:t>
            </a:r>
            <a:br>
              <a:rPr lang="es-ES" sz="3600" dirty="0" smtClean="0"/>
            </a:br>
            <a:r>
              <a:rPr lang="es-ES" sz="3600" dirty="0" smtClean="0"/>
              <a:t>Uso de UNION en lugar de OR</a:t>
            </a:r>
            <a:endParaRPr lang="es-ES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el detalle de valores de las transacciones numero 100 o </a:t>
            </a:r>
            <a:r>
              <a:rPr lang="es-E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  <a:p>
            <a:endParaRPr lang="es-ES" sz="2000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from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nro_tran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 or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nro_tran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=300</a:t>
            </a:r>
            <a:endParaRPr lang="es-ES" sz="2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ResultadoTiempo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4.1 min</a:t>
            </a: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E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1 </a:t>
            </a:r>
            <a:r>
              <a:rPr lang="es-ES" sz="20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Optimo - </a:t>
            </a:r>
            <a:r>
              <a:rPr lang="es-ES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UNION en lugar de </a:t>
            </a:r>
            <a:r>
              <a:rPr lang="es-ES" sz="20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lvl="0"/>
            <a:endParaRPr lang="es-E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nro_tran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</a:t>
            </a:r>
          </a:p>
          <a:p>
            <a:pPr lvl="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</a:p>
          <a:p>
            <a:pPr lvl="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nro_tran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=300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ResultadoTiempo</a:t>
            </a:r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0.1 min</a:t>
            </a:r>
            <a:r>
              <a:rPr 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350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Consultas optimizadas </a:t>
            </a:r>
            <a:br>
              <a:rPr lang="es-ES" dirty="0" smtClean="0"/>
            </a:br>
            <a:r>
              <a:rPr lang="es-ES" sz="3600" dirty="0" smtClean="0"/>
              <a:t>(por tiempo de respuesta)</a:t>
            </a:r>
            <a:br>
              <a:rPr lang="es-ES" sz="3600" dirty="0" smtClean="0"/>
            </a:br>
            <a:r>
              <a:rPr lang="es-ES" sz="3600" dirty="0" smtClean="0"/>
              <a:t>Uso de índices</a:t>
            </a:r>
            <a:endParaRPr lang="es-ES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</a:t>
            </a:r>
            <a:r>
              <a:rPr lang="es-E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detalle de movimiento de la factura número 700021</a:t>
            </a:r>
            <a:r>
              <a:rPr lang="es-ES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inventario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cod_inv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 and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nro_valor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700021</a:t>
            </a:r>
            <a:endParaRPr 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existe un índice sobre los campos </a:t>
            </a:r>
            <a:r>
              <a:rPr lang="es-E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cod_inv</a:t>
            </a:r>
            <a:r>
              <a:rPr lang="es-E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1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nro_valor</a:t>
            </a:r>
            <a:endParaRPr lang="es-ES" sz="2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ResultadoTiempo</a:t>
            </a:r>
            <a:r>
              <a:rPr lang="es-ES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8.3 min</a:t>
            </a:r>
            <a:r>
              <a:rPr lang="es-ES" sz="2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sz="2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1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2 </a:t>
            </a:r>
            <a:r>
              <a:rPr lang="es-ES" sz="21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Óptimo - </a:t>
            </a:r>
            <a:r>
              <a:rPr lang="es-ES" sz="21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1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 </a:t>
            </a:r>
            <a:r>
              <a:rPr lang="es-ES" sz="21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índice</a:t>
            </a:r>
            <a:r>
              <a:rPr lang="es-E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es-ES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s-E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"NOMBRE_ÍNDICE" ON "NOMBRE_TABLA" (</a:t>
            </a:r>
            <a:r>
              <a:rPr lang="es-ES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NOMBRE_COLUMNA)</a:t>
            </a:r>
          </a:p>
          <a:p>
            <a:pPr lvl="0"/>
            <a:r>
              <a:rPr lang="es-ES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s-E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idx_inv_detalle1 ON inventario(</a:t>
            </a:r>
            <a:r>
              <a:rPr lang="es-E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cod_inv,nro_valor</a:t>
            </a:r>
            <a:r>
              <a:rPr lang="es-ES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0"/>
            <a:endParaRPr lang="es-ES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inventario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cod_inv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 and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nro_valor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700021</a:t>
            </a:r>
          </a:p>
          <a:p>
            <a:r>
              <a:rPr lang="es-ES" sz="21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ResultadoTiempo</a:t>
            </a:r>
            <a:r>
              <a:rPr lang="es-ES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0.01 min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014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Consultas optimizadas </a:t>
            </a:r>
            <a:br>
              <a:rPr lang="es-ES" dirty="0" smtClean="0"/>
            </a:br>
            <a:r>
              <a:rPr lang="es-ES" sz="3600" dirty="0" smtClean="0"/>
              <a:t>(por tiempo de respuesta)</a:t>
            </a:r>
            <a:br>
              <a:rPr lang="es-ES" sz="3600" dirty="0" smtClean="0"/>
            </a:br>
            <a:r>
              <a:rPr lang="es-ES" sz="3600" dirty="0" smtClean="0"/>
              <a:t>Índices sobre valores nulos</a:t>
            </a:r>
            <a:endParaRPr lang="es-ES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s-ES" sz="1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Visualizar empleados que no tienen comisión asignada</a:t>
            </a:r>
          </a:p>
          <a:p>
            <a:endParaRPr lang="es-E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s-E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commision_pct</a:t>
            </a:r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NULL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s-ES" sz="1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utiliza el índice de la columna </a:t>
            </a:r>
            <a:r>
              <a:rPr lang="es-ES" sz="1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telefono</a:t>
            </a:r>
            <a:r>
              <a:rPr lang="es-E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porque se opera sobre valores nulos</a:t>
            </a:r>
            <a:r>
              <a:rPr lang="es-E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sz="1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3 </a:t>
            </a:r>
            <a:r>
              <a:rPr lang="es-ES" sz="19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Optimo - </a:t>
            </a:r>
            <a:r>
              <a:rPr lang="es-ES" sz="19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crea un valor que sustituye al nulo, en este caso el ‘000000000’ y se consulta por él</a:t>
            </a:r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900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E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E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s-E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commision_pct</a:t>
            </a:r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 </a:t>
            </a:r>
            <a:r>
              <a:rPr lang="es-E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commision_pct</a:t>
            </a:r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NULL;</a:t>
            </a:r>
            <a:endParaRPr lang="es-E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E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s-ES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commision_pct</a:t>
            </a:r>
            <a:r>
              <a:rPr lang="es-E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  <a:endParaRPr lang="es-E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 se está utilizando el índice de la columna teléfono porque se opera sobre valores no nulos.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587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Anotaciones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consultas no optimizadas, producen  efectos bastante perjudiciales sobre el rendimiento general del sistema:</a:t>
            </a:r>
          </a:p>
          <a:p>
            <a:r>
              <a:rPr lang="es-ES" dirty="0" smtClean="0"/>
              <a:t>Bloqueo de otras consultas</a:t>
            </a:r>
          </a:p>
          <a:p>
            <a:r>
              <a:rPr lang="es-ES" dirty="0" smtClean="0"/>
              <a:t>Carga innecesaria de la CPU</a:t>
            </a:r>
          </a:p>
          <a:p>
            <a:r>
              <a:rPr lang="es-ES" dirty="0" smtClean="0"/>
              <a:t>Exceso de lectura en disco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82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DIFERENTES FORMAS DE ENTENDER UNA CONSULTA</a:t>
            </a:r>
            <a:endParaRPr lang="es-ES" dirty="0"/>
          </a:p>
        </p:txBody>
      </p:sp>
      <p:sp>
        <p:nvSpPr>
          <p:cNvPr id="4" name="3 Marcador de contenido"/>
          <p:cNvSpPr txBox="1">
            <a:spLocks/>
          </p:cNvSpPr>
          <p:nvPr/>
        </p:nvSpPr>
        <p:spPr>
          <a:xfrm>
            <a:off x="1272369" y="3583978"/>
            <a:ext cx="4248472" cy="1224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SELECT DISTINCT NOMBRE</a:t>
            </a:r>
          </a:p>
          <a:p>
            <a:r>
              <a:rPr lang="es-E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FROM EMPLEADOS A, ACTIVOS B</a:t>
            </a:r>
          </a:p>
          <a:p>
            <a:r>
              <a:rPr lang="es-E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WHERE A.NUM_EMPLEADO=B.NUM_EMPLEADO</a:t>
            </a:r>
          </a:p>
          <a:p>
            <a:r>
              <a:rPr lang="es-E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 B.FECHA_NACIMIENTO=‘06/01/1981’;</a:t>
            </a:r>
            <a:endParaRPr lang="es-E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72369" y="2348880"/>
            <a:ext cx="4464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onsolas" pitchFamily="49" charset="0"/>
                <a:cs typeface="Consolas" pitchFamily="49" charset="0"/>
              </a:rPr>
              <a:t>SELECT DISTINCT NOMBRE                                    </a:t>
            </a:r>
          </a:p>
          <a:p>
            <a:r>
              <a:rPr lang="es-ES" sz="1400" dirty="0">
                <a:latin typeface="Consolas" pitchFamily="49" charset="0"/>
                <a:cs typeface="Consolas" pitchFamily="49" charset="0"/>
              </a:rPr>
              <a:t>FROM EMPLEADOS</a:t>
            </a:r>
          </a:p>
          <a:p>
            <a:r>
              <a:rPr lang="es-ES" sz="1400" dirty="0">
                <a:latin typeface="Consolas" pitchFamily="49" charset="0"/>
                <a:cs typeface="Consolas" pitchFamily="49" charset="0"/>
              </a:rPr>
              <a:t>WHERE NUM_EMPLEADO IN  </a:t>
            </a:r>
          </a:p>
          <a:p>
            <a:r>
              <a:rPr lang="es-ES" sz="1400" dirty="0">
                <a:latin typeface="Consolas" pitchFamily="49" charset="0"/>
                <a:cs typeface="Consolas" pitchFamily="49" charset="0"/>
              </a:rPr>
              <a:t>(SELECT NUM_EMPLEADO FROM ACTIVOS WHERE FECHA_NACIMIENTO=‘06/01/1981’);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259632" y="4797152"/>
            <a:ext cx="4464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onsolas" pitchFamily="49" charset="0"/>
                <a:cs typeface="Consolas" pitchFamily="49" charset="0"/>
              </a:rPr>
              <a:t>SELECT  DISTINCT NOMBRE</a:t>
            </a:r>
          </a:p>
          <a:p>
            <a:r>
              <a:rPr lang="es-ES" sz="1400" dirty="0">
                <a:latin typeface="Consolas" pitchFamily="49" charset="0"/>
                <a:cs typeface="Consolas" pitchFamily="49" charset="0"/>
              </a:rPr>
              <a:t>FROM EMPLEADOS A, ACTIVOS B</a:t>
            </a:r>
          </a:p>
          <a:p>
            <a:r>
              <a:rPr lang="es-ES" sz="1400" dirty="0">
                <a:latin typeface="Consolas" pitchFamily="49" charset="0"/>
                <a:cs typeface="Consolas" pitchFamily="49" charset="0"/>
              </a:rPr>
              <a:t>WHERE FECHA_NACIMIENTO=’06/01/1981’</a:t>
            </a:r>
          </a:p>
          <a:p>
            <a:r>
              <a:rPr lang="es-ES" sz="1400" dirty="0">
                <a:latin typeface="Consolas" pitchFamily="49" charset="0"/>
                <a:cs typeface="Consolas" pitchFamily="49" charset="0"/>
              </a:rPr>
              <a:t>AND A.NUM_EMPLEADO=B.NUM_EMPLEADO</a:t>
            </a:r>
          </a:p>
          <a:p>
            <a:r>
              <a:rPr lang="es-ES" sz="1400" dirty="0">
                <a:latin typeface="Consolas" pitchFamily="49" charset="0"/>
                <a:cs typeface="Consolas" pitchFamily="49" charset="0"/>
              </a:rPr>
              <a:t>GROUP BY NOMBRE; </a:t>
            </a:r>
          </a:p>
        </p:txBody>
      </p:sp>
    </p:spTree>
    <p:extLst>
      <p:ext uri="{BB962C8B-B14F-4D97-AF65-F5344CB8AC3E}">
        <p14:creationId xmlns:p14="http://schemas.microsoft.com/office/powerpoint/2010/main" val="15604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MEJORAS EN CONSULTAS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s-ES" dirty="0">
                <a:solidFill>
                  <a:schemeClr val="tx1"/>
                </a:solidFill>
              </a:rPr>
              <a:t>1. Usar campos indexados en la cláusula WHERE</a:t>
            </a:r>
          </a:p>
          <a:p>
            <a:pPr marL="68580" lvl="0" indent="0">
              <a:buNone/>
            </a:pPr>
            <a:r>
              <a:rPr lang="es-E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campo indexado = expresión</a:t>
            </a:r>
          </a:p>
          <a:p>
            <a:pPr lvl="0"/>
            <a:r>
              <a:rPr lang="es-ES" dirty="0">
                <a:solidFill>
                  <a:schemeClr val="tx1"/>
                </a:solidFill>
              </a:rPr>
              <a:t>2. Si existen índices compuestos, utilice los primeros campos. Si se tiene un índice compuesto con los campos A, B y C:</a:t>
            </a:r>
            <a:endParaRPr lang="es-ES" sz="2800" dirty="0">
              <a:solidFill>
                <a:schemeClr val="tx1"/>
              </a:solidFill>
            </a:endParaRPr>
          </a:p>
          <a:p>
            <a:pPr lvl="0"/>
            <a:endParaRPr lang="es-E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WHERE A=1                        WHERE B=10</a:t>
            </a:r>
          </a:p>
          <a:p>
            <a:pPr marL="6858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WHERE A&gt;=12 AND A&lt;=15            WHERE C=21</a:t>
            </a:r>
          </a:p>
          <a:p>
            <a:pPr marL="6858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WHERE A=1 AND B&lt;5                WHERE B&gt;=12 AND C=15</a:t>
            </a:r>
          </a:p>
          <a:p>
            <a:pPr marL="6858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Usa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índice</a:t>
            </a:r>
            <a:r>
              <a:rPr lang="en-US" dirty="0">
                <a:solidFill>
                  <a:schemeClr val="tx1"/>
                </a:solidFill>
              </a:rPr>
              <a:t>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 No </a:t>
            </a:r>
            <a:r>
              <a:rPr lang="en-US" dirty="0" err="1">
                <a:solidFill>
                  <a:schemeClr val="tx1"/>
                </a:solidFill>
              </a:rPr>
              <a:t>usa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índice</a:t>
            </a:r>
            <a:endParaRPr lang="en-US" dirty="0">
              <a:solidFill>
                <a:schemeClr val="tx1"/>
              </a:solidFill>
            </a:endParaRPr>
          </a:p>
          <a:p>
            <a:pPr lvl="0"/>
            <a:endParaRPr lang="es-ES" sz="1200" dirty="0">
              <a:solidFill>
                <a:schemeClr val="bg2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39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MEJORAS EN CONSULTAS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3. Evitar </a:t>
            </a:r>
            <a:r>
              <a:rPr lang="es-ES" dirty="0">
                <a:solidFill>
                  <a:schemeClr val="tx1"/>
                </a:solidFill>
              </a:rPr>
              <a:t>el uso de la cláusula NOT IN</a:t>
            </a:r>
          </a:p>
          <a:p>
            <a:pPr marL="457200" indent="-457200">
              <a:buFont typeface="+mj-lt"/>
              <a:buAutoNum type="arabicPeriod" startAt="4"/>
            </a:pPr>
            <a:endParaRPr lang="es-ES" dirty="0">
              <a:solidFill>
                <a:schemeClr val="tx1"/>
              </a:solidFill>
            </a:endParaRPr>
          </a:p>
          <a:p>
            <a:pPr indent="-342900"/>
            <a:r>
              <a:rPr lang="es-ES" dirty="0" smtClean="0">
                <a:solidFill>
                  <a:schemeClr val="tx1"/>
                </a:solidFill>
              </a:rPr>
              <a:t>4. Evitar </a:t>
            </a:r>
            <a:r>
              <a:rPr lang="es-ES" dirty="0">
                <a:solidFill>
                  <a:schemeClr val="tx1"/>
                </a:solidFill>
              </a:rPr>
              <a:t>expresiones regulares difíciles en la cláusula WHERE.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s-E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WHERE nombre LIKE ‘%marga%’ </a:t>
            </a:r>
            <a:endParaRPr lang="es-ES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s-E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s-E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precio_total</a:t>
            </a:r>
            <a:r>
              <a:rPr lang="es-E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- 12 = 150 * (10/100)= 36</a:t>
            </a:r>
          </a:p>
          <a:p>
            <a:pPr lvl="0"/>
            <a:endParaRPr lang="es-ES" dirty="0">
              <a:solidFill>
                <a:schemeClr val="tx1"/>
              </a:solidFill>
            </a:endParaRPr>
          </a:p>
          <a:p>
            <a:pPr lvl="0"/>
            <a:r>
              <a:rPr lang="pt-BR" dirty="0" smtClean="0">
                <a:solidFill>
                  <a:schemeClr val="tx1"/>
                </a:solidFill>
              </a:rPr>
              <a:t>5. Evitar </a:t>
            </a:r>
            <a:r>
              <a:rPr lang="pt-BR" dirty="0" err="1">
                <a:solidFill>
                  <a:schemeClr val="tx1"/>
                </a:solidFill>
              </a:rPr>
              <a:t>joins</a:t>
            </a:r>
            <a:r>
              <a:rPr lang="pt-BR" dirty="0">
                <a:solidFill>
                  <a:schemeClr val="tx1"/>
                </a:solidFill>
              </a:rPr>
              <a:t> de </a:t>
            </a:r>
            <a:r>
              <a:rPr lang="pt-BR" dirty="0" err="1">
                <a:solidFill>
                  <a:schemeClr val="tx1"/>
                </a:solidFill>
              </a:rPr>
              <a:t>cadenas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largas (</a:t>
            </a:r>
            <a:r>
              <a:rPr lang="pt-BR" dirty="0" err="1" smtClean="0">
                <a:solidFill>
                  <a:schemeClr val="tx1"/>
                </a:solidFill>
              </a:rPr>
              <a:t>tamaño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respecto</a:t>
            </a:r>
            <a:r>
              <a:rPr lang="pt-BR" dirty="0" smtClean="0">
                <a:solidFill>
                  <a:schemeClr val="tx1"/>
                </a:solidFill>
              </a:rPr>
              <a:t> al </a:t>
            </a:r>
            <a:r>
              <a:rPr lang="pt-BR" dirty="0" err="1" smtClean="0">
                <a:solidFill>
                  <a:schemeClr val="tx1"/>
                </a:solidFill>
              </a:rPr>
              <a:t>contenido</a:t>
            </a:r>
            <a:r>
              <a:rPr lang="pt-BR" dirty="0" smtClean="0">
                <a:solidFill>
                  <a:schemeClr val="tx1"/>
                </a:solidFill>
              </a:rPr>
              <a:t>, no al </a:t>
            </a:r>
            <a:r>
              <a:rPr lang="pt-BR" dirty="0" err="1" smtClean="0">
                <a:solidFill>
                  <a:schemeClr val="tx1"/>
                </a:solidFill>
              </a:rPr>
              <a:t>nombre</a:t>
            </a:r>
            <a:r>
              <a:rPr lang="pt-BR" dirty="0" smtClean="0">
                <a:solidFill>
                  <a:schemeClr val="tx1"/>
                </a:solidFill>
              </a:rPr>
              <a:t> d </a:t>
            </a:r>
            <a:r>
              <a:rPr lang="pt-BR" dirty="0" err="1" smtClean="0">
                <a:solidFill>
                  <a:schemeClr val="tx1"/>
                </a:solidFill>
              </a:rPr>
              <a:t>los</a:t>
            </a:r>
            <a:r>
              <a:rPr lang="pt-BR" smtClean="0">
                <a:solidFill>
                  <a:schemeClr val="tx1"/>
                </a:solidFill>
              </a:rPr>
              <a:t> campos).</a:t>
            </a:r>
            <a:endParaRPr lang="es-ES" dirty="0">
              <a:solidFill>
                <a:schemeClr val="tx1"/>
              </a:solidFill>
            </a:endParaRPr>
          </a:p>
          <a:p>
            <a:pPr lvl="0"/>
            <a:endParaRPr lang="es-ES" dirty="0">
              <a:solidFill>
                <a:schemeClr val="bg2"/>
              </a:solidFill>
            </a:endParaRPr>
          </a:p>
          <a:p>
            <a:pPr marL="365760" lvl="1" indent="0">
              <a:buNone/>
            </a:pPr>
            <a:r>
              <a:rPr lang="es-E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WHERE TABLA1.nombre=TABLA2.nombre</a:t>
            </a:r>
            <a:endParaRPr lang="es-ES" sz="1000" dirty="0">
              <a:solidFill>
                <a:schemeClr val="bg2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967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MEJORAS EN CONSULTAS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6. </a:t>
            </a:r>
            <a:r>
              <a:rPr lang="en-US" dirty="0" err="1">
                <a:solidFill>
                  <a:schemeClr val="tx1"/>
                </a:solidFill>
              </a:rPr>
              <a:t>Evitar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subconsultas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correlativas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SELECT item FROM A WHERE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objeto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 (SELECT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objeto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FROM B  WHERE </a:t>
            </a:r>
            <a:r>
              <a:rPr lang="en-US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B.num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=6).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7. Uso de la cláusula UNION para eliminar el Full </a:t>
            </a:r>
            <a:r>
              <a:rPr lang="es-ES" dirty="0" err="1">
                <a:solidFill>
                  <a:schemeClr val="tx1"/>
                </a:solidFill>
              </a:rPr>
              <a:t>Table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Scan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 startAt="9"/>
            </a:pP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8. Aplicar criterios sobre uno de los lados del JOIN.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9. Evitar el uso de funciones en la cláusula WHERE.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s-E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SELECT * FROM EMPLEADO WHERE</a:t>
            </a:r>
          </a:p>
          <a:p>
            <a:pPr marL="365760" lvl="1" indent="0">
              <a:buNone/>
            </a:pPr>
            <a:r>
              <a:rPr lang="es-E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UPPER_CASE(nombre)=‘DANIEL’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10. </a:t>
            </a:r>
            <a:r>
              <a:rPr lang="es-ES" dirty="0" smtClean="0">
                <a:solidFill>
                  <a:schemeClr val="tx1"/>
                </a:solidFill>
              </a:rPr>
              <a:t>Usar cursores o tablas </a:t>
            </a:r>
            <a:r>
              <a:rPr lang="es-ES" dirty="0">
                <a:solidFill>
                  <a:schemeClr val="tx1"/>
                </a:solidFill>
              </a:rPr>
              <a:t>temporales para agilizar la consulta.</a:t>
            </a:r>
            <a:endParaRPr lang="en-U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02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DEFINICION DE INDICES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>
                <a:solidFill>
                  <a:schemeClr val="tx1"/>
                </a:solidFill>
              </a:rPr>
              <a:t>Los INDICES se utilizan para agilizar las búsquedas de información. Son estructuras de memoria que permiten el acceso directo a las filas de una tabla.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/>
              <a:t/>
            </a:r>
            <a:br>
              <a:rPr lang="es-ES" dirty="0"/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Tipos de Índices: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 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u="sng" dirty="0">
                <a:solidFill>
                  <a:schemeClr val="tx1"/>
                </a:solidFill>
              </a:rPr>
              <a:t>Índices Primarios</a:t>
            </a:r>
            <a:r>
              <a:rPr lang="es-ES" dirty="0">
                <a:solidFill>
                  <a:schemeClr val="tx1"/>
                </a:solidFill>
              </a:rPr>
              <a:t>: son creados sobre los campos claves primarios.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u="sng" dirty="0">
                <a:solidFill>
                  <a:schemeClr val="tx1"/>
                </a:solidFill>
              </a:rPr>
              <a:t>Índices Secundarios</a:t>
            </a:r>
            <a:r>
              <a:rPr lang="es-ES" dirty="0">
                <a:solidFill>
                  <a:schemeClr val="tx1"/>
                </a:solidFill>
              </a:rPr>
              <a:t>: son creados sobre los campos claves foráneas o sobre atributos muy demandados.</a:t>
            </a:r>
            <a:br>
              <a:rPr lang="es-ES" dirty="0">
                <a:solidFill>
                  <a:schemeClr val="tx1"/>
                </a:solidFill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294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RECOMENDACIONES  PARA INDICES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u="sng" dirty="0">
                <a:solidFill>
                  <a:schemeClr val="tx1"/>
                </a:solidFill>
              </a:rPr>
              <a:t>1. Campos indexados en criterios de consultas.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Los campos definidos como PK ya están indexados, pero se deben investigar aquellos campos que se incluyen en muchas consultas.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u="sng" dirty="0">
                <a:solidFill>
                  <a:schemeClr val="tx1"/>
                </a:solidFill>
              </a:rPr>
              <a:t>2. </a:t>
            </a:r>
            <a:r>
              <a:rPr lang="es-ES" u="sng" dirty="0" err="1">
                <a:solidFill>
                  <a:schemeClr val="tx1"/>
                </a:solidFill>
              </a:rPr>
              <a:t>Joins</a:t>
            </a:r>
            <a:r>
              <a:rPr lang="es-ES" u="sng" dirty="0">
                <a:solidFill>
                  <a:schemeClr val="tx1"/>
                </a:solidFill>
              </a:rPr>
              <a:t> con campos indexados.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Si existe un JOIN entre dos o mas tablas, los campos comunes obligatoriamente deben ser creados como índices.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u="sng" dirty="0">
                <a:solidFill>
                  <a:schemeClr val="tx1"/>
                </a:solidFill>
              </a:rPr>
              <a:t>3. Evitar valores nulos en los índices.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Si un atributo es definido como índice, evitar los valores NULL.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u="sng" dirty="0">
                <a:solidFill>
                  <a:schemeClr val="tx1"/>
                </a:solidFill>
              </a:rPr>
              <a:t>4. Atributos en la cláusula ORDER BY.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Si existen atributos que aparecen frecuentemente en la cláusula ORDER BY, deben ser creados como índices compuestos.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437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64704"/>
            <a:ext cx="3090863" cy="1058058"/>
          </a:xfr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739833" y="692696"/>
            <a:ext cx="3304572" cy="1463153"/>
          </a:xfrm>
        </p:spPr>
        <p:txBody>
          <a:bodyPr/>
          <a:lstStyle/>
          <a:p>
            <a:r>
              <a:rPr lang="es-ES" dirty="0" smtClean="0"/>
              <a:t>INNER JOIN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788024" y="2323652"/>
            <a:ext cx="3240360" cy="3625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>
                <a:solidFill>
                  <a:schemeClr val="tx1"/>
                </a:solidFill>
              </a:rPr>
              <a:t>Combinación interna (</a:t>
            </a:r>
            <a:r>
              <a:rPr lang="es-ES" sz="3200" i="1" dirty="0" smtClean="0">
                <a:solidFill>
                  <a:schemeClr val="tx1"/>
                </a:solidFill>
              </a:rPr>
              <a:t>INNER JOIN</a:t>
            </a:r>
            <a:r>
              <a:rPr lang="es-ES" sz="3200" dirty="0" smtClean="0">
                <a:solidFill>
                  <a:schemeClr val="tx1"/>
                </a:solidFill>
              </a:rPr>
              <a:t>)</a:t>
            </a:r>
            <a:br>
              <a:rPr lang="es-ES" sz="3200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/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Con esta operación se calcula el producto cruzado de todos los registros; así cada registro en la tabla A es combinado con cada registro de la tabla B; pero sólo permanecen aquellos registros en la tabla combinada que satisfacen las condiciones que se especifiquen. Este es el tipo de </a:t>
            </a:r>
            <a:r>
              <a:rPr lang="es-ES" i="1" dirty="0" smtClean="0">
                <a:solidFill>
                  <a:schemeClr val="tx1"/>
                </a:solidFill>
              </a:rPr>
              <a:t>JOIN</a:t>
            </a:r>
            <a:r>
              <a:rPr lang="es-ES" dirty="0" smtClean="0">
                <a:solidFill>
                  <a:schemeClr val="tx1"/>
                </a:solidFill>
              </a:rPr>
              <a:t> más utilizado por lo que es considerado el tipo de combinación predeterminado.</a:t>
            </a:r>
            <a:endParaRPr lang="es-ES" dirty="0"/>
          </a:p>
        </p:txBody>
      </p:sp>
      <p:sp>
        <p:nvSpPr>
          <p:cNvPr id="9" name="3 Marcador de contenido"/>
          <p:cNvSpPr txBox="1">
            <a:spLocks/>
          </p:cNvSpPr>
          <p:nvPr/>
        </p:nvSpPr>
        <p:spPr>
          <a:xfrm>
            <a:off x="1115616" y="2204864"/>
            <a:ext cx="3240359" cy="21602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s-ES" sz="1400" b="0" i="0" u="none" strike="noStrike" kern="120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SELECT Campos </a:t>
            </a:r>
          </a:p>
          <a:p>
            <a:r>
              <a:rPr lang="es-ES" sz="12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FROM empleado, localidad </a:t>
            </a:r>
          </a:p>
          <a:p>
            <a:r>
              <a:rPr lang="es-ES" sz="1200" b="1" dirty="0" err="1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s-ES" sz="12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200" b="1" dirty="0" err="1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empleado.Empid</a:t>
            </a:r>
            <a:r>
              <a:rPr lang="es-ES" sz="12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 =</a:t>
            </a:r>
            <a:r>
              <a:rPr lang="es-ES" sz="1200" b="1" dirty="0" err="1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localidad.Empid</a:t>
            </a:r>
            <a:endParaRPr lang="es-ES" sz="1200" b="1" dirty="0" smtClean="0">
              <a:solidFill>
                <a:srgbClr val="960F68"/>
              </a:solidFill>
              <a:latin typeface="Consolas" pitchFamily="49" charset="0"/>
              <a:cs typeface="Consolas" pitchFamily="49" charset="0"/>
            </a:endParaRPr>
          </a:p>
          <a:p>
            <a:endParaRPr lang="es-ES" sz="1200" b="1" dirty="0" smtClean="0">
              <a:solidFill>
                <a:srgbClr val="960F68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ES" sz="12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SELECT Campos </a:t>
            </a:r>
          </a:p>
          <a:p>
            <a:r>
              <a:rPr lang="es-ES" sz="12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FROM empleado INNER JOIN localidad </a:t>
            </a:r>
          </a:p>
          <a:p>
            <a:r>
              <a:rPr lang="es-ES" sz="12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s-ES" sz="1200" b="1" dirty="0" err="1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empleado.Empid</a:t>
            </a:r>
            <a:r>
              <a:rPr lang="es-ES" sz="1200" b="1" dirty="0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200" b="1" dirty="0" err="1" smtClean="0">
                <a:solidFill>
                  <a:srgbClr val="960F68"/>
                </a:solidFill>
                <a:latin typeface="Consolas" pitchFamily="49" charset="0"/>
                <a:cs typeface="Consolas" pitchFamily="49" charset="0"/>
              </a:rPr>
              <a:t>localidad.Empid</a:t>
            </a:r>
            <a:endParaRPr lang="es-ES" sz="1200" b="1" dirty="0">
              <a:solidFill>
                <a:srgbClr val="960F68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96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2774</TotalTime>
  <Words>751</Words>
  <Application>Microsoft Office PowerPoint</Application>
  <PresentationFormat>Presentación en pantalla (4:3)</PresentationFormat>
  <Paragraphs>152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Austin</vt:lpstr>
      <vt:lpstr>SQL*Plus</vt:lpstr>
      <vt:lpstr>Anotaciones</vt:lpstr>
      <vt:lpstr>DIFERENTES FORMAS DE ENTENDER UNA CONSULTA</vt:lpstr>
      <vt:lpstr>MEJORAS EN CONSULTAS</vt:lpstr>
      <vt:lpstr>MEJORAS EN CONSULTAS</vt:lpstr>
      <vt:lpstr>MEJORAS EN CONSULTAS</vt:lpstr>
      <vt:lpstr>DEFINICION DE INDICES</vt:lpstr>
      <vt:lpstr>RECOMENDACIONES  PARA INDICES</vt:lpstr>
      <vt:lpstr>INNER JOIN</vt:lpstr>
      <vt:lpstr>OUTER JOIN</vt:lpstr>
      <vt:lpstr>OUTER JOIN</vt:lpstr>
      <vt:lpstr>OUTER JOIN</vt:lpstr>
      <vt:lpstr>Tablas temporales</vt:lpstr>
      <vt:lpstr>Consultas optimizadas  (por tiempo de respuesta)  Uso de UNION en lugar de OR</vt:lpstr>
      <vt:lpstr>Consultas optimizadas  (por tiempo de respuesta) Uso de índices</vt:lpstr>
      <vt:lpstr>Consultas optimizadas  (por tiempo de respuesta) Índices sobre valores nulos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Jose Villar Cueli</dc:creator>
  <cp:lastModifiedBy>Jose Villar Cueli</cp:lastModifiedBy>
  <cp:revision>71</cp:revision>
  <dcterms:created xsi:type="dcterms:W3CDTF">2017-01-10T09:23:38Z</dcterms:created>
  <dcterms:modified xsi:type="dcterms:W3CDTF">2017-01-18T13:04:42Z</dcterms:modified>
</cp:coreProperties>
</file>