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528" r:id="rId5"/>
    <p:sldId id="527" r:id="rId6"/>
    <p:sldId id="529" r:id="rId7"/>
    <p:sldId id="481" r:id="rId8"/>
    <p:sldId id="504" r:id="rId9"/>
    <p:sldId id="530" r:id="rId10"/>
    <p:sldId id="502" r:id="rId11"/>
    <p:sldId id="359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8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2659">
          <p15:clr>
            <a:srgbClr val="A4A3A4"/>
          </p15:clr>
        </p15:guide>
        <p15:guide id="4" pos="5477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BC"/>
    <a:srgbClr val="FFFFFF"/>
    <a:srgbClr val="006600"/>
    <a:srgbClr val="008000"/>
    <a:srgbClr val="95C13D"/>
    <a:srgbClr val="85C555"/>
    <a:srgbClr val="414143"/>
    <a:srgbClr val="1E2E3E"/>
    <a:srgbClr val="4B5884"/>
    <a:srgbClr val="103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091" autoAdjust="0"/>
  </p:normalViewPr>
  <p:slideViewPr>
    <p:cSldViewPr>
      <p:cViewPr varScale="1">
        <p:scale>
          <a:sx n="65" d="100"/>
          <a:sy n="65" d="100"/>
        </p:scale>
        <p:origin x="1982" y="43"/>
      </p:cViewPr>
      <p:guideLst>
        <p:guide orient="horz" pos="3938"/>
        <p:guide orient="horz" pos="164"/>
        <p:guide orient="horz" pos="2659"/>
        <p:guide pos="5477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4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t>18/07/2018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18/07/2018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100" dirty="0" smtClean="0"/>
              <a:t>Spring</a:t>
            </a:r>
            <a:r>
              <a:rPr lang="es-E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 </a:t>
            </a:r>
            <a:r>
              <a:rPr lang="es-E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muy utilizado en los últimos años y como parte del crecimiento de su ecosistema varios proyectos fueron desarrollados tales como Spring Data, Spring</a:t>
            </a:r>
            <a:r>
              <a:rPr lang="es-E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MVC,</a:t>
            </a:r>
            <a:r>
              <a:rPr lang="es-E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Security,</a:t>
            </a:r>
            <a:r>
              <a:rPr lang="es-E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etc. Pero, la integración de estos proyectos requieren de configuración, la cual es considerada una tarea repetitiva en los diversos proyectos y el cual ha traído algunos problemas.</a:t>
            </a:r>
          </a:p>
          <a:p>
            <a:endParaRPr lang="es-E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1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60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Fundamentalmente existen tres pasos a realizar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 El primero es crear un proyecto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configurar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algún repositorio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nexus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similar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descargar las dependencias necesarias. En segundo lugar desarrollamos la aplicación y en tercer lugar la desplegamos en un servidor. Si nos ponemos a pensar un poco a detalle en el tema ,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únicamente el paso dos es una tarea de desarrollo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Los otros pasos están más orientados a infraestructura.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rescate!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uno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proyectos más reciente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nos ayuda a iniciar nuestro proyecto utilizando los diferentes proyectos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una manera ágil y evitar la configuración, la cual hemos lidiado por mucho tiempo. Toda esta magia se debe a la configuración por defecto que trae dentro y que puede ser configurada vía propiedades. Spring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nos permite poner enfoque en agregar valor y mejorar la experiencia del desarrollador.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una herramienta de línea de comandos que puede usarse si desea desarrollar rápidamente con Spring. Le permite ejecutar scripts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Groovy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(sintaxis familiar similar a Java, sin tanto código repetitivo). También puede iniciar un nuevo proyecto o escribir su propio comando para él.</a:t>
            </a:r>
          </a:p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Mostrar</a:t>
            </a:r>
            <a:r>
              <a:rPr lang="es-E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ejemplo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https://github.com/rwinch/spring-boot-hello/tree/master/tweet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2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Starters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dependencies</a:t>
            </a:r>
            <a:endParaRPr lang="es-E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Puedes recordar todas las dependencias que necesitas si quieres utilizar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-data-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-web? necesitas echarle un vistazo a tu anterior proyecto y hacer un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c y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v? El trabajo se hace mas fácil si tan solo pudiera decirle a mi proyecto necesito usar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web. Por esta razón,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spring-boot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provee este tipo de dependencias que traen consigo las dependencias necesarias para empezar nuestro proyecto y ahorrarnos el trabajo de ir a buscar nuestra plantilla con dependencias a otro lado.</a:t>
            </a:r>
          </a:p>
          <a:p>
            <a:endParaRPr lang="es-E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endParaRPr lang="es-E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se mencionó en un inicio, </a:t>
            </a:r>
            <a:r>
              <a:rPr lang="es-E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s-E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sus diferentes proyectos necesitan ser configurados para que funcionen de manera adecuada y podamos continuar agregando valor a nuestra aplicación. Pero la realidad es que muchas veces invertimos mucho tiempo en esas configuraciones. Spring </a:t>
            </a:r>
            <a:r>
              <a:rPr lang="es-E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</a:t>
            </a:r>
            <a:r>
              <a:rPr lang="es-E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lo suficientemente inteligente para poder activar las configuraciones necesarias si cumple con ciertas condiciones como si las clases </a:t>
            </a:r>
            <a:r>
              <a:rPr lang="es-E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estan</a:t>
            </a:r>
            <a:r>
              <a:rPr lang="es-E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es-E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s-E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los </a:t>
            </a:r>
            <a:r>
              <a:rPr lang="es-E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beans</a:t>
            </a:r>
            <a:r>
              <a:rPr lang="es-E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 sido creados o los </a:t>
            </a:r>
            <a:r>
              <a:rPr lang="es-E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es-E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correspondientes han sido habilitados.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Actuator</a:t>
            </a:r>
            <a:endParaRPr lang="es-E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requerimientos no funcionales cómo visualizar métricas, el estado de nuestra aplicación y los servicios con los que se conecta no son una tarea fácil de implementar pero son necesarios para poder monitorear y saber la infraestructura interna del proyecto a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estos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Bueno, con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esto es sumamente sencillo, lo único que tenemos que hacer es agregar el proyecto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actuator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tendremos acceso a una serie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 /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/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/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/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otro más.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87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Parte derecha: Spring usa la inyección de dependencia para configurar y vincular una aplicación.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Parte izquierda:</a:t>
            </a:r>
            <a:r>
              <a:rPr lang="es-ES" baseline="0" dirty="0" smtClean="0"/>
              <a:t> anotaciones propias Spring </a:t>
            </a:r>
            <a:r>
              <a:rPr lang="es-ES" baseline="0" dirty="0" err="1" smtClean="0"/>
              <a:t>boot</a:t>
            </a:r>
            <a:r>
              <a:rPr lang="es-ES" baseline="0" dirty="0" smtClean="0"/>
              <a:t> y aplicaciones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Leyenda: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T –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F – atributo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C – constructor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M – método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P – parámetro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72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En el </a:t>
            </a:r>
            <a:r>
              <a:rPr lang="es-ES" b="1" dirty="0" err="1" smtClean="0"/>
              <a:t>pom</a:t>
            </a:r>
            <a:r>
              <a:rPr lang="es-ES" b="1" dirty="0" smtClean="0"/>
              <a:t> generado:</a:t>
            </a:r>
          </a:p>
          <a:p>
            <a:endParaRPr lang="es-ES" b="1" dirty="0" smtClean="0"/>
          </a:p>
          <a:p>
            <a:r>
              <a:rPr lang="es-ES" b="1" dirty="0" err="1" smtClean="0"/>
              <a:t>spring</a:t>
            </a:r>
            <a:r>
              <a:rPr lang="es-ES" b="1" dirty="0" smtClean="0"/>
              <a:t>-</a:t>
            </a:r>
            <a:r>
              <a:rPr lang="es-ES" b="1" dirty="0" err="1" smtClean="0"/>
              <a:t>boot</a:t>
            </a:r>
            <a:r>
              <a:rPr lang="es-ES" b="1" dirty="0" smtClean="0"/>
              <a:t>-starter-</a:t>
            </a:r>
            <a:r>
              <a:rPr lang="es-ES" b="1" dirty="0" err="1" smtClean="0"/>
              <a:t>parent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hereda de otro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es </a:t>
            </a:r>
            <a:r>
              <a:rPr lang="es-ES" dirty="0" err="1" smtClean="0"/>
              <a:t>spring-boot-dependencies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es la que provee </a:t>
            </a:r>
            <a:r>
              <a:rPr lang="es-ES" dirty="0" err="1" smtClean="0"/>
              <a:t>dependency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 decir las versiones de las bibliotecas que usemos, ya que </a:t>
            </a:r>
            <a:r>
              <a:rPr lang="es-ES" dirty="0" err="1" smtClean="0"/>
              <a:t>spring-boot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asegura la compatibilidad con estas versiones. Esta demo usa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dirty="0" smtClean="0"/>
              <a:t>8.5.4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spring-boot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dirty="0" smtClean="0"/>
              <a:t>1.4.0.RELEASE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También, provee las versiones de los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a su vez algunas tareas personalizadas.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b="1" dirty="0" err="1" smtClean="0"/>
              <a:t>spring</a:t>
            </a:r>
            <a:r>
              <a:rPr lang="es-ES" b="1" dirty="0" smtClean="0"/>
              <a:t>-</a:t>
            </a:r>
            <a:r>
              <a:rPr lang="es-ES" b="1" dirty="0" err="1" smtClean="0"/>
              <a:t>boot</a:t>
            </a:r>
            <a:r>
              <a:rPr lang="es-ES" b="1" dirty="0" smtClean="0"/>
              <a:t>-starter-web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la única dependencia que se requiere en el proyecto. Esta dependencia proveerá al proyecto con las dependencias necesarias para que el proyecto funcione correctamente. Algunas de estas dependencias son: </a:t>
            </a:r>
            <a:r>
              <a:rPr lang="es-ES" dirty="0" err="1" smtClean="0"/>
              <a:t>jackson-databind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ES" dirty="0" err="1" smtClean="0"/>
              <a:t>spring</a:t>
            </a:r>
            <a:r>
              <a:rPr lang="es-ES" dirty="0" smtClean="0"/>
              <a:t>-web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ES" dirty="0" err="1" smtClean="0"/>
              <a:t>spring-webmvc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provee soporte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tanto para </a:t>
            </a:r>
            <a:r>
              <a:rPr lang="es-ES" dirty="0" err="1" smtClean="0"/>
              <a:t>maven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para </a:t>
            </a:r>
            <a:r>
              <a:rPr lang="es-ES" dirty="0" err="1" smtClean="0"/>
              <a:t>gradle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proyecto tendrá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registrado una vez el proyecto haya sido creado.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clase </a:t>
            </a:r>
            <a:r>
              <a:rPr lang="es-ES" dirty="0" err="1" smtClean="0"/>
              <a:t>DemoApplication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puede notar que esta anotada con </a:t>
            </a:r>
            <a:r>
              <a:rPr lang="es-ES" dirty="0" smtClean="0"/>
              <a:t>@</a:t>
            </a:r>
            <a:r>
              <a:rPr lang="es-ES" dirty="0" err="1" smtClean="0"/>
              <a:t>SpringBootApplication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 accedemos dentro de esta anotación, encontraremos una anotación totalmente nueva </a:t>
            </a:r>
            <a:r>
              <a:rPr lang="es-ES" dirty="0" smtClean="0"/>
              <a:t>@</a:t>
            </a:r>
            <a:r>
              <a:rPr lang="es-ES" dirty="0" err="1" smtClean="0"/>
              <a:t>EnableAutoConfiguration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cual se encarga de cargar las auto-configuraciones.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puede notar que no se ha configurado ningún contenedor como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Esto es debido a que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spring-boot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sido construido sobre diferentes contenedores embebidos, por defecto esta usando un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-starter-web se encarga también de proveer las bibliotecas de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tomcat-embed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-*.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banner muy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indicando la versión que usamos actualmente. Este banner puede ser modificando haciendo uso de propiedades en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application.properties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32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En el </a:t>
            </a:r>
            <a:r>
              <a:rPr lang="es-ES" b="1" dirty="0" err="1" smtClean="0"/>
              <a:t>pom</a:t>
            </a:r>
            <a:r>
              <a:rPr lang="es-ES" b="1" dirty="0" smtClean="0"/>
              <a:t> generado:</a:t>
            </a:r>
          </a:p>
          <a:p>
            <a:endParaRPr lang="es-ES" b="1" dirty="0" smtClean="0"/>
          </a:p>
          <a:p>
            <a:r>
              <a:rPr lang="es-ES" b="1" dirty="0" err="1" smtClean="0"/>
              <a:t>spring</a:t>
            </a:r>
            <a:r>
              <a:rPr lang="es-ES" b="1" dirty="0" smtClean="0"/>
              <a:t>-</a:t>
            </a:r>
            <a:r>
              <a:rPr lang="es-ES" b="1" dirty="0" err="1" smtClean="0"/>
              <a:t>boot</a:t>
            </a:r>
            <a:r>
              <a:rPr lang="es-ES" b="1" dirty="0" smtClean="0"/>
              <a:t>-starter-</a:t>
            </a:r>
            <a:r>
              <a:rPr lang="es-ES" b="1" dirty="0" err="1" smtClean="0"/>
              <a:t>parent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hereda de otro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es </a:t>
            </a:r>
            <a:r>
              <a:rPr lang="es-ES" dirty="0" err="1" smtClean="0"/>
              <a:t>spring-boot-dependencies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es la que provee </a:t>
            </a:r>
            <a:r>
              <a:rPr lang="es-ES" dirty="0" err="1" smtClean="0"/>
              <a:t>dependency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 decir las versiones de las bibliotecas que usemos, ya que </a:t>
            </a:r>
            <a:r>
              <a:rPr lang="es-ES" dirty="0" err="1" smtClean="0"/>
              <a:t>spring-boot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asegura la compatibilidad con estas versiones. Esta demo usa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dirty="0" smtClean="0"/>
              <a:t>8.5.4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spring-boot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dirty="0" smtClean="0"/>
              <a:t>1.4.0.RELEASE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También, provee las versiones de los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a su vez algunas tareas personalizadas.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b="1" dirty="0" err="1" smtClean="0"/>
              <a:t>spring</a:t>
            </a:r>
            <a:r>
              <a:rPr lang="es-ES" b="1" dirty="0" smtClean="0"/>
              <a:t>-</a:t>
            </a:r>
            <a:r>
              <a:rPr lang="es-ES" b="1" dirty="0" err="1" smtClean="0"/>
              <a:t>boot</a:t>
            </a:r>
            <a:r>
              <a:rPr lang="es-ES" b="1" dirty="0" smtClean="0"/>
              <a:t>-starter-web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la única dependencia que se requiere en el proyecto. Esta dependencia proveerá al proyecto con las dependencias necesarias para que el proyecto funcione correctamente. Algunas de estas dependencias son: </a:t>
            </a:r>
            <a:r>
              <a:rPr lang="es-ES" dirty="0" err="1" smtClean="0"/>
              <a:t>jackson-databind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ES" dirty="0" err="1" smtClean="0"/>
              <a:t>spring</a:t>
            </a:r>
            <a:r>
              <a:rPr lang="es-ES" dirty="0" smtClean="0"/>
              <a:t>-web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ES" dirty="0" err="1" smtClean="0"/>
              <a:t>spring-webmvc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provee soporte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tanto para </a:t>
            </a:r>
            <a:r>
              <a:rPr lang="es-ES" dirty="0" err="1" smtClean="0"/>
              <a:t>maven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para </a:t>
            </a:r>
            <a:r>
              <a:rPr lang="es-ES" dirty="0" err="1" smtClean="0"/>
              <a:t>gradle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proyecto tendrá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registrado una vez el proyecto haya sido creado.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clase </a:t>
            </a:r>
            <a:r>
              <a:rPr lang="es-ES" dirty="0" err="1" smtClean="0"/>
              <a:t>DemoApplication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puede notar que esta anotada con </a:t>
            </a:r>
            <a:r>
              <a:rPr lang="es-ES" dirty="0" smtClean="0"/>
              <a:t>@</a:t>
            </a:r>
            <a:r>
              <a:rPr lang="es-ES" dirty="0" err="1" smtClean="0"/>
              <a:t>SpringBootApplication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 accedemos dentro de esta anotación, encontraremos una anotación totalmente nueva </a:t>
            </a:r>
            <a:r>
              <a:rPr lang="es-ES" dirty="0" smtClean="0"/>
              <a:t>@</a:t>
            </a:r>
            <a:r>
              <a:rPr lang="es-ES" dirty="0" err="1" smtClean="0"/>
              <a:t>EnableAutoConfiguration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cual se encarga de cargar las auto-configuraciones.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puede notar que no se ha configurado ningún contenedor como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Esto es debido a que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spring-boot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sido construido sobre diferentes contenedores embebidos, por defecto esta usando un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-starter-web se encarga también de proveer las bibliotecas de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tomcat-embed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-*.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banner muy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indicando la versión que usamos actualmente. Este banner puede ser modificando haciendo uso de propiedades en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application.properties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866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162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7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-20886" y="0"/>
            <a:ext cx="9164885" cy="6858000"/>
          </a:xfrm>
          <a:prstGeom prst="rect">
            <a:avLst/>
          </a:prstGeom>
          <a:solidFill>
            <a:srgbClr val="1E2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 userDrawn="1"/>
        </p:nvSpPr>
        <p:spPr>
          <a:xfrm>
            <a:off x="-36512" y="0"/>
            <a:ext cx="9164885" cy="685800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8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1024px-Obelisco_en_Buenos_Aires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flipH="1">
            <a:off x="6188981" y="-14757"/>
            <a:ext cx="1447290" cy="687275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5902534"/>
            <a:ext cx="2133600" cy="23657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  <p:pic>
        <p:nvPicPr>
          <p:cNvPr id="3" name="big-111256_1920.jpg"/>
          <p:cNvPicPr/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744271" y="-18949"/>
            <a:ext cx="1436241" cy="6872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Monte-Fuji-Japon.jpg"/>
          <p:cNvPicPr/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639224" y="-14758"/>
            <a:ext cx="1436241" cy="6872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mundial-brasil.jpg"/>
          <p:cNvPicPr/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2"/>
          <a:stretch/>
        </p:blipFill>
        <p:spPr>
          <a:xfrm flipH="1">
            <a:off x="1553859" y="-14668"/>
            <a:ext cx="1436241" cy="6872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best-buildings-madrid-5.jpg"/>
          <p:cNvPicPr/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43" t="7282" r="6544" b="3105"/>
          <a:stretch/>
        </p:blipFill>
        <p:spPr>
          <a:xfrm flipH="1">
            <a:off x="3094983" y="-14668"/>
            <a:ext cx="1436241" cy="6872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Empire-State-11.jpg"/>
          <p:cNvPicPr/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"/>
          <a:stretch/>
        </p:blipFill>
        <p:spPr>
          <a:xfrm flipH="1">
            <a:off x="-21214" y="-14669"/>
            <a:ext cx="1436241" cy="686838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0"/>
          <p:cNvSpPr/>
          <p:nvPr userDrawn="1"/>
        </p:nvSpPr>
        <p:spPr>
          <a:xfrm>
            <a:off x="6532875" y="-401665"/>
            <a:ext cx="2791208" cy="2791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92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0" name="Shape 15"/>
          <p:cNvSpPr/>
          <p:nvPr userDrawn="1"/>
        </p:nvSpPr>
        <p:spPr>
          <a:xfrm>
            <a:off x="-36512" y="3929998"/>
            <a:ext cx="6299344" cy="150618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2184"/>
                </a:srgbClr>
              </a:gs>
              <a:gs pos="100000">
                <a:srgbClr val="4F7DB2">
                  <a:alpha val="92184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1" name="Shape 20"/>
          <p:cNvSpPr/>
          <p:nvPr userDrawn="1"/>
        </p:nvSpPr>
        <p:spPr>
          <a:xfrm>
            <a:off x="-1" y="2076808"/>
            <a:ext cx="3102509" cy="370638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2" name="Shape 22"/>
          <p:cNvSpPr/>
          <p:nvPr userDrawn="1"/>
        </p:nvSpPr>
        <p:spPr>
          <a:xfrm>
            <a:off x="6084929" y="-18949"/>
            <a:ext cx="643449" cy="29191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3" name="Shape 24"/>
          <p:cNvSpPr/>
          <p:nvPr userDrawn="1"/>
        </p:nvSpPr>
        <p:spPr>
          <a:xfrm>
            <a:off x="8680741" y="2362327"/>
            <a:ext cx="499772" cy="35476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4" name="Shape 25"/>
          <p:cNvSpPr/>
          <p:nvPr userDrawn="1"/>
        </p:nvSpPr>
        <p:spPr>
          <a:xfrm>
            <a:off x="8500551" y="2212162"/>
            <a:ext cx="360378" cy="35476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pic>
        <p:nvPicPr>
          <p:cNvPr id="15" name="image7.png"/>
          <p:cNvPicPr/>
          <p:nvPr userDrawn="1"/>
        </p:nvPicPr>
        <p:blipFill>
          <a:blip r:embed="rId8">
            <a:extLst/>
          </a:blip>
          <a:stretch>
            <a:fillRect/>
          </a:stretch>
        </p:blipFill>
        <p:spPr>
          <a:xfrm>
            <a:off x="6659717" y="208475"/>
            <a:ext cx="2305230" cy="124979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6"/>
          <p:cNvSpPr/>
          <p:nvPr userDrawn="1"/>
        </p:nvSpPr>
        <p:spPr>
          <a:xfrm>
            <a:off x="5211912" y="5287310"/>
            <a:ext cx="999276" cy="88557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8" name="Shape 17"/>
          <p:cNvSpPr/>
          <p:nvPr userDrawn="1"/>
        </p:nvSpPr>
        <p:spPr>
          <a:xfrm>
            <a:off x="4980853" y="5193980"/>
            <a:ext cx="462119" cy="48440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167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9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rt.spring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1020" y="1803583"/>
            <a:ext cx="626950" cy="88557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02455" y="1596694"/>
            <a:ext cx="999276" cy="88557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888888"/>
                </a:solidFill>
              </a:rPr>
              <a:t>1</a:t>
            </a:fld>
            <a:endParaRPr sz="1400">
              <a:solidFill>
                <a:srgbClr val="88888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672" y="3966449"/>
            <a:ext cx="4701594" cy="120912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594" tIns="19594" rIns="19594" bIns="19594" numCol="1" spcCol="38100" rtlCol="0" anchor="t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_tradnl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T </a:t>
            </a:r>
            <a:r>
              <a:rPr kumimoji="0" lang="es-ES_tradnl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  RDE   </a:t>
            </a:r>
            <a:r>
              <a:rPr kumimoji="0" lang="es-ES_tradnl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    T    CH</a:t>
            </a: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_tradnl" sz="3600" dirty="0" smtClean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Spring </a:t>
            </a:r>
            <a:r>
              <a:rPr lang="es-ES_tradnl" sz="3600" dirty="0" err="1" smtClean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Calibri"/>
              </a:rPr>
              <a:t>Boot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pic>
        <p:nvPicPr>
          <p:cNvPr id="8" name="Picture 10" descr="C:\Users\Administrador\Desktop\angularjs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70000" l="10000" r="90000">
                        <a14:foregroundMark x1="31875" y1="29375" x2="54375" y2="3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93" y="3933056"/>
            <a:ext cx="955704" cy="95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C:\Users\Administrador\Desktop\css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258" b="100000" l="0" r="100000">
                        <a14:foregroundMark x1="64658" y1="43164" x2="62466" y2="67383"/>
                        <a14:foregroundMark x1="74795" y1="67383" x2="74795" y2="53711"/>
                        <a14:foregroundMark x1="75890" y1="35156" x2="81644" y2="60938"/>
                        <a14:foregroundMark x1="73699" y1="81250" x2="41918" y2="72266"/>
                        <a14:foregroundMark x1="39726" y1="35156" x2="66849" y2="53711"/>
                        <a14:foregroundMark x1="61096" y1="37695" x2="75890" y2="53711"/>
                        <a14:foregroundMark x1="64658" y1="32031" x2="79178" y2="40039"/>
                        <a14:foregroundMark x1="79178" y1="29492" x2="55616" y2="48047"/>
                        <a14:foregroundMark x1="43014" y1="33594" x2="71507" y2="67383"/>
                        <a14:foregroundMark x1="62466" y1="37695" x2="70137" y2="79492"/>
                        <a14:foregroundMark x1="72603" y1="42383" x2="63562" y2="75586"/>
                        <a14:foregroundMark x1="53425" y1="89258" x2="64658" y2="40820"/>
                        <a14:foregroundMark x1="62466" y1="79492" x2="50959" y2="32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42" y="3933056"/>
            <a:ext cx="454764" cy="6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C:\Users\Administrador\Desktop\javascript-logo-E967E87D74-seeklogo.com.gi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923" b="98974" l="9744" r="89744">
                        <a14:foregroundMark x1="36923" y1="41026" x2="38974" y2="74359"/>
                        <a14:foregroundMark x1="57949" y1="81026" x2="58974" y2="28205"/>
                        <a14:foregroundMark x1="64103" y1="44103" x2="64103" y2="44103"/>
                        <a14:foregroundMark x1="68205" y1="38462" x2="34359" y2="37436"/>
                        <a14:foregroundMark x1="64103" y1="83077" x2="64615" y2="47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61048"/>
            <a:ext cx="686757" cy="68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34" y="4604403"/>
            <a:ext cx="984272" cy="8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17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err="1" smtClean="0">
                <a:solidFill>
                  <a:schemeClr val="bg1"/>
                </a:solidFill>
              </a:rPr>
              <a:t>Boot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864097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FF"/>
                </a:solidFill>
              </a:rPr>
              <a:t>Para </a:t>
            </a:r>
            <a:r>
              <a:rPr lang="es-ES" sz="2400" dirty="0">
                <a:solidFill>
                  <a:srgbClr val="FFFFFF"/>
                </a:solidFill>
              </a:rPr>
              <a:t>entender el concepto primero debemos reflexionar sobre como construimos aplicaciones con Spring Framework </a:t>
            </a:r>
            <a:r>
              <a:rPr lang="es-ES" sz="2400" dirty="0" smtClean="0">
                <a:solidFill>
                  <a:srgbClr val="FFFFFF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846609" y="5094410"/>
            <a:ext cx="3853984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</a:rPr>
              <a:t>Documentación oficial:</a:t>
            </a:r>
          </a:p>
          <a:p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>
                <a:solidFill>
                  <a:srgbClr val="FFFFFF"/>
                </a:solidFill>
                <a:hlinkClick r:id="rId3"/>
              </a:rPr>
              <a:t>https://projects.spring.io/spring-boot</a:t>
            </a:r>
            <a:r>
              <a:rPr lang="es-ES" dirty="0" smtClean="0">
                <a:solidFill>
                  <a:srgbClr val="FFFFFF"/>
                </a:solidFill>
                <a:hlinkClick r:id="rId3"/>
              </a:rPr>
              <a:t>/</a:t>
            </a:r>
            <a:endParaRPr lang="es-ES" dirty="0" smtClean="0">
              <a:solidFill>
                <a:srgbClr val="FFFFFF"/>
              </a:solidFill>
            </a:endParaRPr>
          </a:p>
          <a:p>
            <a:r>
              <a:rPr lang="es-ES" sz="1200" i="1" dirty="0" err="1" smtClean="0">
                <a:solidFill>
                  <a:srgbClr val="FFFFFF"/>
                </a:solidFill>
              </a:rPr>
              <a:t>Current</a:t>
            </a:r>
            <a:r>
              <a:rPr lang="es-ES" sz="1200" i="1" dirty="0" smtClean="0">
                <a:solidFill>
                  <a:srgbClr val="FFFFFF"/>
                </a:solidFill>
              </a:rPr>
              <a:t> </a:t>
            </a:r>
            <a:r>
              <a:rPr lang="es-ES" sz="1200" i="1" dirty="0" err="1" smtClean="0">
                <a:solidFill>
                  <a:srgbClr val="FFFFFF"/>
                </a:solidFill>
              </a:rPr>
              <a:t>version</a:t>
            </a:r>
            <a:r>
              <a:rPr lang="es-ES" sz="1200" i="1" dirty="0" smtClean="0">
                <a:solidFill>
                  <a:srgbClr val="FFFFFF"/>
                </a:solidFill>
              </a:rPr>
              <a:t>: 1.5.10</a:t>
            </a:r>
            <a:endParaRPr lang="es-ES" sz="1200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603500"/>
            <a:ext cx="3362325" cy="2466975"/>
          </a:xfrm>
          <a:prstGeom prst="rect">
            <a:avLst/>
          </a:prstGeom>
        </p:spPr>
      </p:pic>
      <p:sp>
        <p:nvSpPr>
          <p:cNvPr id="11" name="4 Marcador de contenido"/>
          <p:cNvSpPr txBox="1">
            <a:spLocks/>
          </p:cNvSpPr>
          <p:nvPr/>
        </p:nvSpPr>
        <p:spPr>
          <a:xfrm>
            <a:off x="4355976" y="2851831"/>
            <a:ext cx="4584265" cy="1575930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err="1">
                <a:solidFill>
                  <a:srgbClr val="FFFFFF"/>
                </a:solidFill>
              </a:rPr>
              <a:t>SpringBoot</a:t>
            </a:r>
            <a:r>
              <a:rPr lang="es-ES" sz="2400" dirty="0">
                <a:solidFill>
                  <a:srgbClr val="FFFFFF"/>
                </a:solidFill>
              </a:rPr>
              <a:t> nace con la intención de simplificar los pasos 1 y 3 y que nos podamos centrar en el desarrollo de nuestra aplicación.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err="1" smtClean="0">
                <a:solidFill>
                  <a:schemeClr val="bg1"/>
                </a:solidFill>
              </a:rPr>
              <a:t>Boot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707086" y="1388052"/>
            <a:ext cx="8003232" cy="4849260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Crear </a:t>
            </a:r>
            <a:r>
              <a:rPr lang="es-ES" sz="2400" dirty="0">
                <a:solidFill>
                  <a:srgbClr val="FFFFFF"/>
                </a:solidFill>
              </a:rPr>
              <a:t>aplicaciones Spring </a:t>
            </a:r>
            <a:r>
              <a:rPr lang="es-ES" sz="2400" dirty="0" smtClean="0">
                <a:solidFill>
                  <a:srgbClr val="FFFFFF"/>
                </a:solidFill>
              </a:rPr>
              <a:t>independientes (stand-</a:t>
            </a:r>
            <a:r>
              <a:rPr lang="es-ES" sz="2400" dirty="0" err="1" smtClean="0">
                <a:solidFill>
                  <a:srgbClr val="FFFFFF"/>
                </a:solidFill>
              </a:rPr>
              <a:t>alone</a:t>
            </a:r>
            <a:r>
              <a:rPr lang="es-ES" sz="2400" dirty="0" smtClean="0">
                <a:solidFill>
                  <a:srgbClr val="FFFFFF"/>
                </a:solidFill>
              </a:rPr>
              <a:t>), aplicaciones java que pueden ser arrancadas usando el tradicional java -</a:t>
            </a:r>
            <a:r>
              <a:rPr lang="es-ES" sz="2400" dirty="0" err="1" smtClean="0">
                <a:solidFill>
                  <a:srgbClr val="FFFFFF"/>
                </a:solidFill>
              </a:rPr>
              <a:t>jar</a:t>
            </a:r>
            <a:r>
              <a:rPr lang="es-ES" sz="2400" dirty="0" smtClean="0">
                <a:solidFill>
                  <a:srgbClr val="FFFFFF"/>
                </a:solidFill>
              </a:rPr>
              <a:t>.</a:t>
            </a:r>
            <a:endParaRPr lang="es-ES" sz="24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Servidor de </a:t>
            </a:r>
            <a:r>
              <a:rPr lang="es-ES" sz="2400" dirty="0" err="1" smtClean="0">
                <a:solidFill>
                  <a:srgbClr val="FFFFFF"/>
                </a:solidFill>
              </a:rPr>
              <a:t>servlets</a:t>
            </a:r>
            <a:r>
              <a:rPr lang="es-ES" sz="2400" dirty="0" smtClean="0">
                <a:solidFill>
                  <a:srgbClr val="FFFFFF"/>
                </a:solidFill>
              </a:rPr>
              <a:t> embebido </a:t>
            </a:r>
            <a:r>
              <a:rPr lang="es-ES" sz="2400" dirty="0" err="1" smtClean="0">
                <a:solidFill>
                  <a:srgbClr val="FFFFFF"/>
                </a:solidFill>
              </a:rPr>
              <a:t>Tomcat</a:t>
            </a:r>
            <a:r>
              <a:rPr lang="es-ES" sz="2400" dirty="0">
                <a:solidFill>
                  <a:srgbClr val="FFFFFF"/>
                </a:solidFill>
              </a:rPr>
              <a:t>, </a:t>
            </a:r>
            <a:r>
              <a:rPr lang="es-ES" sz="2400" dirty="0" err="1">
                <a:solidFill>
                  <a:srgbClr val="FFFFFF"/>
                </a:solidFill>
              </a:rPr>
              <a:t>Jetty</a:t>
            </a:r>
            <a:r>
              <a:rPr lang="es-ES" sz="2400" dirty="0">
                <a:solidFill>
                  <a:srgbClr val="FFFFFF"/>
                </a:solidFill>
              </a:rPr>
              <a:t> o </a:t>
            </a:r>
            <a:r>
              <a:rPr lang="es-ES" sz="2400" dirty="0" err="1">
                <a:solidFill>
                  <a:srgbClr val="FFFFFF"/>
                </a:solidFill>
              </a:rPr>
              <a:t>Undertow</a:t>
            </a:r>
            <a:r>
              <a:rPr lang="es-ES" sz="2400" dirty="0">
                <a:solidFill>
                  <a:srgbClr val="FFFFFF"/>
                </a:solidFill>
              </a:rPr>
              <a:t> directamente (no es necesario implementar archivos WAR</a:t>
            </a:r>
            <a:r>
              <a:rPr lang="es-ES" sz="2400" dirty="0" smtClean="0">
                <a:solidFill>
                  <a:srgbClr val="FFFFFF"/>
                </a:solidFill>
              </a:rPr>
              <a:t>).</a:t>
            </a:r>
            <a:endParaRPr lang="es-ES" sz="24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Proporciona </a:t>
            </a:r>
            <a:r>
              <a:rPr lang="es-ES" sz="2400" dirty="0" err="1">
                <a:solidFill>
                  <a:srgbClr val="FFFFFF"/>
                </a:solidFill>
              </a:rPr>
              <a:t>POM's</a:t>
            </a:r>
            <a:r>
              <a:rPr lang="es-ES" sz="2400" dirty="0">
                <a:solidFill>
                  <a:srgbClr val="FFFFFF"/>
                </a:solidFill>
              </a:rPr>
              <a:t> </a:t>
            </a:r>
            <a:r>
              <a:rPr lang="es-ES" sz="2400" dirty="0" smtClean="0">
                <a:solidFill>
                  <a:srgbClr val="FFFFFF"/>
                </a:solidFill>
              </a:rPr>
              <a:t>‘</a:t>
            </a:r>
            <a:r>
              <a:rPr lang="es-ES" sz="2400" dirty="0" err="1" smtClean="0">
                <a:solidFill>
                  <a:srgbClr val="FFFFFF"/>
                </a:solidFill>
              </a:rPr>
              <a:t>stater</a:t>
            </a:r>
            <a:r>
              <a:rPr lang="es-ES" sz="2400" dirty="0" smtClean="0">
                <a:solidFill>
                  <a:srgbClr val="FFFFFF"/>
                </a:solidFill>
              </a:rPr>
              <a:t>' que facilita la configuración de </a:t>
            </a:r>
            <a:r>
              <a:rPr lang="es-ES" sz="2400" dirty="0" err="1" smtClean="0">
                <a:solidFill>
                  <a:srgbClr val="FFFFFF"/>
                </a:solidFill>
              </a:rPr>
              <a:t>Maven</a:t>
            </a:r>
            <a:r>
              <a:rPr lang="es-ES" sz="2400" dirty="0" smtClean="0">
                <a:solidFill>
                  <a:srgbClr val="FFFFFF"/>
                </a:solidFill>
              </a:rPr>
              <a:t>.</a:t>
            </a:r>
            <a:endParaRPr lang="es-ES" sz="24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Configuración automática de Spring.</a:t>
            </a:r>
            <a:endParaRPr lang="es-ES" sz="24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Proporciona </a:t>
            </a:r>
            <a:r>
              <a:rPr lang="es-ES" sz="2400" dirty="0">
                <a:solidFill>
                  <a:srgbClr val="FFFFFF"/>
                </a:solidFill>
              </a:rPr>
              <a:t>funciones listas para producción, como métricas, controles de estado y configuración </a:t>
            </a:r>
            <a:r>
              <a:rPr lang="es-ES" sz="2400" dirty="0" smtClean="0">
                <a:solidFill>
                  <a:srgbClr val="FFFFFF"/>
                </a:solidFill>
              </a:rPr>
              <a:t>externalizada.</a:t>
            </a:r>
            <a:endParaRPr lang="es-ES" sz="24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No necesita </a:t>
            </a:r>
            <a:r>
              <a:rPr lang="es-ES" sz="2400" dirty="0" err="1" smtClean="0">
                <a:solidFill>
                  <a:srgbClr val="FFFFFF"/>
                </a:solidFill>
              </a:rPr>
              <a:t>xml</a:t>
            </a:r>
            <a:r>
              <a:rPr lang="es-ES" sz="2400" dirty="0" smtClean="0">
                <a:solidFill>
                  <a:srgbClr val="FFFFFF"/>
                </a:solidFill>
              </a:rPr>
              <a:t> ni clases de configuración en la mayoría de los casos.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4159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6" y="404515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err="1" smtClean="0">
                <a:solidFill>
                  <a:schemeClr val="bg1"/>
                </a:solidFill>
              </a:rPr>
              <a:t>Boot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 smtClean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4 Marcador de contenido"/>
          <p:cNvSpPr txBox="1">
            <a:spLocks/>
          </p:cNvSpPr>
          <p:nvPr/>
        </p:nvSpPr>
        <p:spPr>
          <a:xfrm>
            <a:off x="1307672" y="1340768"/>
            <a:ext cx="4584265" cy="1575930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" y="1715712"/>
            <a:ext cx="4497026" cy="39189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0" y="2135217"/>
            <a:ext cx="4497027" cy="429139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285" y="629986"/>
            <a:ext cx="4479331" cy="39751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866" y="1044989"/>
            <a:ext cx="4476750" cy="5381625"/>
          </a:xfrm>
          <a:prstGeom prst="rect">
            <a:avLst/>
          </a:prstGeom>
        </p:spPr>
      </p:pic>
      <p:sp>
        <p:nvSpPr>
          <p:cNvPr id="15" name="4 Marcador de contenido"/>
          <p:cNvSpPr txBox="1">
            <a:spLocks/>
          </p:cNvSpPr>
          <p:nvPr/>
        </p:nvSpPr>
        <p:spPr>
          <a:xfrm>
            <a:off x="683566" y="941263"/>
            <a:ext cx="210412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Anotaciones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0" y="1715712"/>
            <a:ext cx="877074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err="1" smtClean="0">
                <a:solidFill>
                  <a:schemeClr val="bg1"/>
                </a:solidFill>
              </a:rPr>
              <a:t>Boot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 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Initializr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7380312" y="3141652"/>
            <a:ext cx="208928" cy="14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4 Marcador de contenido"/>
          <p:cNvSpPr txBox="1">
            <a:spLocks/>
          </p:cNvSpPr>
          <p:nvPr/>
        </p:nvSpPr>
        <p:spPr>
          <a:xfrm>
            <a:off x="707086" y="1388052"/>
            <a:ext cx="8003232" cy="21849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Spring </a:t>
            </a:r>
            <a:r>
              <a:rPr lang="es-ES" sz="2400" dirty="0">
                <a:solidFill>
                  <a:srgbClr val="FFFFFF"/>
                </a:solidFill>
              </a:rPr>
              <a:t>provee un servicio que nos permite generar nuestro proyecto. Brinda una interfaz simple en la cual podemos elegir la versión de java a utilizar, la versión de </a:t>
            </a:r>
            <a:r>
              <a:rPr lang="es-ES" sz="2400" dirty="0" err="1">
                <a:solidFill>
                  <a:srgbClr val="FFFFFF"/>
                </a:solidFill>
              </a:rPr>
              <a:t>spring-boot</a:t>
            </a:r>
            <a:r>
              <a:rPr lang="es-ES" sz="2400" dirty="0">
                <a:solidFill>
                  <a:srgbClr val="FFFFFF"/>
                </a:solidFill>
              </a:rPr>
              <a:t>, la </a:t>
            </a:r>
            <a:r>
              <a:rPr lang="es-ES" sz="2400" dirty="0" err="1">
                <a:solidFill>
                  <a:srgbClr val="FFFFFF"/>
                </a:solidFill>
              </a:rPr>
              <a:t>build</a:t>
            </a:r>
            <a:r>
              <a:rPr lang="es-ES" sz="2400" dirty="0">
                <a:solidFill>
                  <a:srgbClr val="FFFFFF"/>
                </a:solidFill>
              </a:rPr>
              <a:t> </a:t>
            </a:r>
            <a:r>
              <a:rPr lang="es-ES" sz="2400" dirty="0" err="1">
                <a:solidFill>
                  <a:srgbClr val="FFFFFF"/>
                </a:solidFill>
              </a:rPr>
              <a:t>tool</a:t>
            </a:r>
            <a:r>
              <a:rPr lang="es-ES" sz="2400" dirty="0">
                <a:solidFill>
                  <a:srgbClr val="FFFFFF"/>
                </a:solidFill>
              </a:rPr>
              <a:t> (</a:t>
            </a:r>
            <a:r>
              <a:rPr lang="es-ES" sz="2400" dirty="0" err="1">
                <a:solidFill>
                  <a:srgbClr val="FFFFFF"/>
                </a:solidFill>
              </a:rPr>
              <a:t>maven</a:t>
            </a:r>
            <a:r>
              <a:rPr lang="es-ES" sz="2400" dirty="0">
                <a:solidFill>
                  <a:srgbClr val="FFFFFF"/>
                </a:solidFill>
              </a:rPr>
              <a:t> o </a:t>
            </a:r>
            <a:r>
              <a:rPr lang="es-ES" sz="2400" dirty="0" err="1">
                <a:solidFill>
                  <a:srgbClr val="FFFFFF"/>
                </a:solidFill>
              </a:rPr>
              <a:t>gradle</a:t>
            </a:r>
            <a:r>
              <a:rPr lang="es-ES" sz="2400" dirty="0">
                <a:solidFill>
                  <a:srgbClr val="FFFFFF"/>
                </a:solidFill>
              </a:rPr>
              <a:t>), el lenguaje a utilizar (java, </a:t>
            </a:r>
            <a:r>
              <a:rPr lang="es-ES" sz="2400" dirty="0" err="1">
                <a:solidFill>
                  <a:srgbClr val="FFFFFF"/>
                </a:solidFill>
              </a:rPr>
              <a:t>kotlin</a:t>
            </a:r>
            <a:r>
              <a:rPr lang="es-ES" sz="2400" dirty="0">
                <a:solidFill>
                  <a:srgbClr val="FFFFFF"/>
                </a:solidFill>
              </a:rPr>
              <a:t> o </a:t>
            </a:r>
            <a:r>
              <a:rPr lang="es-ES" sz="2400" dirty="0" err="1">
                <a:solidFill>
                  <a:srgbClr val="FFFFFF"/>
                </a:solidFill>
              </a:rPr>
              <a:t>groovy</a:t>
            </a:r>
            <a:r>
              <a:rPr lang="es-ES" sz="2400" dirty="0">
                <a:solidFill>
                  <a:srgbClr val="FFFFFF"/>
                </a:solidFill>
              </a:rPr>
              <a:t>), el paquete (</a:t>
            </a:r>
            <a:r>
              <a:rPr lang="es-ES" sz="2400" dirty="0" err="1">
                <a:solidFill>
                  <a:srgbClr val="FFFFFF"/>
                </a:solidFill>
              </a:rPr>
              <a:t>jar</a:t>
            </a:r>
            <a:r>
              <a:rPr lang="es-ES" sz="2400" dirty="0">
                <a:solidFill>
                  <a:srgbClr val="FFFFFF"/>
                </a:solidFill>
              </a:rPr>
              <a:t> o </a:t>
            </a:r>
            <a:r>
              <a:rPr lang="es-ES" sz="2400" dirty="0" err="1">
                <a:solidFill>
                  <a:srgbClr val="FFFFFF"/>
                </a:solidFill>
              </a:rPr>
              <a:t>war</a:t>
            </a:r>
            <a:r>
              <a:rPr lang="es-ES" sz="2400" dirty="0">
                <a:solidFill>
                  <a:srgbClr val="FFFFFF"/>
                </a:solidFill>
              </a:rPr>
              <a:t>).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64" y="3620300"/>
            <a:ext cx="7534275" cy="523875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5884173" y="4696264"/>
            <a:ext cx="243224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  <a:hlinkClick r:id="rId4"/>
              </a:rPr>
              <a:t>https://start.spring.io//</a:t>
            </a:r>
            <a:endParaRPr lang="es-ES" dirty="0" smtClean="0">
              <a:solidFill>
                <a:srgbClr val="FFFFFF"/>
              </a:solidFill>
            </a:endParaRPr>
          </a:p>
          <a:p>
            <a:endParaRPr lang="es-ES" sz="1200" i="1" dirty="0"/>
          </a:p>
        </p:txBody>
      </p:sp>
    </p:spTree>
    <p:extLst>
      <p:ext uri="{BB962C8B-B14F-4D97-AF65-F5344CB8AC3E}">
        <p14:creationId xmlns:p14="http://schemas.microsoft.com/office/powerpoint/2010/main" val="18043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err="1" smtClean="0">
                <a:solidFill>
                  <a:schemeClr val="bg1"/>
                </a:solidFill>
              </a:rPr>
              <a:t>Boot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Propiedades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7380312" y="3141652"/>
            <a:ext cx="208928" cy="14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4 Marcador de contenido"/>
          <p:cNvSpPr txBox="1">
            <a:spLocks/>
          </p:cNvSpPr>
          <p:nvPr/>
        </p:nvSpPr>
        <p:spPr>
          <a:xfrm>
            <a:off x="707086" y="1388052"/>
            <a:ext cx="8003232" cy="21849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err="1" smtClean="0">
                <a:solidFill>
                  <a:srgbClr val="FFFFFF"/>
                </a:solidFill>
              </a:rPr>
              <a:t>application.properties</a:t>
            </a:r>
            <a:r>
              <a:rPr lang="es-ES" sz="2400" dirty="0" smtClean="0">
                <a:solidFill>
                  <a:srgbClr val="FFFFFF"/>
                </a:solidFill>
              </a:rPr>
              <a:t> y </a:t>
            </a:r>
            <a:r>
              <a:rPr lang="es-ES" sz="2400" dirty="0" err="1" smtClean="0">
                <a:solidFill>
                  <a:srgbClr val="FFFFFF"/>
                </a:solidFill>
              </a:rPr>
              <a:t>application.yml</a:t>
            </a: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16005" y="2236779"/>
            <a:ext cx="8185393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</a:rPr>
              <a:t>https</a:t>
            </a:r>
            <a:r>
              <a:rPr lang="es-ES" dirty="0">
                <a:solidFill>
                  <a:srgbClr val="FFFFFF"/>
                </a:solidFill>
              </a:rPr>
              <a:t>://</a:t>
            </a:r>
            <a:r>
              <a:rPr lang="es-ES" dirty="0" smtClean="0">
                <a:solidFill>
                  <a:srgbClr val="FFFFFF"/>
                </a:solidFill>
              </a:rPr>
              <a:t>docs.spring.io/spring-boot/docs/current/reference/html/common-application-properties.html</a:t>
            </a:r>
            <a:endParaRPr lang="es-ES" dirty="0" smtClean="0">
              <a:solidFill>
                <a:srgbClr val="FFFFFF"/>
              </a:solidFill>
            </a:endParaRPr>
          </a:p>
          <a:p>
            <a:endParaRPr lang="es-ES" sz="1200" i="1" dirty="0"/>
          </a:p>
        </p:txBody>
      </p:sp>
    </p:spTree>
    <p:extLst>
      <p:ext uri="{BB962C8B-B14F-4D97-AF65-F5344CB8AC3E}">
        <p14:creationId xmlns:p14="http://schemas.microsoft.com/office/powerpoint/2010/main" val="27418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-36512" y="2492896"/>
            <a:ext cx="9180512" cy="10082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600" b="1" u="sng" dirty="0" smtClean="0">
                <a:solidFill>
                  <a:schemeClr val="bg1"/>
                </a:solidFill>
              </a:rPr>
              <a:t>Demo</a:t>
            </a:r>
            <a:endParaRPr lang="es-ES" sz="4600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u="sng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0" y="3501157"/>
            <a:ext cx="9144000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 </a:t>
            </a:r>
            <a:r>
              <a:rPr lang="es-E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Boot</a:t>
            </a:r>
            <a:endParaRPr lang="es-E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88" indent="0" algn="ctr">
              <a:spcBef>
                <a:spcPts val="0"/>
              </a:spcBef>
              <a:spcAft>
                <a:spcPts val="600"/>
              </a:spcAft>
              <a:buNone/>
            </a:pP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04" y="620688"/>
            <a:ext cx="38945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2677DC17265489679A83D3BF00A5B" ma:contentTypeVersion="5" ma:contentTypeDescription="Create a new document." ma:contentTypeScope="" ma:versionID="f3712941d2f50d47ee46bb5e1c9ae408">
  <xsd:schema xmlns:xsd="http://www.w3.org/2001/XMLSchema" xmlns:xs="http://www.w3.org/2001/XMLSchema" xmlns:p="http://schemas.microsoft.com/office/2006/metadata/properties" xmlns:ns2="37b458f3-74fd-474a-91a5-8181f3470433" xmlns:ns3="facfe95a-cd73-4bbb-8a1d-69d0d6405f93" targetNamespace="http://schemas.microsoft.com/office/2006/metadata/properties" ma:root="true" ma:fieldsID="2cb24572d5fedeb40e37ace3b7fca08b" ns2:_="" ns3:_="">
    <xsd:import namespace="37b458f3-74fd-474a-91a5-8181f3470433"/>
    <xsd:import namespace="facfe95a-cd73-4bbb-8a1d-69d0d6405f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458f3-74fd-474a-91a5-8181f3470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fe95a-cd73-4bbb-8a1d-69d0d6405f9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4BC96-9F2C-4E5E-83CC-2CEE484B01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6CB310-E6DF-45A8-85FF-756EF0A91D9D}"/>
</file>

<file path=customXml/itemProps3.xml><?xml version="1.0" encoding="utf-8"?>
<ds:datastoreItem xmlns:ds="http://schemas.openxmlformats.org/officeDocument/2006/customXml" ds:itemID="{2E652235-6DCC-4959-AFE2-8234F33774C8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17860</TotalTime>
  <Words>334</Words>
  <Application>Microsoft Office PowerPoint</Application>
  <PresentationFormat>Presentación en pantalla (4:3)</PresentationFormat>
  <Paragraphs>103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Neue</vt:lpstr>
      <vt:lpstr>Segoe UI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Alejandro Rodriguez Rodriguez</cp:lastModifiedBy>
  <cp:revision>1298</cp:revision>
  <dcterms:created xsi:type="dcterms:W3CDTF">2011-04-27T16:47:02Z</dcterms:created>
  <dcterms:modified xsi:type="dcterms:W3CDTF">2018-07-18T09:13:32Z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0x0101006782677DC17265489679A83D3BF00A5B</vt:lpwstr>
  </property>
</Properties>
</file>