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64" r:id="rId3"/>
    <p:sldId id="468" r:id="rId4"/>
    <p:sldId id="469" r:id="rId5"/>
    <p:sldId id="470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2" r:id="rId14"/>
    <p:sldId id="484" r:id="rId15"/>
    <p:sldId id="485" r:id="rId16"/>
    <p:sldId id="486" r:id="rId17"/>
    <p:sldId id="492" r:id="rId18"/>
    <p:sldId id="487" r:id="rId19"/>
    <p:sldId id="490" r:id="rId20"/>
    <p:sldId id="488" r:id="rId21"/>
    <p:sldId id="48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C92666-F0EE-471C-9564-D94812A20BB2}">
          <p14:sldIdLst>
            <p14:sldId id="256"/>
            <p14:sldId id="464"/>
            <p14:sldId id="468"/>
            <p14:sldId id="469"/>
            <p14:sldId id="470"/>
            <p14:sldId id="473"/>
            <p14:sldId id="474"/>
            <p14:sldId id="475"/>
            <p14:sldId id="476"/>
            <p14:sldId id="477"/>
            <p14:sldId id="478"/>
            <p14:sldId id="479"/>
            <p14:sldId id="482"/>
            <p14:sldId id="484"/>
            <p14:sldId id="485"/>
            <p14:sldId id="486"/>
            <p14:sldId id="492"/>
            <p14:sldId id="487"/>
            <p14:sldId id="490"/>
            <p14:sldId id="488"/>
            <p14:sldId id="4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y, Matthew M" initials="BMM" lastIdx="0" clrIdx="0">
    <p:extLst>
      <p:ext uri="{19B8F6BF-5375-455C-9EA6-DF929625EA0E}">
        <p15:presenceInfo xmlns:p15="http://schemas.microsoft.com/office/powerpoint/2012/main" userId="Barry, Matthew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11255"/>
    <a:srgbClr val="A09678"/>
    <a:srgbClr val="CDB97D"/>
    <a:srgbClr val="948151"/>
    <a:srgbClr val="A9852A"/>
    <a:srgbClr val="76643E"/>
    <a:srgbClr val="C3C7D1"/>
    <a:srgbClr val="CCCC90"/>
    <a:srgbClr val="EDE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1910" autoAdjust="0"/>
  </p:normalViewPr>
  <p:slideViewPr>
    <p:cSldViewPr snapToGrid="0">
      <p:cViewPr varScale="1">
        <p:scale>
          <a:sx n="131" d="100"/>
          <a:sy n="131" d="100"/>
        </p:scale>
        <p:origin x="6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AD09D05-3152-4079-92F1-F7A1E83AD43A}" type="datetime1">
              <a:rPr lang="en-US" altLang="en-US"/>
              <a:pPr>
                <a:defRPr/>
              </a:pPr>
              <a:t>7/22/2020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AEBC3B4-62C0-41B6-8ACB-BED2B8724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71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FCEFF49-C354-4A5F-B95B-E78CB36EBA8E}" type="datetime1">
              <a:rPr lang="en-US" altLang="en-US"/>
              <a:pPr>
                <a:defRPr/>
              </a:pPr>
              <a:t>7/22/2020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6CEFE70-6712-4D20-846E-355ED290AE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522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itchFamily="-112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F37AF87B-1D31-4D5F-A60E-F3A34DD15F3D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1834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67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ANNOTATE THE ABOVE FIGURE WITH U-V PLANE, RAY VECTOR,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767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752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09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614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630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298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763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56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TEGs have direct energy conversion, no moving parts (low complexity), and a long lifespan. Power generation for deep space missions and waste heat recovery for automobiles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1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386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87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TEGs have direct energy conversion, no moving parts (low complexity), and a long lifespan. Power generation for deep space missions and waste heat recovery for automobiles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46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TEGs have direct energy conversion, no moving parts (low complexity), and a long lifespan. Power generation for deep space missions and waste heat recovery for automobiles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62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TEGs have direct energy conversion, no moving parts (low complexity), and a long lifespan. Power generation for deep space missions and waste heat recovery for automobiles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46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TEGs have direct energy conversion, no moving parts (low complexity), and a long lifespan. Power generation for deep space missions and waste heat recovery for automobiles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5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TEGs have direct energy conversion, no moving parts (low complexity), and a long lifespan. Power generation for deep space missions and waste heat recovery for automobiles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36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ANNOTATE THE ABOVE FIGURE WITH U-V PLANE, RAY VECTOR,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5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TEGs have direct energy conversion, no moving parts (low complexity), and a long lifespan. Power generation for deep space missions and waste heat recovery for automobiles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CEFE70-6712-4D20-846E-355ED290AE2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6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2018 August 20th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6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ICT 2017 August 3rd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2CF8B95-00F0-4705-B105-1AE46A0009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08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ICT 2017 August 3rd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E0026D-2684-48C2-8D63-A80FAD78D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70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98392" y="6429828"/>
            <a:ext cx="1575708" cy="29754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2018 September 19th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39100" y="1113064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21A3FA5-CC2E-4D9A-BD0F-37608A9FEE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137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940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68243" y="6523264"/>
            <a:ext cx="1594757" cy="23313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2018 September 19th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910771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446363D-777A-45C8-A48A-161D5C7F92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712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Grp="1" noChangeArrowheads="1"/>
              </p:cNvSpPr>
              <p:nvPr>
                <p:ph type="dt" sz="half" idx="10"/>
              </p:nvPr>
            </p:nvSpPr>
            <p:spPr/>
            <p:txBody>
              <a:bodyPr/>
              <a:lstStyle>
                <a:lvl1pPr>
                  <a:defRPr/>
                </a:lvl1pPr>
              </a:lstStyle>
              <a:p>
                <a:pPr>
                  <a:defRPr/>
                </a:pPr>
                <a:r>
                  <a:rPr lang="en-US"/>
                  <a:t>ICT 2017 August 3rd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8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50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55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5275"/>
            <a:ext cx="4040188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55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5275"/>
            <a:ext cx="4041775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>
                <a:spLocks noGrp="1" noChangeArrowheads="1"/>
              </p:cNvSpPr>
              <p:nvPr>
                <p:ph type="dt" sz="half" idx="10"/>
              </p:nvPr>
            </p:nvSpPr>
            <p:spPr/>
            <p:txBody>
              <a:bodyPr/>
              <a:lstStyle>
                <a:lvl1pPr>
                  <a:defRPr/>
                </a:lvl1pPr>
              </a:lstStyle>
              <a:p>
                <a:pPr>
                  <a:defRPr/>
                </a:pPr>
                <a:r>
                  <a:rPr lang="en-US"/>
                  <a:t>ICT 2017 August 3rd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/>
              <p:cNvSpPr>
                <a:spLocks noGrp="1" noChangeArrowheads="1"/>
              </p:cNvSpPr>
              <p:nvPr>
                <p:ph type="dt" sz="half" idx="10"/>
              </p:nvPr>
            </p:nvSpPr>
            <p:spPr/>
            <p:txBody>
              <a:bodyPr/>
              <a:lstStyle>
                <a:lvl1pPr>
                  <a:defRPr/>
                </a:lvl1pPr>
              </a:lstStyle>
              <a:p>
                <a:pPr>
                  <a:defRPr/>
                </a:pPr>
                <a:r>
                  <a:rPr lang="en-US"/>
                  <a:t>ICT 2017 August 3rd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ICT 2017 August 3rd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EF4E0E-2E81-4F8D-B53A-99AA86129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26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1700"/>
            <a:ext cx="3008313" cy="1155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89000"/>
            <a:ext cx="5111750" cy="5237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3008313" cy="4068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ICT 2017 August 3rd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474129-C14B-4E1E-8C1E-756D1F8B3E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3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77899"/>
            <a:ext cx="5486400" cy="3749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ICT 2017 August 3rd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BD3EA04-9981-4B07-8C93-4173051136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4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9300" y="914400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9812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"/>
              <p:cNvSpPr>
                <a:spLocks noGrp="1" noChangeArrowheads="1"/>
              </p:cNvSpPr>
              <p:nvPr>
                <p:ph type="dt" sz="half" idx="2"/>
              </p:nvPr>
            </p:nvSpPr>
            <p:spPr bwMode="auto">
              <a:xfrm>
                <a:off x="7315200" y="6299200"/>
                <a:ext cx="1447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r">
                  <a:defRPr sz="1100">
                    <a:solidFill>
                      <a:srgbClr val="002B5E"/>
                    </a:solidFill>
                    <a:latin typeface="Georgia" pitchFamily="-112" charset="0"/>
                  </a:defRPr>
                </a:lvl1pPr>
              </a:lstStyle>
              <a:p>
                <a:pPr>
                  <a:defRPr/>
                </a:pPr>
                <a:r>
                  <a:rPr lang="en-US"/>
                  <a:t>ICT 2017 August 3rd </a:t>
                </a:r>
                <a:endParaRPr lang="en-US" sz="1200" dirty="0"/>
              </a:p>
            </p:txBody>
          </p:sp>
        </mc:Choice>
        <mc:Fallback xmlns="">
          <p:sp>
            <p:nvSpPr>
              <p:cNvPr id="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 bwMode="auto">
              <a:xfrm>
                <a:off x="7315200" y="6299200"/>
                <a:ext cx="1447800" cy="457200"/>
              </a:xfrm>
              <a:prstGeom prst="rect">
                <a:avLst/>
              </a:prstGeom>
              <a:blipFill>
                <a:blip r:embed="rId14"/>
                <a:stretch>
                  <a:fillRect t="-1333"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300" y="6299200"/>
            <a:ext cx="6223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2B5E"/>
                </a:solidFill>
                <a:latin typeface="Georgi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AutoShape 10" descr="data:image/jpeg;base64,/9j/4AAQSkZJRgABAQAAAQABAAD/2wCEAAkGBxQSEhUUEhIVFBQUGBwYGBcXFx4YGBUaFxUXGBgcGBoZHCggHBolHBcXITEhJSkrLi4vFx8zODMsNygtLisBCgoKDg0OGxAQGywkICUyNzQsLCwsLCwvLCwsNiwvLy8sLCwtLCwsNSwsLCwsLSwsLCwsLCwsLCwsLCwsLCwsLP/AABEIAIUBegMBIgACEQEDEQH/xAAbAAEAAgMBAQAAAAAAAAAAAAAABQYDBAcCAf/EAE0QAAIBAwIDBAYECQgJBAMAAAECAwAEERIhBRMxBkFRYQcUIjJxgTRykbMVIzNSVHOSsbIkNUJigpOh0iVDU2ODtMLR8HSi4eQXRIT/xAAaAQEAAwEBAQAAAAAAAAAAAAAAAQIEAwUG/8QAMxEAAgECAwUHAwIHAAAAAAAAAAECAxESITEEQVFxwQUTMmGBofAzsdEUIhUjNEKCsvH/2gAMAwEAAhEDEQA/AOfUpSvaMopSlAKUpQClKUApSlAKUpQClKUApSlAKUpQClKUApSlAKUpQClKUApSlAKUpQClKUApSlAKUpQClKUApSlAKUpQClKUApSlAKUpQClKUApSlAKUpQClKUApSlAKUpQClKUApSlAKUpQClKUApW1HZEwyTagFjZFI7yXOBitWoUk723CwpSlSBSlKAUpSgFKUoBSlKAUpSgFKUoBSlKAUpSgFKUoBSlKAUpSgFKUoBSlKAUpSgMkEDOwVFLMegAyTtnYfAVu/gG5/R5f2DWx2O+mwfFvu3rq5NeZtu3S2eaiknlf7mijRU1dnIPwDc/o8v7BrXuuHyx7yRSIPFlIH2kYrpg7XWX6XF9v/wAVLQTpKgZGV0YbEEMrD5bGs38Vqx8UMvVHT9NF6M4pUiOBXJ3FvL+yale3nBFt2WSMaY5cgqOiuBnbwBGdu7Sa6Nbe4v1R+4Vor9o4acZwV7318jnCheTT3HHk4ZMXMYicuoyy6TqAOMEj5j7azfgG5/R5f2DVstLyOLit20siRry0ALsFGdEW2SasI7Q2n6Xb/wB8n+auVTtKrG1o6pPfvLRoRerOZfgG5/R5f2DT8A3P6PL+wa6/WhPxu2Rir3MCMuxVpUBHxBORXJdrVXpFe5f9NFbzlNzwyaPTzInXUdK5UjJ8B51m/ANz+jy/sGrN214rBK1pyp4pNM4LaJFbSMdTg7Dzqzt2gtP0u3/vk/zV2l2jVUIyUNb8dxRUI3aucy/ANz+jy/sGn4Buf0eX9g11q1uklXVG6yKdtSMGG3XcbVjveIRQ450scerprcJnHXGojPWuP8Wq3thXuX/TR4nJ5OCXCgkwSAAZJKnAA6k1oV1HjPHrVreYLdQFjE4AEqEklDgABtzXLIug+FejsW1Trp4laxnq01C1mS8X833P66D+I1FVKxfzfc/roP4jUVXWj458+iKz0XL8lt7HdmYZoZry9kaO0t9m0+9I2AcA9w9pRtuS2BjFbEHHeBOQjcNuo4z/AK3mMWX+sQJiceQz8DTsb2itBaT8P4hqWCdtQlUZ0N7PXAJGGRWDYIznO3XaHo3jnBPD+JW1yO5SwDDyJjLb/wBkVWT/AHvE2uBK0yRqcc7KQ2d9aqzGayumUo2cHSxVSCy46a0YMMZB8jUV294KtlfSwRgiPCPGCSTpZRnJO59tXHyrD2qsL2AxwXjSBY1xCpIMYUAL+LYeAC7dRtsKsvpVfnw8OvgPy0JR/rAB1H2mb7KspSTjd3uRZZm16P8AsTb3dm0txkSSyOkBDlfcjznAOGOpXO/clc1OQDqGGXIYeBGxH2g10zjPEzw+44NbA49WQSz+GbgmJz8gZz8xUZxTs9/p82+PYluFmA8Uf8dJ8srKPlUU6jxNvTd6CUcjV9IPAoLEWcUan1iSIyTsWJ3AUDCk4ALa+n5tSvYDsnaTW4mvsgTzCC3AcpqYKxONJ3JIYYP+zNQnpBumvOLziP2irJbRAd5XAI/vWepD0oX4tpbKxgcAcPRZSc9ZjgoSPzgAW/4tVxTcEr5smyu3wKnxewa3nmgf3oZGQ+YB9lv7SlW/tVePRt2Ptr+2nafUHWTQjhyNOpFxtnBOpu/r0rB6VIFm9U4jEPxd5Eqv5SKupc/1tOpT+qr32WcrwLibKSrKwIIOCCEjIII6EHvq0pt0rrUhJYil8V4dJbTSQTDEkbaT4HvDD+qQQR8asPAuBwScLvrqRSZbf8mQxAHsKdwDg7k9amONKOL8PF4gHrtmui4VRvJGMnUAPm4/4i77Vg7Ln/QPFf8Az/VpUyqNw81qFHM0OyPZuCS3mvr6Ro7SA4wnvSN7O2eoGWVRjcluoxvsW/HOBOQj8OuYUO3N5jEr/WYLKTj5N8KdkO0FobKXh3ENccMra1mUH2DlWGcAkEMgYHBHUHbrs/8A42WcFuH8RtrkdylgCPiULb/IVST/AHvHJrgSllkiD7d9mRYTqEfmQTLric4yQMagSNiRlTkbEMPOpay7MWlnapd8WdxzvyNtHkSPtnfBBzjBxlQuRk5OBG3HCbtb2ztL8yaFkjjjRiGj5bOiMIyNiMADxG2cVs+mG6aTirq3uwRRog7hrXmMR5nUB/ZFWcpu0L67/IiyzZnt+L8DmISSxubVTsJuYW0+bASN9pVqie2nZZ7CVRr5sEo1Qyjow8DjbUARuNiCCO8CvV0G9bndmVZ92tZ1VD4DmiMD4BJSvyFWadNp3uvMZSN7jPo9iPDYri1VvWOSkzrrLcxTGDJpUnYjORjrjHeK5eDncV1TtP2hksDwSdMlRasJEH+sQpa6l+PQjzA7s1WvSLwBIZEurbDWl57cZXojkamTyB3YD6w201WjUle0t+hMorceO2/BIbWDhzxKQ91AZJCWLZYJCdgTtvI3SqpV79J/0Xg3/pW+7tqoldKLbjmUksxSlK6kClKUApSlAKUpQEz2O+mwfFvu3rqsnQ/A/urlXY76bB8W+7eur1892v8AWjy6s3bL4XzOEWMf4tdu4d1dO9Hlo8du+tSod9SgjG2kAnB6Akf4VPfhaD9Ii/vF/wC9al72ntIgS9zFkf0VYOx+Crk1XaNtlXh3ahb36CFFQliuQnpRkAtoh3tMMfKOTJ/88attt7i/VH7hXI+03HTeyhwpSKMERqepz7zN5nA27gK65be4v1R+4Vz2ilKnQpqWt30LU5KU5WOU9sxm/uM/1PuUqIiiXI2HUfvqY7ZfT7j+x9ylRUfUfEfvr3tlX8iPIx1PGzt1cd7TRg3tzkD8p/0LXYq4/wBpPptz+s/6VrxuyfrPl+DVtXhRGrGB0Ar4Yl8BXulfRWRhOm+j9QLNcfnv/FUN6UVBNtnxk/clTXYH6Gv13/iqG9KHW2+Mn7kr52n/AF/q+pul9H0KPyV8BXulK+isYSVi/m+5/XQfxGoqpWL+b7n9dB/Eaiqz0fHPn0Reei5fkuvCuy0d3wppbVC97DJiRQxyyaiRpQnGdBBGBuUI61S2szrA5bCUHYaSJAfIY1A/41vcIvLmB+bavLG/TUgyCPBgQVYeRBqyS+k/iqjSWgU494wEP8cFsf4VLck2tfXQK1uBLdupJE4JYpekm7MuV17yaBzN3zvkRlA2d8kZ3ra7D8PHEeGR25xm0vUkwe+MuHf7VeYfKuZ8Rup7iTn3UrzSMMB36YHcgACque5QBW9wTtDdWWs2snK5oGolFYNoLYxqB6am6eNU7qWC2+9ycSue+3HEfWuI3cucrzDEv1Yhy9vIlWb+1XWOF6ZFtuMOQeTYSLKf68ZH/wBgfOuH2tuxwqhnbyBZj4nbepRuO3aWz2QlKQNnXGUGr2jqYZI1DJ7vM1M6TcFFaohSzuyweiGx5t1JeXB9m2Vp5GPTmSajk/Acxv7Ir6/pavXJdbazCsSV1xOW059nUeZucYzVat+MXEdtLbRPogm/KgICWBAXBfGQCBjr3nxrQjjJwFBJ7gBk1PcpyvLRaDFlkdV4VxaTjnD7y2mSJbiLEkIiUqpx7SbMx3LqykjucVC9lmzwDih8T/0R1U+B8YuLSQyWrlJCpT3Q2QSCRpIIO6j7K+Jxy5EM8CyAR3Tl5lCL7RY5ONvZHkMVV0mrxjpkMW9m32O7QtYXKTLkp7sqfnxkjO35w94eYx0JrpfGuCRW3CeJvbsGt7pOfFp6KHRcqP6uRkeAYDurkHqkn+zf9k/9q3l7R3YtWs1m/k7ggxlVbZjkhWI1AZ32PfVqtPFnH1EZW1LBYdlY7rhIntIy95FIRMgYksmpsaUJxnQUbYb6WAydqpgszzAAjCUHYBSJAfID2gf8akeFXV3avzLZpYXxglVOGHgysCrD4irAfSlxQjSHt8nYMITq+zVjPyqW5Ju2a56DLkTfbu9lg4Zwv1gk3yTLIA5/GaY1c+33nrCG88Z3rD6RuEG+EXE7JTLHLGFlVBqeNkJwSo3OMlW8NA7skUHiUlxNIZ7ppZJDtrkGMDuCjACjc7AAbmtngfaC5s2LWszR6veXAZH7vaRts+YwfOqQpySUlr8yJcloa3D+HyzuI4Ynkc7aVGft7lHmcAVdvSC62PDrbhSsGmZhNcY3CjUXx85CMeUZ8RUffek3ijKU5kUR72SHD/8AvLAH5VUXViTJIXd5CS0jkkue8lj1qzU6jWJWRGS0L16Uvo/B/wD0rfd2tPR9xGO4ik4VdH8VcZMDd8UvvYHxPtDzBG+rFVLi3Fri5EAnfUluhSEaAuFwgIyANXuL1z0rVt43ZhywxYYYaASwIOQRjcEHG9TGn+yzDlnkX70vWjQxcKicgtFBIjEdCUS2U48siue1J9oOPXV46etyazDqCjQqFdenVnSBk+yvWoyrUYuMbMiTuxSlK6lRSlKAUpSgFKUoCZ7HfTYPi33b11WTofgf3Vxvhd8YJUlVQxTJAJwDlSvX51YG9IU5yPVYv7xv8teP2jstWrUUoK6t1ZqoVIxi0ylWUCmNcqOg7q2FiUdAK+W8elQPAYrJXrpKxlbPjdDXbbb3F+qP3CuJkVah6QJ1AAtoyAAMmQjoPq15vaWz1KyjgV7X6GjZ5xje5Gdsvp9x/Y+5SoqPqPiP31l4lfNcTSTOoQyY9kHIGlQvU/CsKnBB8K2bPBxoxi9UjlNpybR2+uP9pPptz+s/6Vqcb0hz52tov7xv8tVi8ummlklZQpkbUVByBsB1+Veb2dstWlUbmrZHevUjKNkYqUpXsmU6d2B+hr9d/wCKob0odbb4yfuSonhHa6W1iESQo4BJyzlTuc9wNafH+0El4Y+ZEkfL1Y0sWzq0+IH5teLDZKq2vvGsrs1upHusN8yMpSle0ZCVi/m+5/XQfxGoqpWL+b7n9dB/Eaiqz0fHPn0Reei5fknkt7h7SAW5lGJZdfKYr3R4zgjzqHvYZVcicyFwB+UYswHUbknapGXhj3FpbhE16JZiwyoxkR46kdcH7KjJ7BoDpZdBIzjIOxJGdj5GqULY5ZrV89efQtPRE/eHmWsMX9NIWnj89EsglXzyntAf7uozibfibLw5c3/MNWa8uzH6lImC0cROP+M+x8iNvga9dpYUQWqxMGTlysvkskxdQfMBgPlXGneM4rjJv/a/T3JlmnyXQxSyvHbQrEzK1zI5YoSGKxaVVARvjUxOO81h4jNKyRLKj6kDLzHzqdSQVU6hk6d98nZq2YoWngiWLea3dyFBw5STS2pPEq6743GQa+8ZDLbwJJIXkEshcF9ZTKR4UnJ7sHHcTV00pq+uJ899vS1hZ28rGvbHFpd/CD/mErP2VbF3ER1Gr7p614D/ACS78xD8/wCUJWbswcXUZO3v/dPV5+Gr8/tRVax+bzd4SQ17bTKMLcfjQB0V9LCVfk+T8GFVuyOQvyqwdg5FblxuQDGedGScb6NEi/NSGx4pVesfdT5VFG6qSi9yXWwnon83Fn49ZXpuLhla5EfMYrpkYLp8gG6VA2I9uP6y/wAQqU472elkuriQQ6laViral3Gdj71RdntInky/xCmy27rJrTd1zJqeImuNWV7zrhg1yI+Y5GJGC6NRIwNXTFRnAx/KLf8AXR/eLWzxbs7K9xO4hyGldg2pdwWJB96tXghHrEHhzY/vFqKFu5dmtN3LfmxPxEzw8XKXDvcNOLYPJzOcW5Rjy22H2ORjGN+mKq8bZXPlU3wKY+u4Z2KPLIjAsdDKxdcEE4I3H+FQiA6cHqNj8tqtsycZ58Fp6kVHdEr2lP8ALJ/rL90lSU55lpBD/T5ck0fmY5W1r56oyTjxQVGdozm8uCNxqX7pKyXdyY1sXQ+1GkjD4icnB8j+41zwuVKklrl9mWvaUvm8xcRb+T2fhpn++FZLmR0t7eOEspnMkjlCQz6H5aLld8DDHHiazdpo41W1ERBQrM6jvVZJFcKfAjOn5V5SB54oOTky25kUqpw+l2Dq675IB1A46bUUlKmpPTE9f8tfWwtZteX4NTic8jCISo4dFKmR86pAGymcjcqDjOSTtWnUrxzUsVqjyF3Uza8vrKsTEQpOT0BA+II7qiq07O04ZcX9znPUUpSuxUUpSgFKUoBSlKAUr3FEzEKqlmPRVBJPwA3NeorZ2bQsbs4yCqqSwx19kDO3f4UBipWa2tJJM8uOSTHXQjPjPTOkHHQ/ZXy5t3jOJEeM4zh1KnHjhgDjY0BipWxc2MsYDSQyRq3ul42UN3+yWAB+VYmiYBSVIDZ0kg4bBwdJ78HbagPFK9yxMpKspVhsVYEEfEHcUmiZCVdWRh1VgVI2zuDuNqA8UrMbSTUE5b6z0TQdRyMjC4ydt68LGxUsFJVcZYAkLnpk9Bnu8aA8UrYtbGWUExRSSBfeKIzhfraQcfOtcUApXuaJkJV1KsOqsCpHfuDuKSxMhKspVh1DAgjIyMg79CDQHilKzR2sjIzrG7InvOFJRfrMBgfOgMwvVFrLDg65JI2GBthCScmtOlZIoGYMVRmCjLFVJCjxbA2HmapGCi2+P/CW7mCSFW6gGkcQXoMVnSBipYIxVcamCkquemogYGfOvkcLMCVVmCjLEAkKPFsdB5mr5EGPSM576+BBnONzW1b2EsgzHDLIAcZSNmAPhlQd9x9tDYy6+XyZOYRnRy2148dOM4+VMgaroD1Ga+JEB0FbVzZSxgGSKSMHoXRkB+GoDNe5uGzIpZ4JlUdWaN1UfEkYqMgajKD1oRmsgibTq0nSDgtg6QSMgZ6Zx3UWFipYKxVSAWAOkE9AT0BNSDEUBGCNvCvoGKyLExBYKSq41EAkLk4Go9Bk9M18jQsQFBYnYADJJ8AB1NAYDbJ+aPsrIBWe6tJIjpljeNsZ0uhQ48cMAcVhorAw+qp+aPsrLjurZaxlCCQxSCM9JCjBDnph8aT9tebW0klOmKN5GxnTGjOceOFBOKjIGAKMYxtRRjpWUW7l9ARtecaNJ1Z8NOM58q9W9pJISI45JCOoRGYj4hQcVOQMCqB0ppGc99bEllKrBGikV291CjBmzsMKRk/KvAhb2vZb2Pe9k+xvj2vzd9t++mQMIQZzjc99HjB6jNbNrZSy55UUkmnc8tGfHx0g4rxFA7tpRGZt/ZVSzbdfZAztg/ZTIGBIgOgxXuti5sZYwDJFJGDsC6MgJ8tQGa16IClKUApSlAKUpQClKUBYfR5/OVr+sP3b1duycii7hvxp1cT5aKox7EgV2vdvDXAoz/va5UjlTlWKkdCpII+BG4rzGSunS7jRnThiNGrqVwdie8iuNSk5O6ZaMrFq9HZY2N/gXbHTa/Qzi4/Kye4cHbx26Zr1wRVHFrf1gXarkafwg2qTVpflZJA9jm6cedVWCV0GI5JI/HQ7JnHTOkjNfJWZzl3eQ4xl2LnHhlidtzt507p4m+IxZFgaLiQtrtrp5FTKc4XOoh5OYNIg1AjXnfKYGkeGK3bmW1Fjwv1hLl2PrOjkPGoA9bOdYkRs76emO+qnPK8mkSSySBPdDyM4X6oYkD5V8Yk4ySQudIJOFycnSO7J32p3btwz3DEXi4tEk47dtMQILaQ3EpOcBIY0bfAJILaRgAkgmo3tu3rEMF6Jo52bVbzvEHCc1MyRbSIrZMTYJx/qxVZZ2OvLueZ75LEl/rHPtdB1r5k405OnOdOTpJHQkdCfOipyTTvoHJZnYLd0ueMKpwk9jyyvdzreSzQsvm8ckhYf1ZD1xXN+Ak/ge++tZ/fPUTzG1F9b6z/T1HX00+9nPTb4bV4UYXQCQu2VBIB09Mjocd2aiNFrfw9mTiRcL2O7aDh3qHP5Qj39X1fS+a3M5ujbONGNfdnur5wi1LcUmlu5IWW0Zp7iRARDqixgDSud5dIIC5OG2NVSKd0zy5ZI9Xvct2TV9bSRn51iRcKUBIVsZAJAbByNQHXB33qe7edvlyMRZu2450UF4Jo52kQwTyRhgpnhXKk61VtTRFT0/oVsekLhVwb+6l5Exi/FHmctuXgW0QJ1404BBHXuqpknGnJ05zpydOcYzjpnG2ayy3UrAhp5ip6qZXKkeBBbGPKihKNrbhdO5irpnZvhzPaw2iFxLcQSyRz8tzbRJcMsU0b6Gw8wRGI1bBiF7xXM69GV9OgSSBM6tAdgmQcg6QcZyAc47qtVg5KyIi7M+MuCRv7JK+0CreySDlTup23B6Vb+wPFFtY72ZwDGqQLIDvmOS6SOX/2M1VAkkkklidyWJJJ8STuTQk4K5IDY1AEgNg5GR3jO+9TKOKNgnZ3Og8QsvUuG3tjqDOiLNIw31B7xI4N/HlRBsf7ysXZV4bW3hE88UXr8jc1JA+ZbUI8AUaEYDLyM+WKj2V86oTEnVl3OvAbLH2guNIbfcDAwD0wKSe0QWJbACjJJwo6KM9BudvOuXcys03qWxK5cexcc9rxP1VpZVERuFZA7BHK28ulygOCSAjA48K1PRlcyS30bySTSuYZfaLl5D/J3wFZsnPhVb5rai2t9Z6trOrpj3s56bfDavkLFMaGZCNgVYqR3bEbirOne/KxGIlu1CSaELLxVV9r6exZc6duX7IAOM5+VX6/4gp4tcxJPeGfkuFgdh6kzepBtJUMWxpy3uj2hXLJZnfGuWWQDoHkZwPgGJoJW1F9b6z/T1HX0x72c9NvhVXRbSXMnFmTVo3+hXOf/AN2Lf/8AnerTwq2iSCHh8lzFE95C7SRMH5nOuNBsyMIUBTloMFh7526Z5yPdC5OkHOnJ05AwDjpnHfXpmJbWWYucHUWJbbpud9sDHhgVaVJveQpWLFwGzlew4nGkTtKDaAxopZwUuX1jCgnbBz8DXrsjBcQXoxbsZVikbkuWhlZTGQ3KJXUJdJJXA3warsc7rnTLKpY5YrIysxyTliDknJJ38TXxpGLamkkZtsMzsWGOmGJyMVOGWfmLos3aeJvU7d+ZeCPnyIsN8o5ysY1dmjkADND0G4HtVVmG1ep5HkbVJJJKwGA0js5A8AWJOK+VanFxVmRJ3Z0riCTyvchxdWsgtCHYETcMkjSEH2dagJqAGCucHPfnNctRM3Ck9S5ur1km55OrmY5Y5GrR7XL97y1edVqSV2TlmWUxf7PmNy9tx7GdPXyr7DK6HMcjxtjGqNyjY8MqQceVc1SaRZyLlwpbgcYshdurzgQ6se+o0NpWY43mC41E5O67msHYgt6vxLAuicRbWhxcfSj+TOD89vd1VUYiVbUGYOTnXqOrJ6nV1z516hldAeXJImepR2Un4lSM0dJtW+akKWZa+Co44tZ61vl9tMevMWl95s4JA9jPTzzUjcutxZ8RvEwrvGsVwg2xMlymJFH5sqe1t0ZXqiGeQsGMsrMOjNIzMvwYnI+VYxnBUMwDe8AxAbByNX52++9HSbJxFrnS5awsRY8/Tqm5/q+rXz+YOXzOXv8Ak9OnPdUj2dWYccYXDrJOFk5hh29r1RthgAcwbA4HvA1R4Z3TJjkkjJGCY3ZCR4EqRkfGvEBKbozId/aVirb9dwc1LpPPzv7kYia7RJJpjLLxVVyfp7llzjbl+yMNjOfKoWvcs0j41yyyAbgPIzgHyDE714q9OLirMiTuxSlKuQKUpQClKUApSlAKUpQClKUApSlAKUpQClKUApSlAKUpQClKUApSlAKUpQClKUApSlAKUpQClKUApSlAKUpQClKUApSlAKUpQClKUApSlAKUpQClKUApSlAKUpQClKUApSlAKUpQClKUApSlAKUpQClKUApSlAKUpQClKUApSlAKUpQClKUApSlAKUpQClKUApSlAKUpQClKUApSlAKUpQH/2Q=="/>
          <p:cNvSpPr>
            <a:spLocks noChangeAspect="1" noChangeArrowheads="1"/>
          </p:cNvSpPr>
          <p:nvPr userDrawn="1"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000000"/>
        </a:buClr>
        <a:buChar char="•"/>
        <a:defRPr sz="3200">
          <a:solidFill>
            <a:srgbClr val="002B5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–"/>
        <a:defRPr sz="2800">
          <a:solidFill>
            <a:srgbClr val="002B5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•"/>
        <a:defRPr sz="2400">
          <a:solidFill>
            <a:srgbClr val="002B5E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–"/>
        <a:defRPr sz="2000">
          <a:solidFill>
            <a:srgbClr val="002B5E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»"/>
        <a:defRPr sz="2000">
          <a:solidFill>
            <a:srgbClr val="002B5E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4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title-sli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573" y="811987"/>
            <a:ext cx="5762405" cy="2558491"/>
          </a:xfrm>
        </p:spPr>
        <p:txBody>
          <a:bodyPr anchor="b"/>
          <a:lstStyle/>
          <a:p>
            <a:r>
              <a:rPr lang="en-US" sz="3200" b="0" dirty="0">
                <a:solidFill>
                  <a:schemeClr val="bg1"/>
                </a:solidFill>
              </a:rPr>
              <a:t>GPU-Accelerated Ray-Tracing Methods for Determining Radiation View Factors in Multi-Junction Thermoelectric Generators</a:t>
            </a:r>
            <a:endParaRPr 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127944" y="3370478"/>
                <a:ext cx="7377545" cy="1206500"/>
              </a:xfrm>
            </p:spPr>
            <p:txBody>
              <a:bodyPr/>
              <a:lstStyle/>
              <a:p>
                <a:pPr algn="l" eaLnBrk="1" hangingPunct="1"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rgbClr val="CCCC90"/>
                    </a:solidFill>
                  </a:rPr>
                  <a:t>Asher J. Hancock</a:t>
                </a:r>
                <a14:m>
                  <m:oMath xmlns:m="http://schemas.openxmlformats.org/officeDocument/2006/math">
                    <m:r>
                      <a:rPr lang="en-US" altLang="en-US" sz="1800" i="1" baseline="30000" dirty="0" smtClean="0">
                        <a:solidFill>
                          <a:srgbClr val="CCCC9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1800" baseline="30000" dirty="0" smtClean="0">
                    <a:solidFill>
                      <a:srgbClr val="CCCC90"/>
                    </a:solidFill>
                    <a:latin typeface="+mj-lt"/>
                  </a:rPr>
                  <a:t>a</a:t>
                </a:r>
                <a:r>
                  <a:rPr lang="en-US" altLang="en-US" sz="1800" dirty="0" smtClean="0">
                    <a:solidFill>
                      <a:srgbClr val="CCCC90"/>
                    </a:solidFill>
                    <a:latin typeface="+mj-lt"/>
                  </a:rPr>
                  <a:t> and:</a:t>
                </a:r>
              </a:p>
              <a:p>
                <a:pPr algn="l" eaLnBrk="1" hangingPunct="1"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rgbClr val="CCCC90"/>
                    </a:solidFill>
                    <a:latin typeface="+mj-lt"/>
                  </a:rPr>
                  <a:t>Laura B. Fulton</a:t>
                </a:r>
                <a14:m>
                  <m:oMath xmlns:m="http://schemas.openxmlformats.org/officeDocument/2006/math">
                    <m:r>
                      <a:rPr lang="en-US" altLang="en-US" sz="1800" i="1" baseline="30000" dirty="0" smtClean="0">
                        <a:solidFill>
                          <a:srgbClr val="CCCC9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1800" dirty="0" smtClean="0">
                    <a:solidFill>
                      <a:srgbClr val="CCCC90"/>
                    </a:solidFill>
                    <a:latin typeface="+mj-lt"/>
                  </a:rPr>
                  <a:t>, </a:t>
                </a:r>
                <a:r>
                  <a:rPr lang="en-US" altLang="en-US" sz="1800" dirty="0" smtClean="0">
                    <a:solidFill>
                      <a:srgbClr val="CCCC90"/>
                    </a:solidFill>
                    <a:latin typeface="+mj-lt"/>
                  </a:rPr>
                  <a:t>Justin Ying</a:t>
                </a:r>
                <a14:m>
                  <m:oMath xmlns:m="http://schemas.openxmlformats.org/officeDocument/2006/math">
                    <m:r>
                      <a:rPr lang="en-US" altLang="en-US" sz="1800" i="1" baseline="30000" dirty="0" smtClean="0">
                        <a:solidFill>
                          <a:srgbClr val="CCCC9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en-US" sz="1800" dirty="0" smtClean="0">
                    <a:solidFill>
                      <a:srgbClr val="CCCC90"/>
                    </a:solidFill>
                    <a:latin typeface="+mj-lt"/>
                  </a:rPr>
                  <a:t>, </a:t>
                </a:r>
                <a:r>
                  <a:rPr lang="en-US" altLang="en-US" sz="1800" dirty="0" err="1" smtClean="0">
                    <a:solidFill>
                      <a:srgbClr val="CCCC90"/>
                    </a:solidFill>
                    <a:latin typeface="+mj-lt"/>
                  </a:rPr>
                  <a:t>Shervin</a:t>
                </a:r>
                <a:r>
                  <a:rPr lang="en-US" altLang="en-US" sz="1800" dirty="0" smtClean="0">
                    <a:solidFill>
                      <a:srgbClr val="CCCC90"/>
                    </a:solidFill>
                    <a:latin typeface="+mj-lt"/>
                  </a:rPr>
                  <a:t> Sammak, Ph.D.</a:t>
                </a:r>
                <a14:m>
                  <m:oMath xmlns:m="http://schemas.openxmlformats.org/officeDocument/2006/math">
                    <m:r>
                      <a:rPr lang="en-US" altLang="en-US" sz="1800" i="1" baseline="30000" dirty="0" smtClean="0">
                        <a:solidFill>
                          <a:srgbClr val="CCCC9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en-US" sz="1800" dirty="0" smtClean="0">
                    <a:solidFill>
                      <a:srgbClr val="CCCC90"/>
                    </a:solidFill>
                    <a:latin typeface="+mj-lt"/>
                  </a:rPr>
                  <a:t>,</a:t>
                </a:r>
                <a:endParaRPr lang="en-US" altLang="en-US" sz="1800" dirty="0">
                  <a:solidFill>
                    <a:srgbClr val="CCCC90"/>
                  </a:solidFill>
                  <a:latin typeface="+mj-lt"/>
                </a:endParaRPr>
              </a:p>
              <a:p>
                <a:pPr algn="l" eaLnBrk="1" hangingPunct="1"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CCCC90"/>
                    </a:solidFill>
                    <a:latin typeface="+mj-lt"/>
                  </a:rPr>
                  <a:t>Matthew M. Barry, </a:t>
                </a:r>
                <a:r>
                  <a:rPr lang="en-US" altLang="en-US" sz="1800" dirty="0" smtClean="0">
                    <a:solidFill>
                      <a:srgbClr val="CCCC90"/>
                    </a:solidFill>
                    <a:latin typeface="+mj-lt"/>
                  </a:rPr>
                  <a:t>Ph.D</a:t>
                </a:r>
                <a14:m>
                  <m:oMath xmlns:m="http://schemas.openxmlformats.org/officeDocument/2006/math">
                    <m:r>
                      <a:rPr lang="en-US" altLang="en-US" sz="1800" i="1" baseline="30000" dirty="0" smtClean="0">
                        <a:solidFill>
                          <a:srgbClr val="CCCC9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en-US" sz="1800" dirty="0" smtClean="0">
                  <a:solidFill>
                    <a:srgbClr val="CCCC90"/>
                  </a:solidFill>
                  <a:latin typeface="+mj-lt"/>
                </a:endParaRPr>
              </a:p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en-US" sz="1800" i="1" baseline="30000" dirty="0" smtClean="0">
                        <a:solidFill>
                          <a:srgbClr val="F7F7F7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1800" dirty="0" smtClean="0">
                    <a:solidFill>
                      <a:srgbClr val="F7F7F7"/>
                    </a:solidFill>
                    <a:latin typeface="+mj-lt"/>
                  </a:rPr>
                  <a:t>Department </a:t>
                </a:r>
                <a:r>
                  <a:rPr lang="en-US" altLang="en-US" sz="1800" dirty="0">
                    <a:solidFill>
                      <a:srgbClr val="F7F7F7"/>
                    </a:solidFill>
                    <a:latin typeface="+mj-lt"/>
                  </a:rPr>
                  <a:t>of Mechanical and Materials </a:t>
                </a:r>
                <a:r>
                  <a:rPr lang="en-US" altLang="en-US" sz="1800" dirty="0" smtClean="0">
                    <a:solidFill>
                      <a:srgbClr val="F7F7F7"/>
                    </a:solidFill>
                    <a:latin typeface="+mj-lt"/>
                  </a:rPr>
                  <a:t>Science, </a:t>
                </a:r>
                <a:r>
                  <a:rPr lang="en-US" altLang="en-US" sz="1800" dirty="0" err="1" smtClean="0">
                    <a:solidFill>
                      <a:srgbClr val="F7F7F7"/>
                    </a:solidFill>
                    <a:latin typeface="+mj-lt"/>
                  </a:rPr>
                  <a:t>UPitt</a:t>
                </a:r>
                <a:endParaRPr lang="en-US" altLang="en-US" sz="1800" dirty="0" smtClean="0">
                  <a:solidFill>
                    <a:srgbClr val="F7F7F7"/>
                  </a:solidFill>
                  <a:latin typeface="+mj-lt"/>
                </a:endParaRPr>
              </a:p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en-US" sz="1800" i="1" baseline="30000" dirty="0" smtClean="0">
                        <a:solidFill>
                          <a:srgbClr val="F7F7F7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1800" dirty="0" smtClean="0">
                    <a:solidFill>
                      <a:srgbClr val="F7F7F7"/>
                    </a:solidFill>
                    <a:latin typeface="+mj-lt"/>
                  </a:rPr>
                  <a:t>School of Computer Science, CMU</a:t>
                </a:r>
              </a:p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en-US" sz="1800" i="1" baseline="30000" dirty="0" smtClean="0">
                        <a:solidFill>
                          <a:srgbClr val="F7F7F7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en-US" sz="1800" dirty="0" smtClean="0">
                    <a:solidFill>
                      <a:srgbClr val="F7F7F7"/>
                    </a:solidFill>
                    <a:latin typeface="+mj-lt"/>
                  </a:rPr>
                  <a:t>Department of Computer Engineering, </a:t>
                </a:r>
                <a:r>
                  <a:rPr lang="en-US" altLang="en-US" sz="1800" dirty="0" err="1" smtClean="0">
                    <a:solidFill>
                      <a:srgbClr val="F7F7F7"/>
                    </a:solidFill>
                    <a:latin typeface="+mj-lt"/>
                  </a:rPr>
                  <a:t>UPitt</a:t>
                </a:r>
                <a:endParaRPr lang="en-US" altLang="en-US" sz="1800" dirty="0" smtClean="0">
                  <a:solidFill>
                    <a:srgbClr val="F7F7F7"/>
                  </a:solidFill>
                  <a:latin typeface="+mj-lt"/>
                </a:endParaRPr>
              </a:p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en-US" sz="1800" i="1" baseline="30000" dirty="0" smtClean="0">
                        <a:solidFill>
                          <a:srgbClr val="F7F7F7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en-US" sz="1800" dirty="0" smtClean="0">
                    <a:solidFill>
                      <a:srgbClr val="F7F7F7"/>
                    </a:solidFill>
                    <a:latin typeface="+mj-lt"/>
                  </a:rPr>
                  <a:t>Center for Research Computing, </a:t>
                </a:r>
                <a:r>
                  <a:rPr lang="en-US" altLang="en-US" sz="1800" dirty="0" err="1" smtClean="0">
                    <a:solidFill>
                      <a:srgbClr val="F7F7F7"/>
                    </a:solidFill>
                    <a:latin typeface="+mj-lt"/>
                  </a:rPr>
                  <a:t>UPitt</a:t>
                </a:r>
                <a:endParaRPr lang="en-US" altLang="en-US" sz="1800" dirty="0" smtClean="0">
                  <a:solidFill>
                    <a:srgbClr val="F7F7F7"/>
                  </a:solidFill>
                  <a:latin typeface="+mj-lt"/>
                </a:endParaRPr>
              </a:p>
              <a:p>
                <a:pPr algn="l" eaLnBrk="1" hangingPunct="1"/>
                <a:r>
                  <a:rPr lang="en-US" altLang="en-US" sz="1800" dirty="0">
                    <a:solidFill>
                      <a:srgbClr val="CCCC90"/>
                    </a:solidFill>
                  </a:rPr>
                  <a:t>ajh172@pitt.edu</a:t>
                </a:r>
                <a:r>
                  <a:rPr lang="en-US" altLang="en-US" sz="1800" baseline="30000" dirty="0">
                    <a:solidFill>
                      <a:srgbClr val="CCCC90"/>
                    </a:solidFill>
                  </a:rPr>
                  <a:t>a</a:t>
                </a:r>
              </a:p>
              <a:p>
                <a:pPr algn="l" eaLnBrk="1" hangingPunct="1"/>
                <a:endParaRPr lang="en-US" altLang="en-US" sz="1800" dirty="0">
                  <a:solidFill>
                    <a:srgbClr val="F7F7F7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31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7944" y="3370478"/>
                <a:ext cx="7377545" cy="1206500"/>
              </a:xfrm>
              <a:blipFill>
                <a:blip r:embed="rId4"/>
                <a:stretch>
                  <a:fillRect l="-744" t="-3030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BEEE42D-4B9F-41FA-9EAB-FC2FC1F0FC59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CA28C-1516-42FC-B240-6FB68FB6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07" y="2719926"/>
            <a:ext cx="4189688" cy="38399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737" y="743352"/>
            <a:ext cx="7784177" cy="602902"/>
          </a:xfrm>
        </p:spPr>
        <p:txBody>
          <a:bodyPr anchor="t"/>
          <a:lstStyle/>
          <a:p>
            <a:r>
              <a:rPr lang="en-US" sz="2800" u="sng" dirty="0"/>
              <a:t>Methodology</a:t>
            </a:r>
            <a:r>
              <a:rPr lang="en-US" sz="2800" dirty="0"/>
              <a:t>: Self-intersection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99648" y="1399790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Self-intersection : refers to any obstructive surface, intrinsic of either emitting or receiving surface, that need checked by the MT algorithm for possible ray-intersection to properly resolve the view factor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0FCBB8-EB40-48D4-BC2C-CC05C4D62C68}"/>
              </a:ext>
            </a:extLst>
          </p:cNvPr>
          <p:cNvSpPr txBox="1">
            <a:spLocks/>
          </p:cNvSpPr>
          <p:nvPr/>
        </p:nvSpPr>
        <p:spPr bwMode="auto">
          <a:xfrm>
            <a:off x="1009179" y="2403241"/>
            <a:ext cx="3806661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Normally exhibited in curved surfaces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97710E-5879-4800-9899-3348B78E5D51}"/>
              </a:ext>
            </a:extLst>
          </p:cNvPr>
          <p:cNvSpPr txBox="1">
            <a:spLocks/>
          </p:cNvSpPr>
          <p:nvPr/>
        </p:nvSpPr>
        <p:spPr bwMode="auto">
          <a:xfrm>
            <a:off x="1375215" y="6489064"/>
            <a:ext cx="488827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Concentric cylinders that exhibit self-intersection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32BAC3-5774-4326-AFF2-9943AF09E960}"/>
              </a:ext>
            </a:extLst>
          </p:cNvPr>
          <p:cNvSpPr/>
          <p:nvPr/>
        </p:nvSpPr>
        <p:spPr bwMode="auto">
          <a:xfrm>
            <a:off x="2912509" y="3499858"/>
            <a:ext cx="274320" cy="274320"/>
          </a:xfrm>
          <a:prstGeom prst="ellipse">
            <a:avLst/>
          </a:prstGeom>
          <a:noFill/>
          <a:ln w="38100" cap="flat" cmpd="sng" algn="ctr">
            <a:solidFill>
              <a:srgbClr val="1112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77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19CE61-A8DE-4AE6-B222-2348F626B731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3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737" y="743352"/>
            <a:ext cx="7784177" cy="602902"/>
          </a:xfrm>
        </p:spPr>
        <p:txBody>
          <a:bodyPr anchor="t"/>
          <a:lstStyle/>
          <a:p>
            <a:r>
              <a:rPr lang="en-US" sz="2800" u="sng" dirty="0"/>
              <a:t>Methodology</a:t>
            </a:r>
            <a:r>
              <a:rPr lang="en-US" sz="2800" dirty="0"/>
              <a:t>: Self-intersection algorithm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99648" y="1399790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Self-intersection algorithm: dynamics updates the emitting/receiving surfaces to consider only one tessellation at a time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0FCBB8-EB40-48D4-BC2C-CC05C4D62C68}"/>
              </a:ext>
            </a:extLst>
          </p:cNvPr>
          <p:cNvSpPr txBox="1">
            <a:spLocks/>
          </p:cNvSpPr>
          <p:nvPr/>
        </p:nvSpPr>
        <p:spPr bwMode="auto">
          <a:xfrm>
            <a:off x="957224" y="2108768"/>
            <a:ext cx="6490056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All other surfaces are considered non-participatory (blocking)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97710E-5879-4800-9899-3348B78E5D51}"/>
              </a:ext>
            </a:extLst>
          </p:cNvPr>
          <p:cNvSpPr txBox="1">
            <a:spLocks/>
          </p:cNvSpPr>
          <p:nvPr/>
        </p:nvSpPr>
        <p:spPr bwMode="auto">
          <a:xfrm>
            <a:off x="1893645" y="6263230"/>
            <a:ext cx="385141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Dynamic geometry partitioning during self-intersection algorithm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61E351-BFDB-4240-81E5-79288EA6D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8" y="2753287"/>
            <a:ext cx="7347632" cy="33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2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0112FDD-7A1C-4B21-8458-7345255F4EDA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3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737" y="743352"/>
            <a:ext cx="7784177" cy="602902"/>
          </a:xfrm>
        </p:spPr>
        <p:txBody>
          <a:bodyPr anchor="t"/>
          <a:lstStyle/>
          <a:p>
            <a:r>
              <a:rPr lang="en-US" sz="2800" u="sng" dirty="0"/>
              <a:t>Methodology</a:t>
            </a:r>
            <a:r>
              <a:rPr lang="en-US" sz="2800" dirty="0"/>
              <a:t>: Back-face culling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99648" y="1399790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Back-face culling: a computer graphics technique that refers to the removal of primitive geometries that face away from the camera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0FCBB8-EB40-48D4-BC2C-CC05C4D62C68}"/>
              </a:ext>
            </a:extLst>
          </p:cNvPr>
          <p:cNvSpPr txBox="1">
            <a:spLocks/>
          </p:cNvSpPr>
          <p:nvPr/>
        </p:nvSpPr>
        <p:spPr bwMode="auto">
          <a:xfrm>
            <a:off x="967615" y="2174641"/>
            <a:ext cx="6575450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In this context, tessellations that “face away” from the emitting tessellation appear clockwise oriented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878A15-FF43-4DB6-AAE1-674B2CBF05BF}"/>
              </a:ext>
            </a:extLst>
          </p:cNvPr>
          <p:cNvSpPr txBox="1">
            <a:spLocks/>
          </p:cNvSpPr>
          <p:nvPr/>
        </p:nvSpPr>
        <p:spPr bwMode="auto">
          <a:xfrm>
            <a:off x="160154" y="2805900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Increases computational savings and it prevents intersection miscalculations.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34E6E-6FB8-4C10-A9F2-EA4BD5BE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85" y="3511896"/>
            <a:ext cx="2106259" cy="289906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15F87B5-587C-43B5-8F95-0179F24BC8A0}"/>
              </a:ext>
            </a:extLst>
          </p:cNvPr>
          <p:cNvGrpSpPr/>
          <p:nvPr/>
        </p:nvGrpSpPr>
        <p:grpSpPr>
          <a:xfrm>
            <a:off x="4493559" y="3424209"/>
            <a:ext cx="2263140" cy="2986751"/>
            <a:chOff x="4493559" y="3424209"/>
            <a:chExt cx="2263140" cy="298675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C4814A-0C80-435C-BB1B-DEC3B7D05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3511896"/>
              <a:ext cx="2106259" cy="289906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73701C-1C1F-4C7C-8697-FB2A3B78B075}"/>
                </a:ext>
              </a:extLst>
            </p:cNvPr>
            <p:cNvSpPr/>
            <p:nvPr/>
          </p:nvSpPr>
          <p:spPr bwMode="auto">
            <a:xfrm>
              <a:off x="4493559" y="3424209"/>
              <a:ext cx="2263140" cy="9496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4F8BC7-D408-4A73-AAE6-F59D2C50C406}"/>
                </a:ext>
              </a:extLst>
            </p:cNvPr>
            <p:cNvSpPr/>
            <p:nvPr/>
          </p:nvSpPr>
          <p:spPr bwMode="auto">
            <a:xfrm>
              <a:off x="4878369" y="4223321"/>
              <a:ext cx="1493520" cy="72847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E7BD89E-14FA-42F1-B6C3-B32EBE74FCAC}"/>
                </a:ext>
              </a:extLst>
            </p:cNvPr>
            <p:cNvSpPr/>
            <p:nvPr/>
          </p:nvSpPr>
          <p:spPr bwMode="auto">
            <a:xfrm rot="19871484">
              <a:off x="4668278" y="4174806"/>
              <a:ext cx="359675" cy="4762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0137D6-C8CF-4AE3-8C46-4DD42FA28195}"/>
                </a:ext>
              </a:extLst>
            </p:cNvPr>
            <p:cNvSpPr/>
            <p:nvPr/>
          </p:nvSpPr>
          <p:spPr bwMode="auto">
            <a:xfrm rot="2482191">
              <a:off x="6217278" y="4177643"/>
              <a:ext cx="359675" cy="4762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D631AB-E1B8-46AE-A897-00D9FBD87C31}"/>
                </a:ext>
              </a:extLst>
            </p:cNvPr>
            <p:cNvSpPr/>
            <p:nvPr/>
          </p:nvSpPr>
          <p:spPr bwMode="auto">
            <a:xfrm rot="18909790">
              <a:off x="4817274" y="4374288"/>
              <a:ext cx="197636" cy="4762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9EC184-C8F7-4281-997A-686E679E067F}"/>
                </a:ext>
              </a:extLst>
            </p:cNvPr>
            <p:cNvSpPr/>
            <p:nvPr/>
          </p:nvSpPr>
          <p:spPr bwMode="auto">
            <a:xfrm rot="2508696">
              <a:off x="6267812" y="4349592"/>
              <a:ext cx="197636" cy="4762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</p:grpSp>
      <p:pic>
        <p:nvPicPr>
          <p:cNvPr id="22" name="Graphic 21" descr="Camera">
            <a:extLst>
              <a:ext uri="{FF2B5EF4-FFF2-40B4-BE49-F238E27FC236}">
                <a16:creationId xmlns:a16="http://schemas.microsoft.com/office/drawing/2014/main" id="{1A575E29-94F7-47A5-AF9F-40C485BEB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9535" y="6318658"/>
            <a:ext cx="552132" cy="552132"/>
          </a:xfrm>
          <a:prstGeom prst="rect">
            <a:avLst/>
          </a:prstGeom>
        </p:spPr>
      </p:pic>
      <p:pic>
        <p:nvPicPr>
          <p:cNvPr id="25" name="Graphic 24" descr="Camera">
            <a:extLst>
              <a:ext uri="{FF2B5EF4-FFF2-40B4-BE49-F238E27FC236}">
                <a16:creationId xmlns:a16="http://schemas.microsoft.com/office/drawing/2014/main" id="{F930975E-D332-43A0-9557-47C183E5D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49063" y="6305868"/>
            <a:ext cx="552132" cy="552132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C40FD13-7E06-42C8-A27B-8C223F97919D}"/>
              </a:ext>
            </a:extLst>
          </p:cNvPr>
          <p:cNvSpPr txBox="1">
            <a:spLocks/>
          </p:cNvSpPr>
          <p:nvPr/>
        </p:nvSpPr>
        <p:spPr bwMode="auto">
          <a:xfrm>
            <a:off x="3078905" y="6331914"/>
            <a:ext cx="1016536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Viewers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0DF92A0-49F1-4932-86DE-A00B590B1DF4}"/>
              </a:ext>
            </a:extLst>
          </p:cNvPr>
          <p:cNvSpPr txBox="1">
            <a:spLocks/>
          </p:cNvSpPr>
          <p:nvPr/>
        </p:nvSpPr>
        <p:spPr bwMode="auto">
          <a:xfrm>
            <a:off x="2704689" y="4072208"/>
            <a:ext cx="1800070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Culling enabled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CA0504-7C42-41D4-A7A3-7004E35A49F6}"/>
              </a:ext>
            </a:extLst>
          </p:cNvPr>
          <p:cNvCxnSpPr/>
          <p:nvPr/>
        </p:nvCxnSpPr>
        <p:spPr bwMode="auto">
          <a:xfrm>
            <a:off x="2802945" y="4576219"/>
            <a:ext cx="158326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4C404-AE7B-45EF-BFA6-E84330CCB33C}"/>
              </a:ext>
            </a:extLst>
          </p:cNvPr>
          <p:cNvCxnSpPr>
            <a:cxnSpLocks/>
          </p:cNvCxnSpPr>
          <p:nvPr/>
        </p:nvCxnSpPr>
        <p:spPr bwMode="auto">
          <a:xfrm>
            <a:off x="1706880" y="6654663"/>
            <a:ext cx="35661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6547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B99878-C14F-4F26-8265-7E82C619D54A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3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737" y="743352"/>
            <a:ext cx="7784177" cy="602902"/>
          </a:xfrm>
        </p:spPr>
        <p:txBody>
          <a:bodyPr anchor="t"/>
          <a:lstStyle/>
          <a:p>
            <a:r>
              <a:rPr lang="en-US" sz="2800" u="sng" dirty="0"/>
              <a:t>Validation</a:t>
            </a:r>
            <a:r>
              <a:rPr lang="en-US" sz="2800" dirty="0"/>
              <a:t>: Analytical studies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99648" y="1399790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To validate the program’s effectiveness, numerous geometries with </a:t>
            </a: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published analytical solutions were inputted and tested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DAE546-6D6E-4342-BFE6-968C9AF3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8" y="2403947"/>
            <a:ext cx="3653240" cy="2514058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7BF1CD-6192-4FB3-B3B7-2D0BCB00F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015" y="2286204"/>
            <a:ext cx="3766232" cy="2801135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9C31AF1-B689-473C-B3A1-213ED4EB2D27}"/>
              </a:ext>
            </a:extLst>
          </p:cNvPr>
          <p:cNvSpPr txBox="1">
            <a:spLocks/>
          </p:cNvSpPr>
          <p:nvPr/>
        </p:nvSpPr>
        <p:spPr bwMode="auto">
          <a:xfrm>
            <a:off x="583496" y="5111854"/>
            <a:ext cx="2458726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Parallel plates geometry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X/L </a:t>
            </a: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= Y/L = 1.0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D96CA21-D883-4408-9C77-B3EA904B59A4}"/>
              </a:ext>
            </a:extLst>
          </p:cNvPr>
          <p:cNvSpPr txBox="1">
            <a:spLocks/>
          </p:cNvSpPr>
          <p:nvPr/>
        </p:nvSpPr>
        <p:spPr bwMode="auto">
          <a:xfrm>
            <a:off x="4499799" y="5087339"/>
            <a:ext cx="2947481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Spatial convergence with increasing mesh density</a:t>
            </a:r>
          </a:p>
        </p:txBody>
      </p:sp>
    </p:spTree>
    <p:extLst>
      <p:ext uri="{BB962C8B-B14F-4D97-AF65-F5344CB8AC3E}">
        <p14:creationId xmlns:p14="http://schemas.microsoft.com/office/powerpoint/2010/main" val="381683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97ED4C-1AD6-4645-BD54-FD11BDE4E93C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3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737" y="743352"/>
            <a:ext cx="7784177" cy="602902"/>
          </a:xfrm>
        </p:spPr>
        <p:txBody>
          <a:bodyPr anchor="t"/>
          <a:lstStyle/>
          <a:p>
            <a:r>
              <a:rPr lang="en-US" sz="2800" u="sng" dirty="0"/>
              <a:t>Validation</a:t>
            </a:r>
            <a:r>
              <a:rPr lang="en-US" sz="2800" dirty="0"/>
              <a:t>: Analytical studies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99648" y="1399790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More analytical test cases . . .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pic>
        <p:nvPicPr>
          <p:cNvPr id="3" name="Picture 2" descr="A picture containing sitting, clock&#10;&#10;Description automatically generated">
            <a:extLst>
              <a:ext uri="{FF2B5EF4-FFF2-40B4-BE49-F238E27FC236}">
                <a16:creationId xmlns:a16="http://schemas.microsoft.com/office/drawing/2014/main" id="{BD9582A1-9729-4CD5-BED3-63A600F9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" y="1760397"/>
            <a:ext cx="3384875" cy="2366188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4BF50FA-8594-450F-9D09-B43B80BC4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6735"/>
              </p:ext>
            </p:extLst>
          </p:nvPr>
        </p:nvGraphicFramePr>
        <p:xfrm>
          <a:off x="3125173" y="1993531"/>
          <a:ext cx="4382613" cy="949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60871">
                  <a:extLst>
                    <a:ext uri="{9D8B030D-6E8A-4147-A177-3AD203B41FA5}">
                      <a16:colId xmlns:a16="http://schemas.microsoft.com/office/drawing/2014/main" val="1810354079"/>
                    </a:ext>
                  </a:extLst>
                </a:gridCol>
                <a:gridCol w="1460871">
                  <a:extLst>
                    <a:ext uri="{9D8B030D-6E8A-4147-A177-3AD203B41FA5}">
                      <a16:colId xmlns:a16="http://schemas.microsoft.com/office/drawing/2014/main" val="3541170228"/>
                    </a:ext>
                  </a:extLst>
                </a:gridCol>
                <a:gridCol w="1460871">
                  <a:extLst>
                    <a:ext uri="{9D8B030D-6E8A-4147-A177-3AD203B41FA5}">
                      <a16:colId xmlns:a16="http://schemas.microsoft.com/office/drawing/2014/main" val="2048848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Analytical Soln.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Numerical Soln.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Percent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1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0.05573419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0.05573420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7.05725E-06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765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F7724E-ADE2-4572-8537-838864CE02C9}"/>
              </a:ext>
            </a:extLst>
          </p:cNvPr>
          <p:cNvSpPr txBox="1">
            <a:spLocks/>
          </p:cNvSpPr>
          <p:nvPr/>
        </p:nvSpPr>
        <p:spPr bwMode="auto">
          <a:xfrm>
            <a:off x="3431754" y="3050563"/>
            <a:ext cx="3769449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Analytical vs.</a:t>
            </a: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 numerical solutions for Z/X = 1.0, Y/X = 1.0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53114-3383-400E-BB85-37EBACBE4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81" y="4186828"/>
            <a:ext cx="2508666" cy="2542764"/>
          </a:xfrm>
          <a:prstGeom prst="rect">
            <a:avLst/>
          </a:prstGeom>
        </p:spPr>
      </p:pic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BED3B75B-06BB-45CB-B289-AE113AD1D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4534"/>
              </p:ext>
            </p:extLst>
          </p:nvPr>
        </p:nvGraphicFramePr>
        <p:xfrm>
          <a:off x="3125173" y="4298882"/>
          <a:ext cx="4382613" cy="949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60871">
                  <a:extLst>
                    <a:ext uri="{9D8B030D-6E8A-4147-A177-3AD203B41FA5}">
                      <a16:colId xmlns:a16="http://schemas.microsoft.com/office/drawing/2014/main" val="1810354079"/>
                    </a:ext>
                  </a:extLst>
                </a:gridCol>
                <a:gridCol w="1460871">
                  <a:extLst>
                    <a:ext uri="{9D8B030D-6E8A-4147-A177-3AD203B41FA5}">
                      <a16:colId xmlns:a16="http://schemas.microsoft.com/office/drawing/2014/main" val="3541170228"/>
                    </a:ext>
                  </a:extLst>
                </a:gridCol>
                <a:gridCol w="1460871">
                  <a:extLst>
                    <a:ext uri="{9D8B030D-6E8A-4147-A177-3AD203B41FA5}">
                      <a16:colId xmlns:a16="http://schemas.microsoft.com/office/drawing/2014/main" val="2048848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Analytical Soln.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Numerical Soln.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Percent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1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0.9988312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0.116872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765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B64BFFA-A56E-4C1A-9C29-E7FB61CEEAE0}"/>
              </a:ext>
            </a:extLst>
          </p:cNvPr>
          <p:cNvSpPr txBox="1">
            <a:spLocks/>
          </p:cNvSpPr>
          <p:nvPr/>
        </p:nvSpPr>
        <p:spPr bwMode="auto">
          <a:xfrm>
            <a:off x="3459353" y="5421139"/>
            <a:ext cx="3648029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Analytical vs.</a:t>
            </a: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 numerical solutions for r1 = 0.5 [mm], r2 = 1.0 [mm]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2424BF6-7F01-4341-BBEB-166EEEFD7CC0}"/>
              </a:ext>
            </a:extLst>
          </p:cNvPr>
          <p:cNvSpPr txBox="1">
            <a:spLocks/>
          </p:cNvSpPr>
          <p:nvPr/>
        </p:nvSpPr>
        <p:spPr bwMode="auto">
          <a:xfrm>
            <a:off x="3245565" y="6136523"/>
            <a:ext cx="4075603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Note: MT, self-intersection, and culling are implemented in concentric spheres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1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0AD8F7-53F1-4806-97AD-D0D446AD363F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19" name="Picture 1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2A2A480-700A-43E8-B935-D10C43D83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27" y="1281204"/>
            <a:ext cx="5068109" cy="2345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462"/>
            <a:ext cx="7784177" cy="602902"/>
          </a:xfrm>
        </p:spPr>
        <p:txBody>
          <a:bodyPr anchor="t"/>
          <a:lstStyle/>
          <a:p>
            <a:r>
              <a:rPr lang="en-US" sz="2800" dirty="0"/>
              <a:t>Results: Single-junction TEG</a:t>
            </a:r>
          </a:p>
        </p:txBody>
      </p:sp>
      <p:pic>
        <p:nvPicPr>
          <p:cNvPr id="15" name="Picture 14" descr="A cut in half&#10;&#10;Description automatically generated">
            <a:extLst>
              <a:ext uri="{FF2B5EF4-FFF2-40B4-BE49-F238E27FC236}">
                <a16:creationId xmlns:a16="http://schemas.microsoft.com/office/drawing/2014/main" id="{0BA49062-FB45-4044-8219-66443A1E82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1" t="3118" r="2458" b="3406"/>
          <a:stretch/>
        </p:blipFill>
        <p:spPr>
          <a:xfrm>
            <a:off x="2998673" y="3190009"/>
            <a:ext cx="4544392" cy="331588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468834" y="3659814"/>
            <a:ext cx="2352544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Geometrical set-up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821834E-FD48-43BE-9694-A202C74EDC23}"/>
              </a:ext>
            </a:extLst>
          </p:cNvPr>
          <p:cNvSpPr txBox="1">
            <a:spLocks/>
          </p:cNvSpPr>
          <p:nvPr/>
        </p:nvSpPr>
        <p:spPr bwMode="auto">
          <a:xfrm>
            <a:off x="0" y="4307745"/>
            <a:ext cx="2973446" cy="126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As demonstrated, the view factor decreases as H/W increases (with a constant interconnector thickness)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3E7EB52-3DB9-4075-A262-831454B6D809}"/>
              </a:ext>
            </a:extLst>
          </p:cNvPr>
          <p:cNvSpPr txBox="1">
            <a:spLocks/>
          </p:cNvSpPr>
          <p:nvPr/>
        </p:nvSpPr>
        <p:spPr bwMode="auto">
          <a:xfrm>
            <a:off x="372338" y="5572313"/>
            <a:ext cx="2778403" cy="126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Due to increased prevalence of shadow effect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8F1F7F-67A3-4053-A1EF-67F6B7FB7680}"/>
                  </a:ext>
                </a:extLst>
              </p:cNvPr>
              <p:cNvSpPr/>
              <p:nvPr/>
            </p:nvSpPr>
            <p:spPr>
              <a:xfrm>
                <a:off x="5450857" y="1322364"/>
                <a:ext cx="1654748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8F1F7F-67A3-4053-A1EF-67F6B7FB7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857" y="1322364"/>
                <a:ext cx="1654748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22201B7-E752-498E-B4CD-58E45EC088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91940" y="2129198"/>
                <a:ext cx="2576352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: Area of p-type TE leg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: Area of n-type TE leg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: Number of junctions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22201B7-E752-498E-B4CD-58E45EC0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1940" y="2129198"/>
                <a:ext cx="2576352" cy="540205"/>
              </a:xfrm>
              <a:prstGeom prst="rect">
                <a:avLst/>
              </a:prstGeom>
              <a:blipFill>
                <a:blip r:embed="rId7"/>
                <a:stretch>
                  <a:fillRect t="-3371" b="-66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15A99CAC-46B0-4542-8ED8-93B1B62FFA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60345" y="3462967"/>
                <a:ext cx="3235771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600" u="sng" dirty="0">
                    <a:solidFill>
                      <a:schemeClr val="tx1"/>
                    </a:solidFill>
                    <a:ea typeface="ＭＳ Ｐゴシック" pitchFamily="-112" charset="-128"/>
                  </a:rPr>
                  <a:t>Constant Design Parameters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a typeface="ＭＳ Ｐゴシック" pitchFamily="-112" charset="-128"/>
                  </a:rPr>
                  <a:t> = 0.1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600" dirty="0">
                    <a:solidFill>
                      <a:schemeClr val="tx1"/>
                    </a:solidFill>
                    <a:ea typeface="ＭＳ Ｐゴシック" pitchFamily="-112" charset="-128"/>
                  </a:rPr>
                  <a:t>t = 0.125 [mm]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15A99CAC-46B0-4542-8ED8-93B1B62F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0345" y="3462967"/>
                <a:ext cx="3235771" cy="540205"/>
              </a:xfrm>
              <a:prstGeom prst="rect">
                <a:avLst/>
              </a:prstGeom>
              <a:blipFill>
                <a:blip r:embed="rId8"/>
                <a:stretch>
                  <a:fillRect l="-942" t="-3371" b="-66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79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10C3C18-0B7F-4C07-882F-CB3BBBCADB23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4C6C3B6-6734-4884-86F8-EC1741BED0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15" b="19011"/>
          <a:stretch/>
        </p:blipFill>
        <p:spPr>
          <a:xfrm>
            <a:off x="3154973" y="1177986"/>
            <a:ext cx="4412743" cy="26209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8" y="751039"/>
            <a:ext cx="7784177" cy="602902"/>
          </a:xfrm>
        </p:spPr>
        <p:txBody>
          <a:bodyPr anchor="t"/>
          <a:lstStyle/>
          <a:p>
            <a:r>
              <a:rPr lang="en-US" sz="2800" dirty="0"/>
              <a:t>Results: Multi-junction TEG, H/W=0.25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DE8E5E-2B2D-4DE4-816E-68351242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03" y="1628225"/>
            <a:ext cx="1655874" cy="140532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44F1C12-2E3D-463D-9BAF-A1D6B30C7F25}"/>
              </a:ext>
            </a:extLst>
          </p:cNvPr>
          <p:cNvSpPr txBox="1">
            <a:spLocks/>
          </p:cNvSpPr>
          <p:nvPr/>
        </p:nvSpPr>
        <p:spPr bwMode="auto">
          <a:xfrm>
            <a:off x="-54932" y="2879041"/>
            <a:ext cx="2352544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N=1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40B04EB-5982-4639-8FB8-AEDA7130FFD0}"/>
              </a:ext>
            </a:extLst>
          </p:cNvPr>
          <p:cNvSpPr txBox="1">
            <a:spLocks/>
          </p:cNvSpPr>
          <p:nvPr/>
        </p:nvSpPr>
        <p:spPr bwMode="auto">
          <a:xfrm>
            <a:off x="4357811" y="2940685"/>
            <a:ext cx="2352544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N=8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3E64C5-987F-4CD1-9B3F-AFB03D234922}"/>
              </a:ext>
            </a:extLst>
          </p:cNvPr>
          <p:cNvCxnSpPr/>
          <p:nvPr/>
        </p:nvCxnSpPr>
        <p:spPr bwMode="auto">
          <a:xfrm>
            <a:off x="2328855" y="2243801"/>
            <a:ext cx="145066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0600BC8-E323-4F8B-9774-E6695D93D001}"/>
              </a:ext>
            </a:extLst>
          </p:cNvPr>
          <p:cNvSpPr txBox="1">
            <a:spLocks/>
          </p:cNvSpPr>
          <p:nvPr/>
        </p:nvSpPr>
        <p:spPr bwMode="auto">
          <a:xfrm>
            <a:off x="1877915" y="1858106"/>
            <a:ext cx="2352544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Increase junctions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0C67BA-0A9D-4831-9B71-D8171C9AAD17}"/>
              </a:ext>
            </a:extLst>
          </p:cNvPr>
          <p:cNvGrpSpPr/>
          <p:nvPr/>
        </p:nvGrpSpPr>
        <p:grpSpPr>
          <a:xfrm>
            <a:off x="1533607" y="3777434"/>
            <a:ext cx="6009458" cy="2904681"/>
            <a:chOff x="774791" y="3764136"/>
            <a:chExt cx="6009458" cy="2904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2DBEB3-A2C0-4327-B367-39CB9E730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253"/>
            <a:stretch/>
          </p:blipFill>
          <p:spPr>
            <a:xfrm>
              <a:off x="774791" y="3922394"/>
              <a:ext cx="6009458" cy="2746423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4D4BB6-7302-41F7-A638-5CE89F0B06DD}"/>
                </a:ext>
              </a:extLst>
            </p:cNvPr>
            <p:cNvSpPr/>
            <p:nvPr/>
          </p:nvSpPr>
          <p:spPr bwMode="auto">
            <a:xfrm>
              <a:off x="2485399" y="3764136"/>
              <a:ext cx="3127248" cy="1794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FB7B019-E953-4DDE-AE2F-8A33C1211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552" y="4993473"/>
            <a:ext cx="1220600" cy="1131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FEBCB8C-0021-4293-B28F-23031FA5366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89953" y="5423209"/>
                <a:ext cx="3235771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200" u="sng" dirty="0">
                    <a:solidFill>
                      <a:schemeClr val="tx1"/>
                    </a:solidFill>
                    <a:ea typeface="ＭＳ Ｐゴシック" pitchFamily="-112" charset="-128"/>
                  </a:rPr>
                  <a:t>Constant Design Parameters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 = 0.1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H/W = 0.25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FEBCB8C-0021-4293-B28F-23031FA53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9953" y="5423209"/>
                <a:ext cx="3235771" cy="540205"/>
              </a:xfrm>
              <a:prstGeom prst="rect">
                <a:avLst/>
              </a:prstGeom>
              <a:blipFill>
                <a:blip r:embed="rId8"/>
                <a:stretch>
                  <a:fillRect t="-2273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8447A8C-D859-4160-A5AA-0745F266683E}"/>
              </a:ext>
            </a:extLst>
          </p:cNvPr>
          <p:cNvSpPr txBox="1">
            <a:spLocks/>
          </p:cNvSpPr>
          <p:nvPr/>
        </p:nvSpPr>
        <p:spPr bwMode="auto">
          <a:xfrm>
            <a:off x="-5238" y="5289284"/>
            <a:ext cx="188086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Asymptotic behavior observed in the view factor</a:t>
            </a:r>
          </a:p>
        </p:txBody>
      </p:sp>
    </p:spTree>
    <p:extLst>
      <p:ext uri="{BB962C8B-B14F-4D97-AF65-F5344CB8AC3E}">
        <p14:creationId xmlns:p14="http://schemas.microsoft.com/office/powerpoint/2010/main" val="217510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D1A7E9-4789-4CC8-A1EC-182CF6C8DEED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3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8" y="751039"/>
            <a:ext cx="7784177" cy="602902"/>
          </a:xfrm>
        </p:spPr>
        <p:txBody>
          <a:bodyPr anchor="t"/>
          <a:lstStyle/>
          <a:p>
            <a:r>
              <a:rPr lang="en-US" sz="2800" dirty="0"/>
              <a:t>Results: Multi-junction TEG, H/W=4.00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CB71C-946F-4F7A-B00B-B953DDC1DC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80"/>
          <a:stretch/>
        </p:blipFill>
        <p:spPr>
          <a:xfrm>
            <a:off x="1652502" y="3985055"/>
            <a:ext cx="5838995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DE8E5E-2B2D-4DE4-816E-68351242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03" y="1628225"/>
            <a:ext cx="1655874" cy="1405326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4C6C3B6-6734-4884-86F8-EC1741BED0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515" b="19011"/>
          <a:stretch/>
        </p:blipFill>
        <p:spPr>
          <a:xfrm>
            <a:off x="3154973" y="1177986"/>
            <a:ext cx="4412743" cy="26209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44F1C12-2E3D-463D-9BAF-A1D6B30C7F25}"/>
              </a:ext>
            </a:extLst>
          </p:cNvPr>
          <p:cNvSpPr txBox="1">
            <a:spLocks/>
          </p:cNvSpPr>
          <p:nvPr/>
        </p:nvSpPr>
        <p:spPr bwMode="auto">
          <a:xfrm>
            <a:off x="-54932" y="2879041"/>
            <a:ext cx="2352544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N=1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40B04EB-5982-4639-8FB8-AEDA7130FFD0}"/>
              </a:ext>
            </a:extLst>
          </p:cNvPr>
          <p:cNvSpPr txBox="1">
            <a:spLocks/>
          </p:cNvSpPr>
          <p:nvPr/>
        </p:nvSpPr>
        <p:spPr bwMode="auto">
          <a:xfrm>
            <a:off x="4357811" y="2940685"/>
            <a:ext cx="2352544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N=8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3E64C5-987F-4CD1-9B3F-AFB03D234922}"/>
              </a:ext>
            </a:extLst>
          </p:cNvPr>
          <p:cNvCxnSpPr/>
          <p:nvPr/>
        </p:nvCxnSpPr>
        <p:spPr bwMode="auto">
          <a:xfrm>
            <a:off x="2328855" y="2243801"/>
            <a:ext cx="145066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0600BC8-E323-4F8B-9774-E6695D93D001}"/>
              </a:ext>
            </a:extLst>
          </p:cNvPr>
          <p:cNvSpPr txBox="1">
            <a:spLocks/>
          </p:cNvSpPr>
          <p:nvPr/>
        </p:nvSpPr>
        <p:spPr bwMode="auto">
          <a:xfrm>
            <a:off x="1877915" y="1858106"/>
            <a:ext cx="2352544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Increase junctions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EB21F8-6D68-4BCC-9110-6DF22DE2A0A5}"/>
              </a:ext>
            </a:extLst>
          </p:cNvPr>
          <p:cNvSpPr/>
          <p:nvPr/>
        </p:nvSpPr>
        <p:spPr bwMode="auto">
          <a:xfrm>
            <a:off x="3930823" y="3827099"/>
            <a:ext cx="1798320" cy="1861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F08BBF-763C-4B1D-8147-42F13FC56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083" y="4759282"/>
            <a:ext cx="1288473" cy="1194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EC70A8B-C4BE-4BFA-9B99-FEF6613C10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74168" y="5223817"/>
                <a:ext cx="3235771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200" u="sng" dirty="0">
                    <a:solidFill>
                      <a:schemeClr val="tx1"/>
                    </a:solidFill>
                    <a:ea typeface="ＭＳ Ｐゴシック" pitchFamily="-112" charset="-128"/>
                  </a:rPr>
                  <a:t>Constant Design Parameters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 = 0.1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H/W = 4.00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EC70A8B-C4BE-4BFA-9B99-FEF6613C1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4168" y="5223817"/>
                <a:ext cx="3235771" cy="540205"/>
              </a:xfrm>
              <a:prstGeom prst="rect">
                <a:avLst/>
              </a:prstGeom>
              <a:blipFill>
                <a:blip r:embed="rId8"/>
                <a:stretch>
                  <a:fillRect t="-2247" b="-258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1795023-7071-42E0-85E2-93472260CDFB}"/>
              </a:ext>
            </a:extLst>
          </p:cNvPr>
          <p:cNvSpPr txBox="1">
            <a:spLocks/>
          </p:cNvSpPr>
          <p:nvPr/>
        </p:nvSpPr>
        <p:spPr bwMode="auto">
          <a:xfrm>
            <a:off x="-2947" y="5345813"/>
            <a:ext cx="188086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Asymptotic behavior observed in the view factor</a:t>
            </a:r>
          </a:p>
        </p:txBody>
      </p:sp>
    </p:spTree>
    <p:extLst>
      <p:ext uri="{BB962C8B-B14F-4D97-AF65-F5344CB8AC3E}">
        <p14:creationId xmlns:p14="http://schemas.microsoft.com/office/powerpoint/2010/main" val="285529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8465D38-EE5F-46D2-B0FA-913320051089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3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8" y="751039"/>
            <a:ext cx="7784177" cy="602902"/>
          </a:xfrm>
        </p:spPr>
        <p:txBody>
          <a:bodyPr anchor="t"/>
          <a:lstStyle/>
          <a:p>
            <a:r>
              <a:rPr lang="en-US" sz="2800" dirty="0"/>
              <a:t>Discussion: TEG modeling implications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513915" y="1293751"/>
            <a:ext cx="695564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Asymptotic curve demonstrates that a realistic model (N&gt;128) could be modeled with a sim</a:t>
            </a: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pler model (N = 16)</a:t>
            </a: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  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7C05E6F3-0B9A-4657-8493-E2391BB19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27765"/>
              </p:ext>
            </p:extLst>
          </p:nvPr>
        </p:nvGraphicFramePr>
        <p:xfrm>
          <a:off x="247874" y="5365281"/>
          <a:ext cx="7221681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07227">
                  <a:extLst>
                    <a:ext uri="{9D8B030D-6E8A-4147-A177-3AD203B41FA5}">
                      <a16:colId xmlns:a16="http://schemas.microsoft.com/office/drawing/2014/main" val="1810354079"/>
                    </a:ext>
                  </a:extLst>
                </a:gridCol>
                <a:gridCol w="2407227">
                  <a:extLst>
                    <a:ext uri="{9D8B030D-6E8A-4147-A177-3AD203B41FA5}">
                      <a16:colId xmlns:a16="http://schemas.microsoft.com/office/drawing/2014/main" val="3541170228"/>
                    </a:ext>
                  </a:extLst>
                </a:gridCol>
                <a:gridCol w="2407227">
                  <a:extLst>
                    <a:ext uri="{9D8B030D-6E8A-4147-A177-3AD203B41FA5}">
                      <a16:colId xmlns:a16="http://schemas.microsoft.com/office/drawing/2014/main" val="2048848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View Factor: N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View Factor: N = 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Percent 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1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0.68751517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0.69402468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0.942356%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765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82B44E-03D7-4D4B-BD33-1651699C9703}"/>
              </a:ext>
            </a:extLst>
          </p:cNvPr>
          <p:cNvSpPr txBox="1">
            <a:spLocks/>
          </p:cNvSpPr>
          <p:nvPr/>
        </p:nvSpPr>
        <p:spPr bwMode="auto">
          <a:xfrm>
            <a:off x="99648" y="4575635"/>
            <a:ext cx="7630315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View factor values for various junction sizes: </a:t>
            </a:r>
            <a:r>
              <a:rPr lang="el-GR" sz="1600" dirty="0">
                <a:solidFill>
                  <a:srgbClr val="000000"/>
                </a:solidFill>
                <a:ea typeface="ＭＳ Ｐゴシック" pitchFamily="-112" charset="-128"/>
              </a:rPr>
              <a:t>θ</a:t>
            </a:r>
            <a:r>
              <a:rPr lang="en-US" sz="1600" dirty="0">
                <a:solidFill>
                  <a:srgbClr val="000000"/>
                </a:solidFill>
                <a:ea typeface="ＭＳ Ｐゴシック" pitchFamily="-112" charset="-128"/>
              </a:rPr>
              <a:t> = 0.1 </a:t>
            </a: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H/W = 0.25, t = 0.125 [mm].</a:t>
            </a: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 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A983447-587E-4DA2-935F-C4025E48F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33374"/>
              </p:ext>
            </p:extLst>
          </p:nvPr>
        </p:nvGraphicFramePr>
        <p:xfrm>
          <a:off x="247875" y="1970172"/>
          <a:ext cx="7221681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07227">
                  <a:extLst>
                    <a:ext uri="{9D8B030D-6E8A-4147-A177-3AD203B41FA5}">
                      <a16:colId xmlns:a16="http://schemas.microsoft.com/office/drawing/2014/main" val="1810354079"/>
                    </a:ext>
                  </a:extLst>
                </a:gridCol>
                <a:gridCol w="2407227">
                  <a:extLst>
                    <a:ext uri="{9D8B030D-6E8A-4147-A177-3AD203B41FA5}">
                      <a16:colId xmlns:a16="http://schemas.microsoft.com/office/drawing/2014/main" val="3541170228"/>
                    </a:ext>
                  </a:extLst>
                </a:gridCol>
                <a:gridCol w="2407227">
                  <a:extLst>
                    <a:ext uri="{9D8B030D-6E8A-4147-A177-3AD203B41FA5}">
                      <a16:colId xmlns:a16="http://schemas.microsoft.com/office/drawing/2014/main" val="2048848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of Junctions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View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Absolute 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2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1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0.58177071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0.637026446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0.055256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6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0.665832591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0.028806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0.680281868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0.014449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9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0.68751517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0.007233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49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0.694024679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30213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6CA0A9-3446-48C6-BD21-6BF13F0C890D}"/>
              </a:ext>
            </a:extLst>
          </p:cNvPr>
          <p:cNvSpPr txBox="1">
            <a:spLocks/>
          </p:cNvSpPr>
          <p:nvPr/>
        </p:nvSpPr>
        <p:spPr bwMode="auto">
          <a:xfrm>
            <a:off x="0" y="6114458"/>
            <a:ext cx="695564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Percent difference between a 16 junction TEG and a 128 junction TEG</a:t>
            </a:r>
          </a:p>
        </p:txBody>
      </p:sp>
    </p:spTree>
    <p:extLst>
      <p:ext uri="{BB962C8B-B14F-4D97-AF65-F5344CB8AC3E}">
        <p14:creationId xmlns:p14="http://schemas.microsoft.com/office/powerpoint/2010/main" val="230625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EF7262-584C-413A-A83B-1B9BF7DD47AE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3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8" y="751039"/>
            <a:ext cx="7784177" cy="602902"/>
          </a:xfrm>
        </p:spPr>
        <p:txBody>
          <a:bodyPr anchor="t"/>
          <a:lstStyle/>
          <a:p>
            <a:r>
              <a:rPr lang="en-US" sz="2800" dirty="0"/>
              <a:t>Discussion: Computational Speedup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99648" y="5619785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Computational time comparison between the </a:t>
            </a:r>
            <a:r>
              <a:rPr lang="en-US" sz="1800" kern="1200" dirty="0" smtClean="0">
                <a:solidFill>
                  <a:schemeClr val="tx1"/>
                </a:solidFill>
                <a:ea typeface="ＭＳ Ｐゴシック" pitchFamily="-112" charset="-128"/>
              </a:rPr>
              <a:t>CPU (i</a:t>
            </a:r>
            <a:r>
              <a:rPr lang="en-US" sz="1800" dirty="0" smtClean="0">
                <a:solidFill>
                  <a:schemeClr val="tx1"/>
                </a:solidFill>
                <a:ea typeface="ＭＳ Ｐゴシック" pitchFamily="-112" charset="-128"/>
              </a:rPr>
              <a:t>9-9980XE)</a:t>
            </a:r>
            <a:r>
              <a:rPr lang="en-US" sz="1800" kern="1200" dirty="0" smtClean="0">
                <a:solidFill>
                  <a:schemeClr val="tx1"/>
                </a:solidFill>
                <a:ea typeface="ＭＳ Ｐゴシック" pitchFamily="-112" charset="-128"/>
              </a:rPr>
              <a:t> </a:t>
            </a: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and GPU </a:t>
            </a: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ea typeface="ＭＳ Ｐゴシック" pitchFamily="-112" charset="-128"/>
              </a:rPr>
              <a:t>i9-9980XE + 2080TI) </a:t>
            </a:r>
            <a:r>
              <a:rPr lang="en-US" sz="1800" kern="1200" dirty="0" smtClean="0">
                <a:solidFill>
                  <a:schemeClr val="tx1"/>
                </a:solidFill>
                <a:ea typeface="ＭＳ Ｐゴシック" pitchFamily="-112" charset="-128"/>
              </a:rPr>
              <a:t>for </a:t>
            </a: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a single-junction TEG with </a:t>
            </a:r>
            <a:r>
              <a:rPr lang="el-GR" sz="1800" kern="1200" dirty="0">
                <a:solidFill>
                  <a:schemeClr val="tx1"/>
                </a:solidFill>
                <a:ea typeface="ＭＳ Ｐゴシック" pitchFamily="-112" charset="-128"/>
              </a:rPr>
              <a:t>θ</a:t>
            </a: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 = 0.1, H/W = 0.25, t = 0.125 [mm]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CC6025D-906A-47C4-994E-571BBF047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22" y="1267232"/>
            <a:ext cx="5852172" cy="43525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7CEDB2-7805-4AD9-90D0-AF5935200877}"/>
              </a:ext>
            </a:extLst>
          </p:cNvPr>
          <p:cNvSpPr txBox="1">
            <a:spLocks/>
          </p:cNvSpPr>
          <p:nvPr/>
        </p:nvSpPr>
        <p:spPr bwMode="auto">
          <a:xfrm>
            <a:off x="702446" y="6401937"/>
            <a:ext cx="6865846" cy="37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u="sng" dirty="0">
                <a:solidFill>
                  <a:schemeClr val="tx1"/>
                </a:solidFill>
                <a:ea typeface="ＭＳ Ｐゴシック" pitchFamily="-112" charset="-128"/>
              </a:rPr>
              <a:t>GPU-acceleration becomes increasingly important as junction size grows </a:t>
            </a:r>
            <a:endParaRPr lang="en-US" sz="1600" u="sng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511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device&#10;&#10;Description automatically generated">
            <a:extLst>
              <a:ext uri="{FF2B5EF4-FFF2-40B4-BE49-F238E27FC236}">
                <a16:creationId xmlns:a16="http://schemas.microsoft.com/office/drawing/2014/main" id="{AC74D46B-930C-48A1-AFAE-92D79EBE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972" y="3873809"/>
            <a:ext cx="3867681" cy="2331712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1281AF17-E42F-4688-8839-09472CE3D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4" y="1607348"/>
            <a:ext cx="3276073" cy="46509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311" y="1763135"/>
            <a:ext cx="4094177" cy="375814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Thermoelectric generators (TEGs) are solid-state energy conversion devices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Show promise in space applications, as well as the automobile industries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B0A2C-9AE0-4A49-94F4-B0D9C68427A2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2060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5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019"/>
            <a:ext cx="7333488" cy="602902"/>
          </a:xfrm>
        </p:spPr>
        <p:txBody>
          <a:bodyPr anchor="t"/>
          <a:lstStyle/>
          <a:p>
            <a:r>
              <a:rPr lang="en-US" sz="2800" u="sng" dirty="0"/>
              <a:t>Background</a:t>
            </a:r>
            <a:r>
              <a:rPr lang="en-US" sz="2800" dirty="0"/>
              <a:t>: Thermoelectric generators and 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4190DC1-1361-4BA5-BB3D-DFAE24F515B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92136" y="6258319"/>
                <a:ext cx="3867682" cy="300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US" sz="1200" kern="0" dirty="0"/>
                  <a:t>“</a:t>
                </a:r>
                <a:r>
                  <a:rPr lang="en-US" sz="1200" dirty="0"/>
                  <a:t>Recent development and application of thermoelectric generator and cooler</a:t>
                </a:r>
                <a:r>
                  <a:rPr lang="en-US" sz="1200" kern="0" dirty="0"/>
                  <a:t>” (</a:t>
                </a:r>
                <a14:m>
                  <m:oMath xmlns:m="http://schemas.openxmlformats.org/officeDocument/2006/math">
                    <m:r>
                      <a:rPr lang="en-US" sz="1200" i="1" kern="0" dirty="0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200" b="0" i="1" kern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kern="0" dirty="0"/>
                  <a:t>) in Applied Energy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4190DC1-1361-4BA5-BB3D-DFAE24F5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2136" y="6258319"/>
                <a:ext cx="3867682" cy="300371"/>
              </a:xfrm>
              <a:prstGeom prst="rect">
                <a:avLst/>
              </a:prstGeom>
              <a:blipFill>
                <a:blip r:embed="rId6"/>
                <a:stretch>
                  <a:fillRect t="-4082" b="-1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DEA2E9-F238-45A4-82C2-AA393172300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666744" y="6205521"/>
                <a:ext cx="3867682" cy="300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US" sz="1200" kern="0" dirty="0"/>
                  <a:t>“</a:t>
                </a:r>
                <a:r>
                  <a:rPr lang="en-US" sz="1200" dirty="0"/>
                  <a:t>US space radioisotope power systems and applications: past, present and future</a:t>
                </a:r>
                <a:r>
                  <a:rPr lang="en-US" sz="1200" kern="0" dirty="0"/>
                  <a:t>” (</a:t>
                </a:r>
                <a14:m>
                  <m:oMath xmlns:m="http://schemas.openxmlformats.org/officeDocument/2006/math">
                    <m:r>
                      <a:rPr lang="en-US" sz="1200" i="1" kern="0" dirty="0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200" b="0" i="1" kern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kern="0" dirty="0"/>
                  <a:t>) in Radioisotopes-Applications in Physical Sciences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DEA2E9-F238-45A4-82C2-AA393172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6744" y="6205521"/>
                <a:ext cx="3867682" cy="300371"/>
              </a:xfrm>
              <a:prstGeom prst="rect">
                <a:avLst/>
              </a:prstGeom>
              <a:blipFill>
                <a:blip r:embed="rId7"/>
                <a:stretch>
                  <a:fillRect t="-4082" b="-1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06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904D15D-BF97-43B5-B5BD-650C0267FA07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3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8" y="751039"/>
            <a:ext cx="7784177" cy="602902"/>
          </a:xfrm>
        </p:spPr>
        <p:txBody>
          <a:bodyPr anchor="t"/>
          <a:lstStyle/>
          <a:p>
            <a:r>
              <a:rPr lang="en-US" sz="2800" dirty="0"/>
              <a:t>Conclusion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142925" y="1394063"/>
            <a:ext cx="750310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GPU-accelerated programming allows for a robust view factor calculator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A4A5A2-DCDA-4CEF-A44C-37E241E7E33B}"/>
              </a:ext>
            </a:extLst>
          </p:cNvPr>
          <p:cNvSpPr txBox="1">
            <a:spLocks/>
          </p:cNvSpPr>
          <p:nvPr/>
        </p:nvSpPr>
        <p:spPr bwMode="auto">
          <a:xfrm>
            <a:off x="804233" y="1860726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Shadow effect: MT algorithm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Curved surfaces: self-intersection algorithm, culling enabled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6D16E5-7D3F-499C-83E0-DFDD14CD76D5}"/>
              </a:ext>
            </a:extLst>
          </p:cNvPr>
          <p:cNvSpPr txBox="1">
            <a:spLocks/>
          </p:cNvSpPr>
          <p:nvPr/>
        </p:nvSpPr>
        <p:spPr bwMode="auto">
          <a:xfrm>
            <a:off x="220660" y="2483940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As distance across a TEG hot- and cold-sides increases, the view factor decreases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D3E381-5BBB-4A23-9BE9-CC71DA5411C9}"/>
              </a:ext>
            </a:extLst>
          </p:cNvPr>
          <p:cNvSpPr txBox="1">
            <a:spLocks/>
          </p:cNvSpPr>
          <p:nvPr/>
        </p:nvSpPr>
        <p:spPr bwMode="auto">
          <a:xfrm>
            <a:off x="220660" y="3273144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For constant design parameters, as junction number increases, the view factor behaves asymptotically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E03633-8EFA-451F-8E6F-54BA7829AC9E}"/>
              </a:ext>
            </a:extLst>
          </p:cNvPr>
          <p:cNvSpPr txBox="1">
            <a:spLocks/>
          </p:cNvSpPr>
          <p:nvPr/>
        </p:nvSpPr>
        <p:spPr bwMode="auto">
          <a:xfrm>
            <a:off x="804233" y="3916865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Can estimate a large and complex models with simpler models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51EE41-026D-47F0-A7AA-498A015C12A4}"/>
              </a:ext>
            </a:extLst>
          </p:cNvPr>
          <p:cNvSpPr txBox="1">
            <a:spLocks/>
          </p:cNvSpPr>
          <p:nvPr/>
        </p:nvSpPr>
        <p:spPr bwMode="auto">
          <a:xfrm>
            <a:off x="220660" y="4532762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1" dirty="0">
                <a:solidFill>
                  <a:schemeClr val="tx1"/>
                </a:solidFill>
                <a:ea typeface="ＭＳ Ｐゴシック" pitchFamily="-112" charset="-128"/>
              </a:rPr>
              <a:t>This methodology facilitates the ability the design and analysis of high-temperature TEGs.</a:t>
            </a:r>
            <a:endParaRPr lang="en-US" sz="1800" b="1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31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3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8" y="836580"/>
            <a:ext cx="7784177" cy="602902"/>
          </a:xfrm>
        </p:spPr>
        <p:txBody>
          <a:bodyPr anchor="t"/>
          <a:lstStyle/>
          <a:p>
            <a:r>
              <a:rPr lang="en-US" sz="2800" dirty="0" smtClean="0"/>
              <a:t>Acknowledgements:</a:t>
            </a:r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99648" y="1636755"/>
            <a:ext cx="73476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ea typeface="ＭＳ Ｐゴシック" pitchFamily="-112" charset="-128"/>
              </a:rPr>
              <a:t>Computational resources provided by the Center for Research Computing (CRC) at the University of Pittsburgh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BCAA2-33C6-4127-9221-55B629BB5924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181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59CE6D-FD2E-4441-97DB-69825DF7D335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2060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FE315862-A2EE-4831-8E4B-082F5F60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795" y="2001518"/>
            <a:ext cx="5133180" cy="4485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019"/>
            <a:ext cx="7333488" cy="602902"/>
          </a:xfrm>
        </p:spPr>
        <p:txBody>
          <a:bodyPr anchor="t"/>
          <a:lstStyle/>
          <a:p>
            <a:r>
              <a:rPr lang="en-US" sz="2800" u="sng" dirty="0"/>
              <a:t>Background</a:t>
            </a:r>
            <a:r>
              <a:rPr lang="en-US" sz="2800" dirty="0"/>
              <a:t>: TEG design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0" y="1404117"/>
            <a:ext cx="5133181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Basics of a unit-cell thermoelectric generator design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DB23446-F5B8-46B9-91F7-3379830D7392}"/>
              </a:ext>
            </a:extLst>
          </p:cNvPr>
          <p:cNvSpPr txBox="1">
            <a:spLocks/>
          </p:cNvSpPr>
          <p:nvPr/>
        </p:nvSpPr>
        <p:spPr bwMode="auto">
          <a:xfrm>
            <a:off x="0" y="2075568"/>
            <a:ext cx="2660073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P- and N-type thermoelectric materials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Conductive interconnectors (Int.)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Heat source and heat sink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String multiple cells together to form a TE modules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6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06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75AD4E-8EA0-4AF6-B398-8158046F6959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2060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019"/>
            <a:ext cx="7333488" cy="602902"/>
          </a:xfrm>
        </p:spPr>
        <p:txBody>
          <a:bodyPr anchor="t"/>
          <a:lstStyle/>
          <a:p>
            <a:r>
              <a:rPr lang="en-US" sz="2800" u="sng" dirty="0"/>
              <a:t>Background</a:t>
            </a:r>
            <a:r>
              <a:rPr lang="en-US" sz="2800" dirty="0"/>
              <a:t>: TEG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8E0A64-8C9F-4893-A952-783AC5E3D97F}"/>
                  </a:ext>
                </a:extLst>
              </p:cNvPr>
              <p:cNvSpPr/>
              <p:nvPr/>
            </p:nvSpPr>
            <p:spPr>
              <a:xfrm>
                <a:off x="1463469" y="1266583"/>
                <a:ext cx="715464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𝑒𝑙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1800" i="1" smtClean="0">
                              <a:latin typeface="Cambria Math" panose="02040503050406030204" pitchFamily="18" charset="0"/>
                            </a:rPr>
                            <m:t>Κ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8E0A64-8C9F-4893-A952-783AC5E3D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69" y="1266583"/>
                <a:ext cx="715464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4F0ED19-141F-43AB-AE67-AF88BDDB4E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899" y="1338765"/>
                <a:ext cx="4152543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Figure of merit for TE materials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800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4F0ED19-141F-43AB-AE67-AF88BDDB4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899" y="1338765"/>
                <a:ext cx="4152543" cy="540205"/>
              </a:xfrm>
              <a:prstGeom prst="rect">
                <a:avLst/>
              </a:prstGeom>
              <a:blipFill>
                <a:blip r:embed="rId6"/>
                <a:stretch>
                  <a:fillRect l="-1173" t="-6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DB23446-F5B8-46B9-91F7-3379830D73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4813" y="1647766"/>
                <a:ext cx="3160320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: </a:t>
                </a:r>
                <a:r>
                  <a:rPr lang="en-US" sz="1600" dirty="0" err="1">
                    <a:solidFill>
                      <a:schemeClr val="tx1"/>
                    </a:solidFill>
                    <a:ea typeface="ＭＳ Ｐゴシック" pitchFamily="-112" charset="-128"/>
                  </a:rPr>
                  <a:t>s</a:t>
                </a:r>
                <a:r>
                  <a:rPr lang="en-US" sz="1600" kern="1200" dirty="0" err="1">
                    <a:solidFill>
                      <a:schemeClr val="tx1"/>
                    </a:solidFill>
                    <a:ea typeface="ＭＳ Ｐゴシック" pitchFamily="-112" charset="-128"/>
                  </a:rPr>
                  <a:t>eebeck</a:t>
                </a:r>
                <a:r>
                  <a:rPr lang="en-US" sz="16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 coefficient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a typeface="ＭＳ Ｐゴシック" pitchFamily="-112" charset="-128"/>
                  </a:rPr>
                  <a:t>: electrical conductivity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 : thermal conductivity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a typeface="ＭＳ Ｐゴシック" pitchFamily="-112" charset="-128"/>
                  </a:rPr>
                  <a:t>: mean temperature</a:t>
                </a:r>
                <a:endParaRPr lang="en-US" sz="1600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600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DB23446-F5B8-46B9-91F7-3379830D7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813" y="1647766"/>
                <a:ext cx="3160320" cy="540205"/>
              </a:xfrm>
              <a:prstGeom prst="rect">
                <a:avLst/>
              </a:prstGeom>
              <a:blipFill>
                <a:blip r:embed="rId7"/>
                <a:stretch>
                  <a:fillRect t="-3371" b="-1112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F5C00F-A4E9-4596-92CD-1106DAB7866A}"/>
              </a:ext>
            </a:extLst>
          </p:cNvPr>
          <p:cNvSpPr txBox="1">
            <a:spLocks/>
          </p:cNvSpPr>
          <p:nvPr/>
        </p:nvSpPr>
        <p:spPr bwMode="auto">
          <a:xfrm>
            <a:off x="117899" y="2727602"/>
            <a:ext cx="7154647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Performance rests upon optimizing temperature-dependent material properties and device design</a:t>
            </a: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DE3B7D3-A532-48F8-B42B-F793C78E58DA}"/>
              </a:ext>
            </a:extLst>
          </p:cNvPr>
          <p:cNvSpPr txBox="1">
            <a:spLocks/>
          </p:cNvSpPr>
          <p:nvPr/>
        </p:nvSpPr>
        <p:spPr bwMode="auto">
          <a:xfrm>
            <a:off x="574813" y="3847773"/>
            <a:ext cx="5454835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Minimize parasitic radiative transfer across the junction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16105-FF2F-4CE4-B86D-94B59F4BCAF1}"/>
              </a:ext>
            </a:extLst>
          </p:cNvPr>
          <p:cNvSpPr/>
          <p:nvPr/>
        </p:nvSpPr>
        <p:spPr bwMode="auto">
          <a:xfrm>
            <a:off x="4220965" y="1263157"/>
            <a:ext cx="1718670" cy="75492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CA0790FE-B513-4580-B105-717EB5988F8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898" y="3504266"/>
                <a:ext cx="7154647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800" u="sng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Radiative heat transfer </a:t>
                </a:r>
                <a:r>
                  <a:rPr lang="en-US" sz="1800" u="sng" kern="1200" dirty="0" smtClean="0">
                    <a:solidFill>
                      <a:schemeClr val="tx1"/>
                    </a:solidFill>
                    <a:ea typeface="ＭＳ Ｐゴシック" pitchFamily="-112" charset="-128"/>
                  </a:rPr>
                  <a:t>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u="sng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112" charset="-128"/>
                          </a:rPr>
                        </m:ctrlPr>
                      </m:sSupPr>
                      <m:e>
                        <m:r>
                          <a:rPr lang="en-US" sz="1800" b="0" i="1" u="sng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112" charset="-128"/>
                          </a:rPr>
                          <m:t>𝑇</m:t>
                        </m:r>
                      </m:e>
                      <m:sup>
                        <m:r>
                          <a:rPr lang="en-US" sz="1800" b="0" i="1" u="sng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112" charset="-128"/>
                          </a:rPr>
                          <m:t>4</m:t>
                        </m:r>
                      </m:sup>
                    </m:sSup>
                  </m:oMath>
                </a14:m>
                <a:endParaRPr lang="en-US" sz="1800" u="sng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800" u="sng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CA0790FE-B513-4580-B105-717EB5988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898" y="3504266"/>
                <a:ext cx="7154647" cy="540205"/>
              </a:xfrm>
              <a:prstGeom prst="rect">
                <a:avLst/>
              </a:prstGeom>
              <a:blipFill>
                <a:blip r:embed="rId8"/>
                <a:stretch>
                  <a:fillRect l="-681" t="-6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1FF798F-A092-4C60-A9D8-C14C57A7A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64" y="4191279"/>
            <a:ext cx="4656284" cy="234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12469A0-CEDA-4AC9-91DD-6E33BCC30D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389" y="6498622"/>
                <a:ext cx="7333487" cy="2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US" sz="1200" kern="0" dirty="0"/>
                  <a:t>“</a:t>
                </a:r>
                <a:r>
                  <a:rPr lang="en-US" sz="1200" dirty="0"/>
                  <a:t>High performance bulk </a:t>
                </a:r>
                <a:r>
                  <a:rPr lang="en-US" sz="1200" dirty="0" err="1"/>
                  <a:t>thermoelectrics</a:t>
                </a:r>
                <a:r>
                  <a:rPr lang="en-US" sz="1200" dirty="0"/>
                  <a:t> via a </a:t>
                </a:r>
                <a:r>
                  <a:rPr lang="en-US" sz="1200" dirty="0" err="1"/>
                  <a:t>panoscopic</a:t>
                </a:r>
                <a:r>
                  <a:rPr lang="en-US" sz="1200" dirty="0"/>
                  <a:t> approach</a:t>
                </a:r>
                <a:r>
                  <a:rPr lang="en-US" sz="1200" kern="0" dirty="0"/>
                  <a:t>” (</a:t>
                </a:r>
                <a14:m>
                  <m:oMath xmlns:m="http://schemas.openxmlformats.org/officeDocument/2006/math">
                    <m:r>
                      <a:rPr lang="en-US" sz="1200" i="1" kern="0" dirty="0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200" b="0" i="1" kern="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kern="0" dirty="0"/>
                  <a:t>) in Materials Today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12469A0-CEDA-4AC9-91DD-6E33BCC3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89" y="6498622"/>
                <a:ext cx="7333487" cy="247573"/>
              </a:xfrm>
              <a:prstGeom prst="rect">
                <a:avLst/>
              </a:prstGeom>
              <a:blipFill>
                <a:blip r:embed="rId10"/>
                <a:stretch>
                  <a:fillRect t="-2439" b="-268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86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D804E8F-0025-46D9-A888-5A107A3584B1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3ABE2A-DF9C-424F-A32E-41D01BF8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11" y="4154086"/>
            <a:ext cx="3741580" cy="2481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019"/>
            <a:ext cx="7333488" cy="602902"/>
          </a:xfrm>
        </p:spPr>
        <p:txBody>
          <a:bodyPr anchor="t"/>
          <a:lstStyle/>
          <a:p>
            <a:r>
              <a:rPr lang="en-US" sz="2800" u="sng" dirty="0"/>
              <a:t>Motivation</a:t>
            </a:r>
            <a:r>
              <a:rPr lang="en-US" sz="2800" dirty="0"/>
              <a:t>: View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8E0A64-8C9F-4893-A952-783AC5E3D97F}"/>
                  </a:ext>
                </a:extLst>
              </p:cNvPr>
              <p:cNvSpPr/>
              <p:nvPr/>
            </p:nvSpPr>
            <p:spPr>
              <a:xfrm>
                <a:off x="1463469" y="1266583"/>
                <a:ext cx="7154647" cy="818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8E0A64-8C9F-4893-A952-783AC5E3D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69" y="1266583"/>
                <a:ext cx="7154647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4F0ED19-141F-43AB-AE67-AF88BDDB4E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899" y="1443045"/>
                <a:ext cx="4152543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800" dirty="0">
                    <a:solidFill>
                      <a:schemeClr val="tx1"/>
                    </a:solidFill>
                    <a:ea typeface="ＭＳ Ｐゴシック" pitchFamily="-112" charset="-128"/>
                  </a:rPr>
                  <a:t>Radiation view factor </a:t>
                </a:r>
                <a:r>
                  <a:rPr lang="en-US" sz="18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800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4F0ED19-141F-43AB-AE67-AF88BDDB4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899" y="1443045"/>
                <a:ext cx="4152543" cy="540205"/>
              </a:xfrm>
              <a:prstGeom prst="rect">
                <a:avLst/>
              </a:prstGeom>
              <a:blipFill>
                <a:blip r:embed="rId6"/>
                <a:stretch>
                  <a:fillRect l="-1173" t="-6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DE3B7D3-A532-48F8-B42B-F793C78E58D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2876" y="2214014"/>
                <a:ext cx="6808014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600" dirty="0">
                    <a:solidFill>
                      <a:schemeClr val="tx1"/>
                    </a:solidFill>
                    <a:ea typeface="ＭＳ Ｐゴシック" pitchFamily="-112" charset="-128"/>
                  </a:rPr>
                  <a:t>A geometric property that quantifies the proportion of diffuse radiation emitted from one surface,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, and received by another surface,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600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600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DE3B7D3-A532-48F8-B42B-F793C78E5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876" y="2214014"/>
                <a:ext cx="6808014" cy="540205"/>
              </a:xfrm>
              <a:prstGeom prst="rect">
                <a:avLst/>
              </a:prstGeom>
              <a:blipFill>
                <a:blip r:embed="rId7"/>
                <a:stretch>
                  <a:fillRect l="-448" t="-3371" b="-21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FB703F6-F8D6-45D7-9C4E-627021AAF8D4}"/>
              </a:ext>
            </a:extLst>
          </p:cNvPr>
          <p:cNvSpPr/>
          <p:nvPr/>
        </p:nvSpPr>
        <p:spPr bwMode="auto">
          <a:xfrm>
            <a:off x="3411106" y="1298558"/>
            <a:ext cx="3239075" cy="75492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83072F7-3A11-40B3-A77D-C679DAF1834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898" y="3217480"/>
                <a:ext cx="4152543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800" dirty="0">
                    <a:solidFill>
                      <a:schemeClr val="tx1"/>
                    </a:solidFill>
                    <a:ea typeface="ＭＳ Ｐゴシック" pitchFamily="-112" charset="-128"/>
                  </a:rPr>
                  <a:t>Radiation Heat Transfer Rate </a:t>
                </a:r>
                <a:r>
                  <a:rPr lang="en-US" sz="18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800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83072F7-3A11-40B3-A77D-C679DAF18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898" y="3217480"/>
                <a:ext cx="4152543" cy="540205"/>
              </a:xfrm>
              <a:prstGeom prst="rect">
                <a:avLst/>
              </a:prstGeom>
              <a:blipFill>
                <a:blip r:embed="rId8"/>
                <a:stretch>
                  <a:fillRect l="-1173" t="-6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A97F8B-4B31-4AF1-9B06-D6F0A850C558}"/>
                  </a:ext>
                </a:extLst>
              </p:cNvPr>
              <p:cNvSpPr/>
              <p:nvPr/>
            </p:nvSpPr>
            <p:spPr>
              <a:xfrm>
                <a:off x="1810402" y="3206655"/>
                <a:ext cx="7154647" cy="413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A97F8B-4B31-4AF1-9B06-D6F0A850C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02" y="3206655"/>
                <a:ext cx="7154647" cy="413447"/>
              </a:xfrm>
              <a:prstGeom prst="rect">
                <a:avLst/>
              </a:prstGeom>
              <a:blipFill>
                <a:blip r:embed="rId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A0E05ED-A026-4D08-B529-142728B56C88}"/>
              </a:ext>
            </a:extLst>
          </p:cNvPr>
          <p:cNvSpPr/>
          <p:nvPr/>
        </p:nvSpPr>
        <p:spPr bwMode="auto">
          <a:xfrm>
            <a:off x="3946728" y="3035914"/>
            <a:ext cx="2881994" cy="75492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8052D605-3C79-4670-9EB4-FD84677239B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2876" y="3718346"/>
                <a:ext cx="3160320" cy="54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l-GR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ε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1200" dirty="0">
                    <a:solidFill>
                      <a:schemeClr val="tx1"/>
                    </a:solidFill>
                    <a:ea typeface="ＭＳ Ｐゴシック" pitchFamily="-112" charset="-128"/>
                  </a:rPr>
                  <a:t>: </a:t>
                </a:r>
                <a:r>
                  <a:rPr lang="en-US" sz="1600" dirty="0">
                    <a:solidFill>
                      <a:schemeClr val="tx1"/>
                    </a:solidFill>
                    <a:ea typeface="ＭＳ Ｐゴシック" pitchFamily="-112" charset="-128"/>
                  </a:rPr>
                  <a:t>material emissivity</a:t>
                </a:r>
                <a:endParaRPr lang="en-US" sz="1600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sz="1600" dirty="0">
                    <a:solidFill>
                      <a:schemeClr val="tx1"/>
                    </a:solidFill>
                    <a:ea typeface="ＭＳ Ｐゴシック" pitchFamily="-112" charset="-128"/>
                  </a:rPr>
                  <a:t>: Stefan-Boltzmann constant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ea typeface="ＭＳ Ｐゴシック" pitchFamily="-112" charset="-128"/>
                  </a:rPr>
                  <a:t>: temperature of emitter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ea typeface="ＭＳ Ｐゴシック" pitchFamily="-112" charset="-128"/>
                  </a:rPr>
                  <a:t>: temperature of receiver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6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6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6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en-US" sz="1600" kern="1200" dirty="0">
                  <a:solidFill>
                    <a:schemeClr val="tx1"/>
                  </a:solidFill>
                  <a:ea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8052D605-3C79-4670-9EB4-FD8467723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876" y="3718346"/>
                <a:ext cx="3160320" cy="540205"/>
              </a:xfrm>
              <a:prstGeom prst="rect">
                <a:avLst/>
              </a:prstGeom>
              <a:blipFill>
                <a:blip r:embed="rId10"/>
                <a:stretch>
                  <a:fillRect l="-963" t="-3371" b="-1112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81C073D-2FE5-4AE3-993A-A7F10916A210}"/>
              </a:ext>
            </a:extLst>
          </p:cNvPr>
          <p:cNvSpPr txBox="1">
            <a:spLocks/>
          </p:cNvSpPr>
          <p:nvPr/>
        </p:nvSpPr>
        <p:spPr bwMode="auto">
          <a:xfrm>
            <a:off x="117898" y="5088039"/>
            <a:ext cx="4152543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Why do we care?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1F36CF1-39E7-414E-8599-0DF6C97C1A5B}"/>
              </a:ext>
            </a:extLst>
          </p:cNvPr>
          <p:cNvSpPr txBox="1">
            <a:spLocks/>
          </p:cNvSpPr>
          <p:nvPr/>
        </p:nvSpPr>
        <p:spPr bwMode="auto">
          <a:xfrm>
            <a:off x="645260" y="5529511"/>
            <a:ext cx="3160320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Cambria Math" panose="02040503050406030204" pitchFamily="18" charset="0"/>
              </a:rPr>
              <a:t>Accurate heat transfer models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6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Cambria Math" panose="02040503050406030204" pitchFamily="18" charset="0"/>
              </a:rPr>
              <a:t>Parasitic radiative transfer that lowers temperature gradient</a:t>
            </a:r>
            <a:endParaRPr lang="en-US" sz="16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6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6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82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540CF9-EE62-4E35-B256-8F844052240E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C7EFF-8164-4634-997E-00FDD8651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33" y="3245984"/>
            <a:ext cx="3593261" cy="26809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019"/>
            <a:ext cx="7333488" cy="602902"/>
          </a:xfrm>
        </p:spPr>
        <p:txBody>
          <a:bodyPr anchor="t"/>
          <a:lstStyle/>
          <a:p>
            <a:r>
              <a:rPr lang="en-US" sz="2800" u="sng" dirty="0"/>
              <a:t>Methodology</a:t>
            </a:r>
            <a:r>
              <a:rPr lang="en-US" sz="2800" dirty="0"/>
              <a:t>: GPU-accelerated programming and geometry definition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228114" y="1799874"/>
            <a:ext cx="698008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Graphics Processing Unit (GPU) can achieve massive runtime gains 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DB23446-F5B8-46B9-91F7-3379830D7392}"/>
              </a:ext>
            </a:extLst>
          </p:cNvPr>
          <p:cNvSpPr txBox="1">
            <a:spLocks/>
          </p:cNvSpPr>
          <p:nvPr/>
        </p:nvSpPr>
        <p:spPr bwMode="auto">
          <a:xfrm>
            <a:off x="732932" y="2522929"/>
            <a:ext cx="63585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Thousands of cores that operate in parallel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Computational structure is ideal for repetitive, algebraic tasks 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899D1C-51A6-4D98-A6C7-F9DCBB196492}"/>
              </a:ext>
            </a:extLst>
          </p:cNvPr>
          <p:cNvSpPr txBox="1">
            <a:spLocks/>
          </p:cNvSpPr>
          <p:nvPr/>
        </p:nvSpPr>
        <p:spPr bwMode="auto">
          <a:xfrm>
            <a:off x="228114" y="3273250"/>
            <a:ext cx="698008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Geometry Input: STL Files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0FCBB8-EB40-48D4-BC2C-CC05C4D62C68}"/>
              </a:ext>
            </a:extLst>
          </p:cNvPr>
          <p:cNvSpPr txBox="1">
            <a:spLocks/>
          </p:cNvSpPr>
          <p:nvPr/>
        </p:nvSpPr>
        <p:spPr bwMode="auto">
          <a:xfrm>
            <a:off x="732932" y="3726202"/>
            <a:ext cx="635853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Ubiquitous in CAD software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Robust geometry definition 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F36AD0-A5B4-4A7D-863D-AAD04CFD8B60}"/>
              </a:ext>
            </a:extLst>
          </p:cNvPr>
          <p:cNvSpPr txBox="1">
            <a:spLocks/>
          </p:cNvSpPr>
          <p:nvPr/>
        </p:nvSpPr>
        <p:spPr bwMode="auto">
          <a:xfrm>
            <a:off x="4464837" y="5942448"/>
            <a:ext cx="3064098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Example TEG unit-cell defined in STL format  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CC474-BE8C-4E31-8A7A-A31958CBA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0" y="4719359"/>
            <a:ext cx="3925573" cy="110472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3864F7E-1729-42BE-BD92-D020228049D8}"/>
              </a:ext>
            </a:extLst>
          </p:cNvPr>
          <p:cNvSpPr txBox="1">
            <a:spLocks/>
          </p:cNvSpPr>
          <p:nvPr/>
        </p:nvSpPr>
        <p:spPr bwMode="auto">
          <a:xfrm>
            <a:off x="337067" y="5926943"/>
            <a:ext cx="3064098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Example STL format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36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8839F65-B92D-484A-BD45-23001F5218E1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6F6CCD5-4008-4846-8708-B4E548EF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31" y="4285641"/>
            <a:ext cx="5319923" cy="24617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4019"/>
            <a:ext cx="7333488" cy="602902"/>
          </a:xfrm>
        </p:spPr>
        <p:txBody>
          <a:bodyPr anchor="t"/>
          <a:lstStyle/>
          <a:p>
            <a:r>
              <a:rPr lang="en-US" sz="2800" u="sng" dirty="0"/>
              <a:t>Methodology</a:t>
            </a:r>
            <a:r>
              <a:rPr lang="en-US" sz="2800" dirty="0"/>
              <a:t>: View factor computation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26723" y="1502111"/>
            <a:ext cx="698008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View factor: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0FCBB8-EB40-48D4-BC2C-CC05C4D62C68}"/>
              </a:ext>
            </a:extLst>
          </p:cNvPr>
          <p:cNvSpPr txBox="1">
            <a:spLocks/>
          </p:cNvSpPr>
          <p:nvPr/>
        </p:nvSpPr>
        <p:spPr bwMode="auto">
          <a:xfrm>
            <a:off x="588694" y="3291757"/>
            <a:ext cx="6979598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Every differential area of the emitter surface creates a corresponding ray for each receiver differential area, where the ray vectors are determined by the centroidal locations of each triangle, as determined from the STL file.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DE5EA0-AB1F-48D9-BAAC-99357D63A47C}"/>
              </a:ext>
            </a:extLst>
          </p:cNvPr>
          <p:cNvSpPr/>
          <p:nvPr/>
        </p:nvSpPr>
        <p:spPr bwMode="auto">
          <a:xfrm>
            <a:off x="1737619" y="1291995"/>
            <a:ext cx="3239075" cy="75492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303DDE-EB15-4C94-8C7D-E6CA789259F2}"/>
                  </a:ext>
                </a:extLst>
              </p:cNvPr>
              <p:cNvSpPr/>
              <p:nvPr/>
            </p:nvSpPr>
            <p:spPr>
              <a:xfrm>
                <a:off x="1682885" y="1321621"/>
                <a:ext cx="3348545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303DDE-EB15-4C94-8C7D-E6CA78925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85" y="1321621"/>
                <a:ext cx="3348545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DD4F29-448E-48F4-AFBB-8A1345FD5C8F}"/>
              </a:ext>
            </a:extLst>
          </p:cNvPr>
          <p:cNvSpPr txBox="1">
            <a:spLocks/>
          </p:cNvSpPr>
          <p:nvPr/>
        </p:nvSpPr>
        <p:spPr bwMode="auto">
          <a:xfrm>
            <a:off x="26723" y="2516453"/>
            <a:ext cx="698008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ea typeface="ＭＳ Ｐゴシック" pitchFamily="-112" charset="-128"/>
              </a:rPr>
              <a:t>View factor summation: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ADD6B40-584C-4DA8-BE25-04BFEE73725E}"/>
                  </a:ext>
                </a:extLst>
              </p:cNvPr>
              <p:cNvSpPr/>
              <p:nvPr/>
            </p:nvSpPr>
            <p:spPr>
              <a:xfrm>
                <a:off x="2620410" y="2186877"/>
                <a:ext cx="3588097" cy="926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1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ADD6B40-584C-4DA8-BE25-04BFEE737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410" y="2186877"/>
                <a:ext cx="3588097" cy="926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D5541F1-08C6-4C5C-B452-1ABAE2AA76D5}"/>
              </a:ext>
            </a:extLst>
          </p:cNvPr>
          <p:cNvSpPr/>
          <p:nvPr/>
        </p:nvSpPr>
        <p:spPr bwMode="auto">
          <a:xfrm>
            <a:off x="2697066" y="2219451"/>
            <a:ext cx="3511441" cy="90219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63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0DFA98-03D8-4F8E-8876-28E57EBC4004}"/>
              </a:ext>
            </a:extLst>
          </p:cNvPr>
          <p:cNvSpPr/>
          <p:nvPr/>
        </p:nvSpPr>
        <p:spPr bwMode="auto">
          <a:xfrm>
            <a:off x="7568292" y="768699"/>
            <a:ext cx="1575708" cy="6089301"/>
          </a:xfrm>
          <a:prstGeom prst="rect">
            <a:avLst/>
          </a:prstGeom>
          <a:solidFill>
            <a:srgbClr val="CDB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Background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Motivation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111255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Methodology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Validation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Results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Discussion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A09678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rPr>
              <a:t>Conclusion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2060"/>
              </a:solidFill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D62C7-7259-4B44-9D4C-CC2DE25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92" y="3844165"/>
            <a:ext cx="3136271" cy="2661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950DA2-F4B0-4783-A2CA-6152D9B82F9A}"/>
              </a:ext>
            </a:extLst>
          </p:cNvPr>
          <p:cNvSpPr/>
          <p:nvPr/>
        </p:nvSpPr>
        <p:spPr>
          <a:xfrm>
            <a:off x="7543065" y="768699"/>
            <a:ext cx="139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Outline</a:t>
            </a:r>
            <a:r>
              <a:rPr lang="en-US" sz="1800" dirty="0">
                <a:solidFill>
                  <a:srgbClr val="00206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: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kern="1200">
                    <a:solidFill>
                      <a:srgbClr val="002B5E"/>
                    </a:solidFill>
                    <a:latin typeface="Georgia" pitchFamily="-112" charset="0"/>
                    <a:ea typeface="ＭＳ Ｐゴシック" pitchFamily="-112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ＭＳ Ｐゴシック" pitchFamily="-112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020</m:t>
                    </m:r>
                  </m:oMath>
                </a14:m>
                <a:r>
                  <a:rPr lang="en-US" dirty="0"/>
                  <a:t> July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20EB07B-EDE8-4F9D-9EE7-FD889189A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8292" y="6505892"/>
                <a:ext cx="1575708" cy="297543"/>
              </a:xfrm>
              <a:prstGeom prst="rect">
                <a:avLst/>
              </a:prstGeom>
              <a:blipFill>
                <a:blip r:embed="rId4"/>
                <a:stretch>
                  <a:fillRect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737" y="743352"/>
            <a:ext cx="8011391" cy="602902"/>
          </a:xfrm>
        </p:spPr>
        <p:txBody>
          <a:bodyPr anchor="t"/>
          <a:lstStyle/>
          <a:p>
            <a:r>
              <a:rPr lang="en-US" sz="2800" u="sng" dirty="0"/>
              <a:t>Methodology</a:t>
            </a:r>
            <a:r>
              <a:rPr lang="en-US" sz="2800" dirty="0"/>
              <a:t>: Shadow effect and </a:t>
            </a:r>
            <a:r>
              <a:rPr lang="en-US" sz="2800" dirty="0" err="1"/>
              <a:t>Möller</a:t>
            </a:r>
            <a:r>
              <a:rPr lang="en-US" sz="2800" dirty="0"/>
              <a:t>–</a:t>
            </a:r>
            <a:r>
              <a:rPr lang="en-US" sz="2800" dirty="0" err="1"/>
              <a:t>Trumbore</a:t>
            </a:r>
            <a:r>
              <a:rPr lang="en-US" sz="2800" dirty="0"/>
              <a:t> intersection algorithm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4F0ED19-141F-43AB-AE67-AF88BDDB4E1F}"/>
              </a:ext>
            </a:extLst>
          </p:cNvPr>
          <p:cNvSpPr txBox="1">
            <a:spLocks/>
          </p:cNvSpPr>
          <p:nvPr/>
        </p:nvSpPr>
        <p:spPr bwMode="auto">
          <a:xfrm>
            <a:off x="26723" y="1858698"/>
            <a:ext cx="698008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Shadow effect: a phenomenon that represents any potential ray intersection with a non-participating surface 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0FCBB8-EB40-48D4-BC2C-CC05C4D62C68}"/>
              </a:ext>
            </a:extLst>
          </p:cNvPr>
          <p:cNvSpPr txBox="1">
            <a:spLocks/>
          </p:cNvSpPr>
          <p:nvPr/>
        </p:nvSpPr>
        <p:spPr bwMode="auto">
          <a:xfrm>
            <a:off x="765339" y="2601371"/>
            <a:ext cx="3806661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kern="1200" dirty="0">
                <a:solidFill>
                  <a:schemeClr val="tx1"/>
                </a:solidFill>
                <a:ea typeface="ＭＳ Ｐゴシック" pitchFamily="-112" charset="-128"/>
              </a:rPr>
              <a:t>Reduces view factor magnitude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DD4F29-448E-48F4-AFBB-8A1345FD5C8F}"/>
              </a:ext>
            </a:extLst>
          </p:cNvPr>
          <p:cNvSpPr txBox="1">
            <a:spLocks/>
          </p:cNvSpPr>
          <p:nvPr/>
        </p:nvSpPr>
        <p:spPr bwMode="auto">
          <a:xfrm>
            <a:off x="99648" y="3073941"/>
            <a:ext cx="6980082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 err="1">
                <a:solidFill>
                  <a:schemeClr val="tx1"/>
                </a:solidFill>
                <a:ea typeface="ＭＳ Ｐゴシック" pitchFamily="-112" charset="-128"/>
              </a:rPr>
              <a:t>Möller</a:t>
            </a: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–</a:t>
            </a:r>
            <a:r>
              <a:rPr lang="en-US" sz="1800" dirty="0" err="1">
                <a:solidFill>
                  <a:schemeClr val="tx1"/>
                </a:solidFill>
                <a:ea typeface="ＭＳ Ｐゴシック" pitchFamily="-112" charset="-128"/>
              </a:rPr>
              <a:t>Trumbore</a:t>
            </a:r>
            <a:r>
              <a:rPr lang="en-US" sz="1800" dirty="0">
                <a:solidFill>
                  <a:schemeClr val="tx1"/>
                </a:solidFill>
                <a:ea typeface="ＭＳ Ｐゴシック" pitchFamily="-112" charset="-128"/>
              </a:rPr>
              <a:t> ray-triangle intersection algorithm:  </a:t>
            </a:r>
            <a:endParaRPr lang="en-US" sz="18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89CF42-F85E-4BE9-9072-56F057BA11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2" t="8881" r="3760" b="25922"/>
          <a:stretch/>
        </p:blipFill>
        <p:spPr>
          <a:xfrm>
            <a:off x="1" y="4384370"/>
            <a:ext cx="4411292" cy="1329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6CDE62F-C67B-4E31-8554-4EF9B58F79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9980" y="6179692"/>
                <a:ext cx="4301664" cy="2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Char char="•"/>
                  <a:defRPr sz="3200">
                    <a:solidFill>
                      <a:srgbClr val="002B5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800">
                    <a:solidFill>
                      <a:srgbClr val="002B5E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•"/>
                  <a:defRPr sz="2400">
                    <a:solidFill>
                      <a:srgbClr val="002B5E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–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Char char="»"/>
                  <a:defRPr sz="2000">
                    <a:solidFill>
                      <a:srgbClr val="002B5E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3E7E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US" sz="1200" kern="0" dirty="0">
                    <a:solidFill>
                      <a:schemeClr val="tx1"/>
                    </a:solidFill>
                  </a:rPr>
                  <a:t>“</a:t>
                </a:r>
                <a:r>
                  <a:rPr lang="en-US" sz="1200" dirty="0">
                    <a:solidFill>
                      <a:schemeClr val="tx1"/>
                    </a:solidFill>
                  </a:rPr>
                  <a:t>Fast, minimum storage ray-triangle intersection</a:t>
                </a:r>
                <a:r>
                  <a:rPr lang="en-US" sz="1200" kern="0" dirty="0">
                    <a:solidFill>
                      <a:schemeClr val="tx1"/>
                    </a:solidFill>
                  </a:rPr>
                  <a:t>” (</a:t>
                </a:r>
                <a14:m>
                  <m:oMath xmlns:m="http://schemas.openxmlformats.org/officeDocument/2006/math">
                    <m:r>
                      <a:rPr lang="en-US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1997</m:t>
                    </m:r>
                  </m:oMath>
                </a14:m>
                <a:r>
                  <a:rPr lang="en-US" sz="1200" kern="0" dirty="0">
                    <a:solidFill>
                      <a:schemeClr val="tx1"/>
                    </a:solidFill>
                  </a:rPr>
                  <a:t>) in Journal of graphics tools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6CDE62F-C67B-4E31-8554-4EF9B58F7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980" y="6179692"/>
                <a:ext cx="4301664" cy="247573"/>
              </a:xfrm>
              <a:prstGeom prst="rect">
                <a:avLst/>
              </a:prstGeom>
              <a:blipFill>
                <a:blip r:embed="rId6"/>
                <a:stretch>
                  <a:fillRect t="-5000" b="-10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F887F0-B8B1-4A35-B2FD-5F1B7960F98E}"/>
              </a:ext>
            </a:extLst>
          </p:cNvPr>
          <p:cNvCxnSpPr>
            <a:cxnSpLocks/>
          </p:cNvCxnSpPr>
          <p:nvPr/>
        </p:nvCxnSpPr>
        <p:spPr bwMode="auto">
          <a:xfrm flipV="1">
            <a:off x="4922520" y="4564380"/>
            <a:ext cx="2240280" cy="13030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2DD186-95AB-46AA-834D-5A73AFEF54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922520" y="5494020"/>
            <a:ext cx="642620" cy="3733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97710E-5879-4800-9899-3348B78E5D51}"/>
              </a:ext>
            </a:extLst>
          </p:cNvPr>
          <p:cNvSpPr txBox="1">
            <a:spLocks/>
          </p:cNvSpPr>
          <p:nvPr/>
        </p:nvSpPr>
        <p:spPr bwMode="auto">
          <a:xfrm>
            <a:off x="4291684" y="6382159"/>
            <a:ext cx="3064098" cy="54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>
                <a:solidFill>
                  <a:schemeClr val="tx1"/>
                </a:solidFill>
                <a:ea typeface="ＭＳ Ｐゴシック" pitchFamily="-112" charset="-128"/>
              </a:rPr>
              <a:t>Example of shadow effect</a:t>
            </a:r>
            <a:endParaRPr lang="en-US" sz="1600" kern="1200" dirty="0">
              <a:solidFill>
                <a:schemeClr val="tx1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91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E949364-E310-409F-B264-22B4193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6580"/>
            <a:ext cx="8011391" cy="602902"/>
          </a:xfrm>
        </p:spPr>
        <p:txBody>
          <a:bodyPr anchor="t"/>
          <a:lstStyle/>
          <a:p>
            <a:r>
              <a:rPr lang="en-US" sz="2800" u="sng" dirty="0"/>
              <a:t>Methodology</a:t>
            </a:r>
            <a:r>
              <a:rPr lang="en-US" sz="2800" dirty="0"/>
              <a:t>: Flow 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DBCF3-71BA-4992-A309-61269BA5E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8" y="1439482"/>
            <a:ext cx="8703782" cy="53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481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13788</TotalTime>
  <Words>1532</Words>
  <Application>Microsoft Office PowerPoint</Application>
  <PresentationFormat>On-screen Show (4:3)</PresentationFormat>
  <Paragraphs>475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Georgia</vt:lpstr>
      <vt:lpstr>Blank Presentation</vt:lpstr>
      <vt:lpstr>GPU-Accelerated Ray-Tracing Methods for Determining Radiation View Factors in Multi-Junction Thermoelectric Generators</vt:lpstr>
      <vt:lpstr>Background: Thermoelectric generators and uses</vt:lpstr>
      <vt:lpstr>Background: TEG design</vt:lpstr>
      <vt:lpstr>Background: TEG performance</vt:lpstr>
      <vt:lpstr>Motivation: View factor</vt:lpstr>
      <vt:lpstr>Methodology: GPU-accelerated programming and geometry definition</vt:lpstr>
      <vt:lpstr>Methodology: View factor computation </vt:lpstr>
      <vt:lpstr>Methodology: Shadow effect and Möller–Trumbore intersection algorithm</vt:lpstr>
      <vt:lpstr>Methodology: Flow chart</vt:lpstr>
      <vt:lpstr>Methodology: Self-intersection</vt:lpstr>
      <vt:lpstr>Methodology: Self-intersection algorithm</vt:lpstr>
      <vt:lpstr>Methodology: Back-face culling</vt:lpstr>
      <vt:lpstr>Validation: Analytical studies</vt:lpstr>
      <vt:lpstr>Validation: Analytical studies</vt:lpstr>
      <vt:lpstr>Results: Single-junction TEG</vt:lpstr>
      <vt:lpstr>Results: Multi-junction TEG, H/W=0.25</vt:lpstr>
      <vt:lpstr>Results: Multi-junction TEG, H/W=4.00</vt:lpstr>
      <vt:lpstr>Discussion: TEG modeling implications</vt:lpstr>
      <vt:lpstr>Discussion: Computational Speedup</vt:lpstr>
      <vt:lpstr>Conclusion</vt:lpstr>
      <vt:lpstr>Acknowledgements: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mems-it</cp:lastModifiedBy>
  <cp:revision>436</cp:revision>
  <dcterms:created xsi:type="dcterms:W3CDTF">2009-10-28T14:04:51Z</dcterms:created>
  <dcterms:modified xsi:type="dcterms:W3CDTF">2020-07-22T13:47:09Z</dcterms:modified>
</cp:coreProperties>
</file>