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79" r:id="rId3"/>
    <p:sldId id="280" r:id="rId4"/>
    <p:sldId id="296" r:id="rId5"/>
    <p:sldId id="297" r:id="rId6"/>
    <p:sldId id="294" r:id="rId7"/>
    <p:sldId id="298" r:id="rId8"/>
    <p:sldId id="299" r:id="rId9"/>
    <p:sldId id="300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93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168" y="17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ealthpolicy.ucla.edu/chis/data/public-use-data-file/Documents/CHIS%202017%20PUF%20Data%20Dictionary%20-%20Teen.pdf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ealthpolicy.ucla.edu/chis/data/public-use-data-file/Documents/CHIS%202017%20PUF%20Data%20Dictionary%20-%20Teen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1794" y="1954430"/>
            <a:ext cx="6148412" cy="1225296"/>
          </a:xfrm>
        </p:spPr>
        <p:txBody>
          <a:bodyPr/>
          <a:lstStyle/>
          <a:p>
            <a:r>
              <a:rPr lang="en-US" dirty="0"/>
              <a:t>Modeling adolescent BMI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Meera Beauchamp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HMS 520 Final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 Selection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​Model Creation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962" y="347472"/>
            <a:ext cx="7781942" cy="768096"/>
          </a:xfrm>
        </p:spPr>
        <p:txBody>
          <a:bodyPr/>
          <a:lstStyle/>
          <a:p>
            <a:r>
              <a:rPr lang="en-US" sz="4000" dirty="0"/>
              <a:t>Data</a:t>
            </a:r>
            <a:r>
              <a:rPr lang="en-US" sz="3600" dirty="0"/>
              <a:t>: </a:t>
            </a:r>
            <a:r>
              <a:rPr lang="en-US" sz="4000" dirty="0"/>
              <a:t>California Health Interview Survey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6355" y="2376909"/>
            <a:ext cx="6766560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Telephone based survey about health and healthcare</a:t>
            </a:r>
          </a:p>
          <a:p>
            <a:pPr marL="971550" lvl="1" indent="-285750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Conducted in 6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Demographic: adolescents aged 12 to 17 in California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Years: 2017 &amp;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Observations: 440 per year = 880 total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C3495-8B4B-9E1F-243D-8F4D0B850A53}"/>
              </a:ext>
            </a:extLst>
          </p:cNvPr>
          <p:cNvSpPr txBox="1"/>
          <p:nvPr/>
        </p:nvSpPr>
        <p:spPr>
          <a:xfrm>
            <a:off x="3528392" y="6570163"/>
            <a:ext cx="894521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2"/>
              </a:rPr>
              <a:t>https://healthpolicy.ucla.edu/chis/data/public-use-data-file/Documents/CHIS%202017%20PUF%20Data%20Dictionary%20-%20Teen.pdf</a:t>
            </a:r>
            <a:r>
              <a:rPr lang="en-US" sz="11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962" y="347472"/>
            <a:ext cx="7781942" cy="768096"/>
          </a:xfrm>
        </p:spPr>
        <p:txBody>
          <a:bodyPr/>
          <a:lstStyle/>
          <a:p>
            <a:r>
              <a:rPr lang="en-US" sz="4000" dirty="0"/>
              <a:t>Data</a:t>
            </a:r>
            <a:r>
              <a:rPr lang="en-US" sz="3600" dirty="0"/>
              <a:t>: </a:t>
            </a:r>
            <a:r>
              <a:rPr lang="en-US" sz="4000" dirty="0"/>
              <a:t>Prep Data Steps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962" y="1691109"/>
            <a:ext cx="6766560" cy="270052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files with the haven package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two years of data</a:t>
            </a:r>
          </a:p>
          <a:p>
            <a:pPr marL="1028700" lvl="1" indent="-342900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195 columns vs 192 columns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columns which are the same using intersect()</a:t>
            </a:r>
          </a:p>
          <a:p>
            <a:pPr marL="1028700" lvl="1" indent="-342900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185 columns overlap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Concatenate datasets with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rbind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seed and create train and test indicators</a:t>
            </a:r>
          </a:p>
          <a:p>
            <a:pPr marL="1028700" lvl="1" indent="-342900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90% train, 10% test</a:t>
            </a:r>
          </a:p>
          <a:p>
            <a:pPr marL="971550" lvl="1" indent="-285750"/>
            <a:endParaRPr lang="en-US" sz="18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C3495-8B4B-9E1F-243D-8F4D0B850A53}"/>
              </a:ext>
            </a:extLst>
          </p:cNvPr>
          <p:cNvSpPr txBox="1"/>
          <p:nvPr/>
        </p:nvSpPr>
        <p:spPr>
          <a:xfrm>
            <a:off x="3528392" y="6570163"/>
            <a:ext cx="894521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https://healthpolicy.ucla.edu/chis/data/public-use-data-file/Documents/CHIS%202017%20PUF%20Data%20Dictionary%20-%20Teen.pdf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5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E8A6-0E94-4FBC-457F-C343AF5C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448" y="166624"/>
            <a:ext cx="6766560" cy="768096"/>
          </a:xfrm>
        </p:spPr>
        <p:txBody>
          <a:bodyPr/>
          <a:lstStyle/>
          <a:p>
            <a:r>
              <a:rPr lang="en-US" sz="4000" dirty="0"/>
              <a:t>Variable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7BB5-96F1-AE76-050B-31441102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448" y="1135533"/>
            <a:ext cx="6766560" cy="41819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Dependent variable: body mass index (BMI)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data dictionary and selected 7 out of 185 variables 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Sex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Hours of sleep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5+ fruits &amp; vegetables per day (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binary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Poverty level (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1: 0-99% FPL, 4: 300%+ FPL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of fruits consumed per day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of vegetables consumed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 creation:</a:t>
            </a:r>
          </a:p>
          <a:p>
            <a:pPr marL="971550" lvl="1" indent="-285750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of fruits/vegetables consumed per day = # fruits + # of vegetables</a:t>
            </a:r>
          </a:p>
          <a:p>
            <a:pPr marL="971550" lvl="1" indent="-285750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64268-22B9-4689-3CB9-C516F2AA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5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E8A6-0E94-4FBC-457F-C343AF5C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448" y="166624"/>
            <a:ext cx="6766560" cy="768096"/>
          </a:xfrm>
        </p:spPr>
        <p:txBody>
          <a:bodyPr/>
          <a:lstStyle/>
          <a:p>
            <a:r>
              <a:rPr lang="en-US" sz="4000" dirty="0"/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7BB5-96F1-AE76-050B-31441102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448" y="1338049"/>
            <a:ext cx="6766560" cy="41819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Scatter plot of BMI by each of the 7 variables to visually explore relationship</a:t>
            </a:r>
          </a:p>
          <a:p>
            <a:pPr marL="971550" lvl="1" indent="-285750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 using ggplot2 to create plot and save as pdf</a:t>
            </a:r>
          </a:p>
          <a:p>
            <a:pPr marL="971550" lvl="1" indent="-285750"/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Lapply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apply function to each variable</a:t>
            </a:r>
            <a:r>
              <a:rPr lang="en-US" sz="1800" dirty="0"/>
              <a:t> </a:t>
            </a:r>
          </a:p>
          <a:p>
            <a:pPr marL="971550" lvl="1" indent="-285750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64268-22B9-4689-3CB9-C516F2AA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D164B-63A9-ABA8-036A-6D782E742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5" r="895"/>
          <a:stretch/>
        </p:blipFill>
        <p:spPr>
          <a:xfrm>
            <a:off x="3795160" y="2865370"/>
            <a:ext cx="3869232" cy="2764641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536EFF-6A41-651F-3636-6C8F1181F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104" y="2880028"/>
            <a:ext cx="3886199" cy="2764641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8A83D4-1A4F-75A5-2241-817C07B4D9AF}"/>
              </a:ext>
            </a:extLst>
          </p:cNvPr>
          <p:cNvSpPr txBox="1"/>
          <p:nvPr/>
        </p:nvSpPr>
        <p:spPr>
          <a:xfrm>
            <a:off x="4414698" y="5769390"/>
            <a:ext cx="284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BMI &amp; sleep: Negative correlation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3F068-8A49-A7B2-363A-4BA60A280F36}"/>
              </a:ext>
            </a:extLst>
          </p:cNvPr>
          <p:cNvSpPr txBox="1"/>
          <p:nvPr/>
        </p:nvSpPr>
        <p:spPr>
          <a:xfrm>
            <a:off x="8598277" y="5769389"/>
            <a:ext cx="284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BMI &amp; age: Positive correlation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6DD3B0-6FF4-C70A-1F44-71DF69E8AB0A}"/>
              </a:ext>
            </a:extLst>
          </p:cNvPr>
          <p:cNvSpPr txBox="1">
            <a:spLocks/>
          </p:cNvSpPr>
          <p:nvPr/>
        </p:nvSpPr>
        <p:spPr>
          <a:xfrm>
            <a:off x="3584448" y="712512"/>
            <a:ext cx="676656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Scatter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plots</a:t>
            </a:r>
          </a:p>
        </p:txBody>
      </p:sp>
    </p:spTree>
    <p:extLst>
      <p:ext uri="{BB962C8B-B14F-4D97-AF65-F5344CB8AC3E}">
        <p14:creationId xmlns:p14="http://schemas.microsoft.com/office/powerpoint/2010/main" val="212968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E8A6-0E94-4FBC-457F-C343AF5C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448" y="166624"/>
            <a:ext cx="6766560" cy="768096"/>
          </a:xfrm>
        </p:spPr>
        <p:txBody>
          <a:bodyPr/>
          <a:lstStyle/>
          <a:p>
            <a:r>
              <a:rPr lang="en-US" sz="4000" dirty="0"/>
              <a:t>Variable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7BB5-96F1-AE76-050B-31441102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448" y="1338049"/>
            <a:ext cx="6766560" cy="41819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univariate regressions on each possible variable and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bmi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and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lappy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71550" lvl="1" indent="-285750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64268-22B9-4689-3CB9-C516F2AA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F68F8C-63A3-9550-1C0B-118295484530}"/>
              </a:ext>
            </a:extLst>
          </p:cNvPr>
          <p:cNvSpPr txBox="1">
            <a:spLocks/>
          </p:cNvSpPr>
          <p:nvPr/>
        </p:nvSpPr>
        <p:spPr>
          <a:xfrm>
            <a:off x="3584448" y="712512"/>
            <a:ext cx="676656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Univariate Regressions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64E073D-1E7B-1264-C726-B54D0CD03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0010"/>
              </p:ext>
            </p:extLst>
          </p:nvPr>
        </p:nvGraphicFramePr>
        <p:xfrm>
          <a:off x="4485057" y="2535608"/>
          <a:ext cx="6954087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18029">
                  <a:extLst>
                    <a:ext uri="{9D8B030D-6E8A-4147-A177-3AD203B41FA5}">
                      <a16:colId xmlns:a16="http://schemas.microsoft.com/office/drawing/2014/main" val="1609964202"/>
                    </a:ext>
                  </a:extLst>
                </a:gridCol>
                <a:gridCol w="2318029">
                  <a:extLst>
                    <a:ext uri="{9D8B030D-6E8A-4147-A177-3AD203B41FA5}">
                      <a16:colId xmlns:a16="http://schemas.microsoft.com/office/drawing/2014/main" val="2769153947"/>
                    </a:ext>
                  </a:extLst>
                </a:gridCol>
                <a:gridCol w="2318029">
                  <a:extLst>
                    <a:ext uri="{9D8B030D-6E8A-4147-A177-3AD203B41FA5}">
                      <a16:colId xmlns:a16="http://schemas.microsoft.com/office/drawing/2014/main" val="1206526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2e</a:t>
                      </a:r>
                      <a:r>
                        <a:rPr lang="en-US" baseline="30000" dirty="0"/>
                        <a:t>-16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86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Poverty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1.58e</a:t>
                      </a:r>
                      <a:r>
                        <a:rPr lang="en-US" baseline="30000" dirty="0"/>
                        <a:t>-11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01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Hours of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2.89e</a:t>
                      </a:r>
                      <a:r>
                        <a:rPr lang="en-US" baseline="30000" dirty="0"/>
                        <a:t>-6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01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fruits &amp; veg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89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5+ fruit/veg (binary)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1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0346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3A36B05-1B17-1741-3BE7-A565F396E1B1}"/>
              </a:ext>
            </a:extLst>
          </p:cNvPr>
          <p:cNvSpPr/>
          <p:nvPr/>
        </p:nvSpPr>
        <p:spPr>
          <a:xfrm>
            <a:off x="4485057" y="4363392"/>
            <a:ext cx="6954087" cy="76809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829919-D9AA-6D6F-7EE8-46D4C8168E57}"/>
              </a:ext>
            </a:extLst>
          </p:cNvPr>
          <p:cNvSpPr txBox="1">
            <a:spLocks/>
          </p:cNvSpPr>
          <p:nvPr/>
        </p:nvSpPr>
        <p:spPr>
          <a:xfrm>
            <a:off x="3753413" y="5365867"/>
            <a:ext cx="6766560" cy="418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Removed non-statistically significant variables from vector of variables of interest</a:t>
            </a:r>
          </a:p>
          <a:p>
            <a:pPr marL="971550" lvl="1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4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E8A6-0E94-4FBC-457F-C343AF5C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448" y="166624"/>
            <a:ext cx="6766560" cy="768096"/>
          </a:xfrm>
        </p:spPr>
        <p:txBody>
          <a:bodyPr/>
          <a:lstStyle/>
          <a:p>
            <a:r>
              <a:rPr lang="en-US" sz="4000" dirty="0"/>
              <a:t>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7BB5-96F1-AE76-050B-31441102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448" y="1135533"/>
            <a:ext cx="6766560" cy="41819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Dependent variable: body mass index (BMI)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variables one by one in order of statistical significance (one with variables based on previous knowledge)</a:t>
            </a:r>
          </a:p>
          <a:p>
            <a:pPr marL="971550" lvl="1" indent="-285750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function to create model and plot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71550" lvl="1" indent="-285750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64268-22B9-4689-3CB9-C516F2AA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1FF5E-B16E-ADD9-7B7C-A1CB3910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632" y="2723659"/>
            <a:ext cx="3687749" cy="27244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814D66-454F-B7B4-36CF-925598A64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797" y="2723660"/>
            <a:ext cx="3753479" cy="27244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248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E8A6-0E94-4FBC-457F-C343AF5C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448" y="166624"/>
            <a:ext cx="6766560" cy="768096"/>
          </a:xfrm>
        </p:spPr>
        <p:txBody>
          <a:bodyPr/>
          <a:lstStyle/>
          <a:p>
            <a:r>
              <a:rPr lang="en-US" sz="4000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7BB5-96F1-AE76-050B-31441102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448" y="1135533"/>
            <a:ext cx="6766560" cy="41819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models and predict() to create predictions on 10%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out-of-sample residual mean squared error (RMSE)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64268-22B9-4689-3CB9-C516F2AA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2FF897DD-4139-7091-F492-706424C7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816428"/>
              </p:ext>
            </p:extLst>
          </p:nvPr>
        </p:nvGraphicFramePr>
        <p:xfrm>
          <a:off x="4084188" y="2108226"/>
          <a:ext cx="7354956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14191">
                  <a:extLst>
                    <a:ext uri="{9D8B030D-6E8A-4147-A177-3AD203B41FA5}">
                      <a16:colId xmlns:a16="http://schemas.microsoft.com/office/drawing/2014/main" val="1609964202"/>
                    </a:ext>
                  </a:extLst>
                </a:gridCol>
                <a:gridCol w="3140765">
                  <a:extLst>
                    <a:ext uri="{9D8B030D-6E8A-4147-A177-3AD203B41FA5}">
                      <a16:colId xmlns:a16="http://schemas.microsoft.com/office/drawing/2014/main" val="2769153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Out-sample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0: </a:t>
                      </a:r>
                      <a:r>
                        <a:rPr lang="en-US" sz="1600" dirty="0"/>
                        <a:t>Age + # fruit/veg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86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1: </a:t>
                      </a:r>
                      <a:r>
                        <a:rPr lang="en-US" sz="1600" dirty="0"/>
                        <a:t>Age + Poverty </a:t>
                      </a:r>
                      <a:r>
                        <a:rPr lang="en-US" sz="1600" dirty="0" err="1"/>
                        <a:t>lvl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01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2: </a:t>
                      </a:r>
                      <a:r>
                        <a:rPr lang="en-US" sz="1600" dirty="0"/>
                        <a:t>Age + Poverty </a:t>
                      </a:r>
                      <a:r>
                        <a:rPr lang="en-US" sz="1600" dirty="0" err="1"/>
                        <a:t>lvl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dirty="0" err="1"/>
                        <a:t>Hrs</a:t>
                      </a:r>
                      <a:r>
                        <a:rPr lang="en-US" sz="1600" dirty="0"/>
                        <a:t> 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01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3: </a:t>
                      </a:r>
                      <a:r>
                        <a:rPr lang="en-US" sz="1600" dirty="0"/>
                        <a:t>Age + Poverty </a:t>
                      </a:r>
                      <a:r>
                        <a:rPr lang="en-US" sz="1600" dirty="0" err="1"/>
                        <a:t>lvl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dirty="0" err="1"/>
                        <a:t>Hrs</a:t>
                      </a:r>
                      <a:r>
                        <a:rPr lang="en-US" sz="1600" dirty="0"/>
                        <a:t> sleep + # Fruit/Veg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8948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30D7B3-2D0E-D01F-33ED-C291AD2C5A42}"/>
              </a:ext>
            </a:extLst>
          </p:cNvPr>
          <p:cNvSpPr txBox="1"/>
          <p:nvPr/>
        </p:nvSpPr>
        <p:spPr>
          <a:xfrm>
            <a:off x="9092053" y="3623872"/>
            <a:ext cx="284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RMSE slightly improves </a:t>
            </a:r>
          </a:p>
        </p:txBody>
      </p:sp>
    </p:spTree>
    <p:extLst>
      <p:ext uri="{BB962C8B-B14F-4D97-AF65-F5344CB8AC3E}">
        <p14:creationId xmlns:p14="http://schemas.microsoft.com/office/powerpoint/2010/main" val="53629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1645</TotalTime>
  <Words>490</Words>
  <Application>Microsoft Macintosh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Sabon Next LT</vt:lpstr>
      <vt:lpstr>Office Theme</vt:lpstr>
      <vt:lpstr>Modeling adolescent BMI </vt:lpstr>
      <vt:lpstr>AGENDA</vt:lpstr>
      <vt:lpstr>Data: California Health Interview Survey</vt:lpstr>
      <vt:lpstr>Data: Prep Data Steps</vt:lpstr>
      <vt:lpstr>Variable Selection </vt:lpstr>
      <vt:lpstr>Variable Selection</vt:lpstr>
      <vt:lpstr>Variable Selection </vt:lpstr>
      <vt:lpstr>Model Creation</vt:lpstr>
      <vt:lpstr>Model Evaluation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adolescent BMI </dc:title>
  <dc:subject/>
  <dc:creator>Meera Beauchamp</dc:creator>
  <cp:lastModifiedBy>Meera Beauchamp</cp:lastModifiedBy>
  <cp:revision>5</cp:revision>
  <dcterms:created xsi:type="dcterms:W3CDTF">2022-12-09T04:09:49Z</dcterms:created>
  <dcterms:modified xsi:type="dcterms:W3CDTF">2022-12-16T04:55:09Z</dcterms:modified>
</cp:coreProperties>
</file>