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E6AF3F-FEEB-0BB8-2514-6D80459367FE}" v="72" dt="2019-12-05T19:31:52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ACFE82-86E5-4644-86F4-DE35E9C158B2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EED2A61-1692-47CE-8CA1-619DBC3F1C08}">
      <dgm:prSet/>
      <dgm:spPr/>
      <dgm:t>
        <a:bodyPr/>
        <a:lstStyle/>
        <a:p>
          <a:r>
            <a:rPr lang="en-US"/>
            <a:t>Although cancer classification has improved over the last few decades, yet there are only a few approaches reported in literature for detecting new cancer classes (class discovery) or for assigning tumors to known classes (class prediction).</a:t>
          </a:r>
        </a:p>
      </dgm:t>
    </dgm:pt>
    <dgm:pt modelId="{4CCAF734-4C40-4EDC-A194-422C2213523D}" type="parTrans" cxnId="{31B40E02-46F0-41C2-885F-55BC7DF67784}">
      <dgm:prSet/>
      <dgm:spPr/>
      <dgm:t>
        <a:bodyPr/>
        <a:lstStyle/>
        <a:p>
          <a:endParaRPr lang="en-US"/>
        </a:p>
      </dgm:t>
    </dgm:pt>
    <dgm:pt modelId="{8AD13E06-B5EC-4889-B7BE-A20CD0947481}" type="sibTrans" cxnId="{31B40E02-46F0-41C2-885F-55BC7DF67784}">
      <dgm:prSet/>
      <dgm:spPr/>
      <dgm:t>
        <a:bodyPr/>
        <a:lstStyle/>
        <a:p>
          <a:endParaRPr lang="en-US"/>
        </a:p>
      </dgm:t>
    </dgm:pt>
    <dgm:pt modelId="{68BBB279-656F-4B1C-9165-7314E98A8F87}">
      <dgm:prSet/>
      <dgm:spPr/>
      <dgm:t>
        <a:bodyPr/>
        <a:lstStyle/>
        <a:p>
          <a:r>
            <a:rPr lang="en-US"/>
            <a:t>The current study uses data to classify patients with acute myeloid leukemia (AML) and acute lymphoblastic leukemia (ALL), the general symptoms of which are very similar. </a:t>
          </a:r>
        </a:p>
      </dgm:t>
    </dgm:pt>
    <dgm:pt modelId="{BB7AFA38-4B6C-4DF8-AE23-8EDFB9A48E5D}" type="parTrans" cxnId="{3F886202-40A2-4487-A9AD-8094B683ECB0}">
      <dgm:prSet/>
      <dgm:spPr/>
      <dgm:t>
        <a:bodyPr/>
        <a:lstStyle/>
        <a:p>
          <a:endParaRPr lang="en-US"/>
        </a:p>
      </dgm:t>
    </dgm:pt>
    <dgm:pt modelId="{B1E6DD9D-5426-49C6-9EDF-ADBD1416AAD4}" type="sibTrans" cxnId="{3F886202-40A2-4487-A9AD-8094B683ECB0}">
      <dgm:prSet/>
      <dgm:spPr/>
      <dgm:t>
        <a:bodyPr/>
        <a:lstStyle/>
        <a:p>
          <a:endParaRPr lang="en-US"/>
        </a:p>
      </dgm:t>
    </dgm:pt>
    <dgm:pt modelId="{74744A37-E076-4B1F-996F-A16B60016E12}">
      <dgm:prSet/>
      <dgm:spPr/>
      <dgm:t>
        <a:bodyPr/>
        <a:lstStyle/>
        <a:p>
          <a:r>
            <a:rPr lang="en-US"/>
            <a:t>The goal of the current study is to examine how new cases of cancer can be classified by gene expression monitoring (via DNA microarray) and thereby provided a general approach for identifying new cancer classes and assigning tumors to known classes. </a:t>
          </a:r>
        </a:p>
      </dgm:t>
    </dgm:pt>
    <dgm:pt modelId="{56AD8153-04E9-4881-9876-C76647F4AA84}" type="parTrans" cxnId="{54DEED94-0DAC-4A16-A655-9084B678E0BD}">
      <dgm:prSet/>
      <dgm:spPr/>
      <dgm:t>
        <a:bodyPr/>
        <a:lstStyle/>
        <a:p>
          <a:endParaRPr lang="en-US"/>
        </a:p>
      </dgm:t>
    </dgm:pt>
    <dgm:pt modelId="{67FDEBC4-2F1E-4388-BA3B-88831A975E77}" type="sibTrans" cxnId="{54DEED94-0DAC-4A16-A655-9084B678E0BD}">
      <dgm:prSet/>
      <dgm:spPr/>
      <dgm:t>
        <a:bodyPr/>
        <a:lstStyle/>
        <a:p>
          <a:endParaRPr lang="en-US"/>
        </a:p>
      </dgm:t>
    </dgm:pt>
    <dgm:pt modelId="{881D364F-F4BE-4CAC-87FC-4B37EAD3845E}" type="pres">
      <dgm:prSet presAssocID="{66ACFE82-86E5-4644-86F4-DE35E9C158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4731CD6-B31C-4A46-B884-5381B7814093}" type="pres">
      <dgm:prSet presAssocID="{DEED2A61-1692-47CE-8CA1-619DBC3F1C08}" presName="hierRoot1" presStyleCnt="0"/>
      <dgm:spPr/>
    </dgm:pt>
    <dgm:pt modelId="{7D57AAC2-3E14-4834-B927-17594EC3A266}" type="pres">
      <dgm:prSet presAssocID="{DEED2A61-1692-47CE-8CA1-619DBC3F1C08}" presName="composite" presStyleCnt="0"/>
      <dgm:spPr/>
    </dgm:pt>
    <dgm:pt modelId="{54C123CB-9590-4F70-8610-3F23683F6B04}" type="pres">
      <dgm:prSet presAssocID="{DEED2A61-1692-47CE-8CA1-619DBC3F1C08}" presName="background" presStyleLbl="node0" presStyleIdx="0" presStyleCnt="3"/>
      <dgm:spPr/>
    </dgm:pt>
    <dgm:pt modelId="{0FF6B4E5-0C99-4AB6-A5A9-AD17631E0480}" type="pres">
      <dgm:prSet presAssocID="{DEED2A61-1692-47CE-8CA1-619DBC3F1C08}" presName="text" presStyleLbl="fgAcc0" presStyleIdx="0" presStyleCnt="3">
        <dgm:presLayoutVars>
          <dgm:chPref val="3"/>
        </dgm:presLayoutVars>
      </dgm:prSet>
      <dgm:spPr/>
    </dgm:pt>
    <dgm:pt modelId="{3F77DCFE-CAA2-4C63-A025-543F7DFBAAC3}" type="pres">
      <dgm:prSet presAssocID="{DEED2A61-1692-47CE-8CA1-619DBC3F1C08}" presName="hierChild2" presStyleCnt="0"/>
      <dgm:spPr/>
    </dgm:pt>
    <dgm:pt modelId="{42C7AD90-D8C0-4354-9F57-6E2C08C5A4ED}" type="pres">
      <dgm:prSet presAssocID="{68BBB279-656F-4B1C-9165-7314E98A8F87}" presName="hierRoot1" presStyleCnt="0"/>
      <dgm:spPr/>
    </dgm:pt>
    <dgm:pt modelId="{81BC33AF-B68B-4101-9EF9-AD20C71D657A}" type="pres">
      <dgm:prSet presAssocID="{68BBB279-656F-4B1C-9165-7314E98A8F87}" presName="composite" presStyleCnt="0"/>
      <dgm:spPr/>
    </dgm:pt>
    <dgm:pt modelId="{093AF6CC-8B82-4918-9447-C7D00EB19DEE}" type="pres">
      <dgm:prSet presAssocID="{68BBB279-656F-4B1C-9165-7314E98A8F87}" presName="background" presStyleLbl="node0" presStyleIdx="1" presStyleCnt="3"/>
      <dgm:spPr/>
    </dgm:pt>
    <dgm:pt modelId="{23F3439C-E8C1-4D26-90FD-FB483F02B024}" type="pres">
      <dgm:prSet presAssocID="{68BBB279-656F-4B1C-9165-7314E98A8F87}" presName="text" presStyleLbl="fgAcc0" presStyleIdx="1" presStyleCnt="3">
        <dgm:presLayoutVars>
          <dgm:chPref val="3"/>
        </dgm:presLayoutVars>
      </dgm:prSet>
      <dgm:spPr/>
    </dgm:pt>
    <dgm:pt modelId="{9111D9F2-6BFB-4E8E-AD0B-7C9DE714FB21}" type="pres">
      <dgm:prSet presAssocID="{68BBB279-656F-4B1C-9165-7314E98A8F87}" presName="hierChild2" presStyleCnt="0"/>
      <dgm:spPr/>
    </dgm:pt>
    <dgm:pt modelId="{FC8ED454-6129-4282-9F8B-6323AFE0377E}" type="pres">
      <dgm:prSet presAssocID="{74744A37-E076-4B1F-996F-A16B60016E12}" presName="hierRoot1" presStyleCnt="0"/>
      <dgm:spPr/>
    </dgm:pt>
    <dgm:pt modelId="{D76D83FA-84D9-48A6-BEE9-DDC7CFAA56F8}" type="pres">
      <dgm:prSet presAssocID="{74744A37-E076-4B1F-996F-A16B60016E12}" presName="composite" presStyleCnt="0"/>
      <dgm:spPr/>
    </dgm:pt>
    <dgm:pt modelId="{18568E49-4C0B-4D5A-B1E0-3C36DD66C2A4}" type="pres">
      <dgm:prSet presAssocID="{74744A37-E076-4B1F-996F-A16B60016E12}" presName="background" presStyleLbl="node0" presStyleIdx="2" presStyleCnt="3"/>
      <dgm:spPr/>
    </dgm:pt>
    <dgm:pt modelId="{53E5D59D-E861-4F32-947D-CA2A8EDFBB0C}" type="pres">
      <dgm:prSet presAssocID="{74744A37-E076-4B1F-996F-A16B60016E12}" presName="text" presStyleLbl="fgAcc0" presStyleIdx="2" presStyleCnt="3">
        <dgm:presLayoutVars>
          <dgm:chPref val="3"/>
        </dgm:presLayoutVars>
      </dgm:prSet>
      <dgm:spPr/>
    </dgm:pt>
    <dgm:pt modelId="{D0961E6B-5C58-4256-9DFF-6B281F500F51}" type="pres">
      <dgm:prSet presAssocID="{74744A37-E076-4B1F-996F-A16B60016E12}" presName="hierChild2" presStyleCnt="0"/>
      <dgm:spPr/>
    </dgm:pt>
  </dgm:ptLst>
  <dgm:cxnLst>
    <dgm:cxn modelId="{31B40E02-46F0-41C2-885F-55BC7DF67784}" srcId="{66ACFE82-86E5-4644-86F4-DE35E9C158B2}" destId="{DEED2A61-1692-47CE-8CA1-619DBC3F1C08}" srcOrd="0" destOrd="0" parTransId="{4CCAF734-4C40-4EDC-A194-422C2213523D}" sibTransId="{8AD13E06-B5EC-4889-B7BE-A20CD0947481}"/>
    <dgm:cxn modelId="{3F886202-40A2-4487-A9AD-8094B683ECB0}" srcId="{66ACFE82-86E5-4644-86F4-DE35E9C158B2}" destId="{68BBB279-656F-4B1C-9165-7314E98A8F87}" srcOrd="1" destOrd="0" parTransId="{BB7AFA38-4B6C-4DF8-AE23-8EDFB9A48E5D}" sibTransId="{B1E6DD9D-5426-49C6-9EDF-ADBD1416AAD4}"/>
    <dgm:cxn modelId="{ED335D30-7843-4D51-B785-567A172D54C3}" type="presOf" srcId="{66ACFE82-86E5-4644-86F4-DE35E9C158B2}" destId="{881D364F-F4BE-4CAC-87FC-4B37EAD3845E}" srcOrd="0" destOrd="0" presId="urn:microsoft.com/office/officeart/2005/8/layout/hierarchy1"/>
    <dgm:cxn modelId="{8A56358D-D4CD-41AA-9A82-2E2F4B4A3FC7}" type="presOf" srcId="{74744A37-E076-4B1F-996F-A16B60016E12}" destId="{53E5D59D-E861-4F32-947D-CA2A8EDFBB0C}" srcOrd="0" destOrd="0" presId="urn:microsoft.com/office/officeart/2005/8/layout/hierarchy1"/>
    <dgm:cxn modelId="{BB833592-FEBC-4935-8B89-A1E43B402E2D}" type="presOf" srcId="{68BBB279-656F-4B1C-9165-7314E98A8F87}" destId="{23F3439C-E8C1-4D26-90FD-FB483F02B024}" srcOrd="0" destOrd="0" presId="urn:microsoft.com/office/officeart/2005/8/layout/hierarchy1"/>
    <dgm:cxn modelId="{54DEED94-0DAC-4A16-A655-9084B678E0BD}" srcId="{66ACFE82-86E5-4644-86F4-DE35E9C158B2}" destId="{74744A37-E076-4B1F-996F-A16B60016E12}" srcOrd="2" destOrd="0" parTransId="{56AD8153-04E9-4881-9876-C76647F4AA84}" sibTransId="{67FDEBC4-2F1E-4388-BA3B-88831A975E77}"/>
    <dgm:cxn modelId="{5EB2AFD2-0A4B-49CB-B5A7-2B2CBF73B747}" type="presOf" srcId="{DEED2A61-1692-47CE-8CA1-619DBC3F1C08}" destId="{0FF6B4E5-0C99-4AB6-A5A9-AD17631E0480}" srcOrd="0" destOrd="0" presId="urn:microsoft.com/office/officeart/2005/8/layout/hierarchy1"/>
    <dgm:cxn modelId="{F506AB99-B5E5-4103-A52A-71370775A5D6}" type="presParOf" srcId="{881D364F-F4BE-4CAC-87FC-4B37EAD3845E}" destId="{A4731CD6-B31C-4A46-B884-5381B7814093}" srcOrd="0" destOrd="0" presId="urn:microsoft.com/office/officeart/2005/8/layout/hierarchy1"/>
    <dgm:cxn modelId="{BBE832A5-0BAD-4DCA-85FA-485E5A8790B8}" type="presParOf" srcId="{A4731CD6-B31C-4A46-B884-5381B7814093}" destId="{7D57AAC2-3E14-4834-B927-17594EC3A266}" srcOrd="0" destOrd="0" presId="urn:microsoft.com/office/officeart/2005/8/layout/hierarchy1"/>
    <dgm:cxn modelId="{0208692C-D925-41CF-87E0-D79DF0AEDC50}" type="presParOf" srcId="{7D57AAC2-3E14-4834-B927-17594EC3A266}" destId="{54C123CB-9590-4F70-8610-3F23683F6B04}" srcOrd="0" destOrd="0" presId="urn:microsoft.com/office/officeart/2005/8/layout/hierarchy1"/>
    <dgm:cxn modelId="{021BDF93-E14B-4BC1-A167-EE9DA899ED54}" type="presParOf" srcId="{7D57AAC2-3E14-4834-B927-17594EC3A266}" destId="{0FF6B4E5-0C99-4AB6-A5A9-AD17631E0480}" srcOrd="1" destOrd="0" presId="urn:microsoft.com/office/officeart/2005/8/layout/hierarchy1"/>
    <dgm:cxn modelId="{4AA09A42-631C-44FE-AB44-F77BBBD059F8}" type="presParOf" srcId="{A4731CD6-B31C-4A46-B884-5381B7814093}" destId="{3F77DCFE-CAA2-4C63-A025-543F7DFBAAC3}" srcOrd="1" destOrd="0" presId="urn:microsoft.com/office/officeart/2005/8/layout/hierarchy1"/>
    <dgm:cxn modelId="{52049313-B836-4216-82AE-9C3785BA9DAC}" type="presParOf" srcId="{881D364F-F4BE-4CAC-87FC-4B37EAD3845E}" destId="{42C7AD90-D8C0-4354-9F57-6E2C08C5A4ED}" srcOrd="1" destOrd="0" presId="urn:microsoft.com/office/officeart/2005/8/layout/hierarchy1"/>
    <dgm:cxn modelId="{5525E03C-EA10-41F0-8247-1E662CF49466}" type="presParOf" srcId="{42C7AD90-D8C0-4354-9F57-6E2C08C5A4ED}" destId="{81BC33AF-B68B-4101-9EF9-AD20C71D657A}" srcOrd="0" destOrd="0" presId="urn:microsoft.com/office/officeart/2005/8/layout/hierarchy1"/>
    <dgm:cxn modelId="{FD0A8B5E-B60D-435D-9B7D-0C6E4CDFBFC6}" type="presParOf" srcId="{81BC33AF-B68B-4101-9EF9-AD20C71D657A}" destId="{093AF6CC-8B82-4918-9447-C7D00EB19DEE}" srcOrd="0" destOrd="0" presId="urn:microsoft.com/office/officeart/2005/8/layout/hierarchy1"/>
    <dgm:cxn modelId="{977244CF-B8C8-4B84-BCA5-5AACD8DF71DA}" type="presParOf" srcId="{81BC33AF-B68B-4101-9EF9-AD20C71D657A}" destId="{23F3439C-E8C1-4D26-90FD-FB483F02B024}" srcOrd="1" destOrd="0" presId="urn:microsoft.com/office/officeart/2005/8/layout/hierarchy1"/>
    <dgm:cxn modelId="{C18622F6-E232-4C5E-B824-D1A96187EAE1}" type="presParOf" srcId="{42C7AD90-D8C0-4354-9F57-6E2C08C5A4ED}" destId="{9111D9F2-6BFB-4E8E-AD0B-7C9DE714FB21}" srcOrd="1" destOrd="0" presId="urn:microsoft.com/office/officeart/2005/8/layout/hierarchy1"/>
    <dgm:cxn modelId="{BD145850-0299-43E2-B9A1-F95EA4846D33}" type="presParOf" srcId="{881D364F-F4BE-4CAC-87FC-4B37EAD3845E}" destId="{FC8ED454-6129-4282-9F8B-6323AFE0377E}" srcOrd="2" destOrd="0" presId="urn:microsoft.com/office/officeart/2005/8/layout/hierarchy1"/>
    <dgm:cxn modelId="{01E402A7-B253-4FF6-9711-DE380812473D}" type="presParOf" srcId="{FC8ED454-6129-4282-9F8B-6323AFE0377E}" destId="{D76D83FA-84D9-48A6-BEE9-DDC7CFAA56F8}" srcOrd="0" destOrd="0" presId="urn:microsoft.com/office/officeart/2005/8/layout/hierarchy1"/>
    <dgm:cxn modelId="{467642D7-E0AB-4F66-9804-01D959B1B817}" type="presParOf" srcId="{D76D83FA-84D9-48A6-BEE9-DDC7CFAA56F8}" destId="{18568E49-4C0B-4D5A-B1E0-3C36DD66C2A4}" srcOrd="0" destOrd="0" presId="urn:microsoft.com/office/officeart/2005/8/layout/hierarchy1"/>
    <dgm:cxn modelId="{5CCAC77C-A7A5-4453-9BAE-5EC7987D62A9}" type="presParOf" srcId="{D76D83FA-84D9-48A6-BEE9-DDC7CFAA56F8}" destId="{53E5D59D-E861-4F32-947D-CA2A8EDFBB0C}" srcOrd="1" destOrd="0" presId="urn:microsoft.com/office/officeart/2005/8/layout/hierarchy1"/>
    <dgm:cxn modelId="{AC03B294-3F5A-4100-A18C-FC8044BFFEB6}" type="presParOf" srcId="{FC8ED454-6129-4282-9F8B-6323AFE0377E}" destId="{D0961E6B-5C58-4256-9DFF-6B281F500F5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E92722-2E00-402C-958E-6E45432789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59FE538-AADE-4D47-9156-4657D6DED773}">
      <dgm:prSet/>
      <dgm:spPr/>
      <dgm:t>
        <a:bodyPr/>
        <a:lstStyle/>
        <a:p>
          <a:r>
            <a:rPr lang="en-US"/>
            <a:t>Clustering Techniques are subjective</a:t>
          </a:r>
        </a:p>
      </dgm:t>
    </dgm:pt>
    <dgm:pt modelId="{BD7A8B7F-C90F-469B-A979-4C0E8FFEE35D}" type="parTrans" cxnId="{C7EEA01A-E25C-4664-8ECA-3DC5E41BB2F0}">
      <dgm:prSet/>
      <dgm:spPr/>
      <dgm:t>
        <a:bodyPr/>
        <a:lstStyle/>
        <a:p>
          <a:endParaRPr lang="en-US"/>
        </a:p>
      </dgm:t>
    </dgm:pt>
    <dgm:pt modelId="{367D782D-1BA0-4280-94AC-0B86C9462094}" type="sibTrans" cxnId="{C7EEA01A-E25C-4664-8ECA-3DC5E41BB2F0}">
      <dgm:prSet/>
      <dgm:spPr/>
      <dgm:t>
        <a:bodyPr/>
        <a:lstStyle/>
        <a:p>
          <a:endParaRPr lang="en-US"/>
        </a:p>
      </dgm:t>
    </dgm:pt>
    <dgm:pt modelId="{0CAB3770-8049-4AD6-96F4-F5584E826D3F}">
      <dgm:prSet/>
      <dgm:spPr/>
      <dgm:t>
        <a:bodyPr/>
        <a:lstStyle/>
        <a:p>
          <a:r>
            <a:rPr lang="en-US"/>
            <a:t>The study accomplished the goal of reducing data dimensionality by examining 30 principal components that explain major variation </a:t>
          </a:r>
        </a:p>
      </dgm:t>
    </dgm:pt>
    <dgm:pt modelId="{5C8F853F-5D03-4D4D-B4E4-19E27FDBB58E}" type="parTrans" cxnId="{AD69C154-B718-4824-8E93-8120985F788E}">
      <dgm:prSet/>
      <dgm:spPr/>
      <dgm:t>
        <a:bodyPr/>
        <a:lstStyle/>
        <a:p>
          <a:endParaRPr lang="en-US"/>
        </a:p>
      </dgm:t>
    </dgm:pt>
    <dgm:pt modelId="{93B436E9-A4D7-4D15-B719-BE9F2A3A3C3B}" type="sibTrans" cxnId="{AD69C154-B718-4824-8E93-8120985F788E}">
      <dgm:prSet/>
      <dgm:spPr/>
      <dgm:t>
        <a:bodyPr/>
        <a:lstStyle/>
        <a:p>
          <a:endParaRPr lang="en-US"/>
        </a:p>
      </dgm:t>
    </dgm:pt>
    <dgm:pt modelId="{63E18FA6-9529-4995-BD5D-969626A01FCD}">
      <dgm:prSet/>
      <dgm:spPr/>
      <dgm:t>
        <a:bodyPr/>
        <a:lstStyle/>
        <a:p>
          <a:r>
            <a:rPr lang="en-US"/>
            <a:t>The results from clustering give a different picture depending on the number of clusters.</a:t>
          </a:r>
        </a:p>
      </dgm:t>
    </dgm:pt>
    <dgm:pt modelId="{DC687058-EC9B-4E85-9C38-62437DF7B335}" type="parTrans" cxnId="{2E1978C8-D8BD-4C5A-8972-D796D2FFE2E1}">
      <dgm:prSet/>
      <dgm:spPr/>
      <dgm:t>
        <a:bodyPr/>
        <a:lstStyle/>
        <a:p>
          <a:endParaRPr lang="en-US"/>
        </a:p>
      </dgm:t>
    </dgm:pt>
    <dgm:pt modelId="{12DB94ED-9F90-4064-B5C5-3E95052AEE7F}" type="sibTrans" cxnId="{2E1978C8-D8BD-4C5A-8972-D796D2FFE2E1}">
      <dgm:prSet/>
      <dgm:spPr/>
      <dgm:t>
        <a:bodyPr/>
        <a:lstStyle/>
        <a:p>
          <a:endParaRPr lang="en-US"/>
        </a:p>
      </dgm:t>
    </dgm:pt>
    <dgm:pt modelId="{931EC7D1-8CCD-4FDD-97F1-47D44740A102}">
      <dgm:prSet/>
      <dgm:spPr/>
      <dgm:t>
        <a:bodyPr/>
        <a:lstStyle/>
        <a:p>
          <a:r>
            <a:rPr lang="en-US"/>
            <a:t>Partitioning into seven clusters explain 90% of AML incidence</a:t>
          </a:r>
        </a:p>
      </dgm:t>
    </dgm:pt>
    <dgm:pt modelId="{93D8C904-FBEC-4AD1-BB78-F09DD52924C1}" type="parTrans" cxnId="{291D03DA-3E02-4980-974F-B2BED0E79E49}">
      <dgm:prSet/>
      <dgm:spPr/>
      <dgm:t>
        <a:bodyPr/>
        <a:lstStyle/>
        <a:p>
          <a:endParaRPr lang="en-US"/>
        </a:p>
      </dgm:t>
    </dgm:pt>
    <dgm:pt modelId="{D437D095-25C9-4B83-9773-9362D0C39BFA}" type="sibTrans" cxnId="{291D03DA-3E02-4980-974F-B2BED0E79E49}">
      <dgm:prSet/>
      <dgm:spPr/>
      <dgm:t>
        <a:bodyPr/>
        <a:lstStyle/>
        <a:p>
          <a:endParaRPr lang="en-US"/>
        </a:p>
      </dgm:t>
    </dgm:pt>
    <dgm:pt modelId="{7EF741BA-8AAD-4F81-8F6C-4744D5BEFEE0}" type="pres">
      <dgm:prSet presAssocID="{34E92722-2E00-402C-958E-6E45432789AC}" presName="root" presStyleCnt="0">
        <dgm:presLayoutVars>
          <dgm:dir/>
          <dgm:resizeHandles val="exact"/>
        </dgm:presLayoutVars>
      </dgm:prSet>
      <dgm:spPr/>
    </dgm:pt>
    <dgm:pt modelId="{D08C63EB-A012-459B-8854-994C304E2DF1}" type="pres">
      <dgm:prSet presAssocID="{559FE538-AADE-4D47-9156-4657D6DED773}" presName="compNode" presStyleCnt="0"/>
      <dgm:spPr/>
    </dgm:pt>
    <dgm:pt modelId="{16575B29-C1D8-4B09-94B3-75C97E726B38}" type="pres">
      <dgm:prSet presAssocID="{559FE538-AADE-4D47-9156-4657D6DED773}" presName="bgRect" presStyleLbl="bgShp" presStyleIdx="0" presStyleCnt="4"/>
      <dgm:spPr/>
    </dgm:pt>
    <dgm:pt modelId="{BCD2D5C5-F6D8-4320-AADD-FEE712CF1C44}" type="pres">
      <dgm:prSet presAssocID="{559FE538-AADE-4D47-9156-4657D6DED77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B524BF9-D9A3-4297-82ED-70D30E64C53A}" type="pres">
      <dgm:prSet presAssocID="{559FE538-AADE-4D47-9156-4657D6DED773}" presName="spaceRect" presStyleCnt="0"/>
      <dgm:spPr/>
    </dgm:pt>
    <dgm:pt modelId="{95912A29-B459-4227-A100-39343414A079}" type="pres">
      <dgm:prSet presAssocID="{559FE538-AADE-4D47-9156-4657D6DED773}" presName="parTx" presStyleLbl="revTx" presStyleIdx="0" presStyleCnt="4">
        <dgm:presLayoutVars>
          <dgm:chMax val="0"/>
          <dgm:chPref val="0"/>
        </dgm:presLayoutVars>
      </dgm:prSet>
      <dgm:spPr/>
    </dgm:pt>
    <dgm:pt modelId="{B54E6E61-87A3-440D-9E75-B29A8EBA005B}" type="pres">
      <dgm:prSet presAssocID="{367D782D-1BA0-4280-94AC-0B86C9462094}" presName="sibTrans" presStyleCnt="0"/>
      <dgm:spPr/>
    </dgm:pt>
    <dgm:pt modelId="{49F014BA-BA1F-4768-B702-FF76584691D8}" type="pres">
      <dgm:prSet presAssocID="{0CAB3770-8049-4AD6-96F4-F5584E826D3F}" presName="compNode" presStyleCnt="0"/>
      <dgm:spPr/>
    </dgm:pt>
    <dgm:pt modelId="{26B8A570-BD0B-45E7-9D39-6A74456C5F88}" type="pres">
      <dgm:prSet presAssocID="{0CAB3770-8049-4AD6-96F4-F5584E826D3F}" presName="bgRect" presStyleLbl="bgShp" presStyleIdx="1" presStyleCnt="4"/>
      <dgm:spPr/>
    </dgm:pt>
    <dgm:pt modelId="{DAC96BA8-42DF-45E4-AF9C-CC686CACDAA2}" type="pres">
      <dgm:prSet presAssocID="{0CAB3770-8049-4AD6-96F4-F5584E826D3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2D9C0D35-069C-4745-B03F-58BF40231B5F}" type="pres">
      <dgm:prSet presAssocID="{0CAB3770-8049-4AD6-96F4-F5584E826D3F}" presName="spaceRect" presStyleCnt="0"/>
      <dgm:spPr/>
    </dgm:pt>
    <dgm:pt modelId="{76B6B777-A889-4E3D-9E23-45CB6651BFC6}" type="pres">
      <dgm:prSet presAssocID="{0CAB3770-8049-4AD6-96F4-F5584E826D3F}" presName="parTx" presStyleLbl="revTx" presStyleIdx="1" presStyleCnt="4">
        <dgm:presLayoutVars>
          <dgm:chMax val="0"/>
          <dgm:chPref val="0"/>
        </dgm:presLayoutVars>
      </dgm:prSet>
      <dgm:spPr/>
    </dgm:pt>
    <dgm:pt modelId="{B940F99E-DE1F-42D7-B6F4-D99147296892}" type="pres">
      <dgm:prSet presAssocID="{93B436E9-A4D7-4D15-B719-BE9F2A3A3C3B}" presName="sibTrans" presStyleCnt="0"/>
      <dgm:spPr/>
    </dgm:pt>
    <dgm:pt modelId="{66010AFD-8952-45A4-B1C1-1145AE5F8217}" type="pres">
      <dgm:prSet presAssocID="{63E18FA6-9529-4995-BD5D-969626A01FCD}" presName="compNode" presStyleCnt="0"/>
      <dgm:spPr/>
    </dgm:pt>
    <dgm:pt modelId="{F47BCC6D-0E64-4B55-82F5-A9E68785FB8F}" type="pres">
      <dgm:prSet presAssocID="{63E18FA6-9529-4995-BD5D-969626A01FCD}" presName="bgRect" presStyleLbl="bgShp" presStyleIdx="2" presStyleCnt="4"/>
      <dgm:spPr/>
    </dgm:pt>
    <dgm:pt modelId="{829FF22D-04B1-4D83-B935-170327D8F110}" type="pres">
      <dgm:prSet presAssocID="{63E18FA6-9529-4995-BD5D-969626A01F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5D20E03-1BD4-44BB-8A3F-909EB9B62E9A}" type="pres">
      <dgm:prSet presAssocID="{63E18FA6-9529-4995-BD5D-969626A01FCD}" presName="spaceRect" presStyleCnt="0"/>
      <dgm:spPr/>
    </dgm:pt>
    <dgm:pt modelId="{ABAEB93A-9C2D-4F4E-836B-5DD5020EA3AB}" type="pres">
      <dgm:prSet presAssocID="{63E18FA6-9529-4995-BD5D-969626A01FCD}" presName="parTx" presStyleLbl="revTx" presStyleIdx="2" presStyleCnt="4">
        <dgm:presLayoutVars>
          <dgm:chMax val="0"/>
          <dgm:chPref val="0"/>
        </dgm:presLayoutVars>
      </dgm:prSet>
      <dgm:spPr/>
    </dgm:pt>
    <dgm:pt modelId="{073CB09E-D034-484F-9916-3F6E253D12F2}" type="pres">
      <dgm:prSet presAssocID="{12DB94ED-9F90-4064-B5C5-3E95052AEE7F}" presName="sibTrans" presStyleCnt="0"/>
      <dgm:spPr/>
    </dgm:pt>
    <dgm:pt modelId="{DD875B17-0376-4F4F-96F4-3EC548A1CD32}" type="pres">
      <dgm:prSet presAssocID="{931EC7D1-8CCD-4FDD-97F1-47D44740A102}" presName="compNode" presStyleCnt="0"/>
      <dgm:spPr/>
    </dgm:pt>
    <dgm:pt modelId="{031AF54F-1AF2-42F9-8F81-A847643FD9AB}" type="pres">
      <dgm:prSet presAssocID="{931EC7D1-8CCD-4FDD-97F1-47D44740A102}" presName="bgRect" presStyleLbl="bgShp" presStyleIdx="3" presStyleCnt="4"/>
      <dgm:spPr/>
    </dgm:pt>
    <dgm:pt modelId="{98AD6111-AD12-4F1D-91EC-12C7A94BC91C}" type="pres">
      <dgm:prSet presAssocID="{931EC7D1-8CCD-4FDD-97F1-47D44740A1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A26046E-DF37-4776-AA89-851C904B77BD}" type="pres">
      <dgm:prSet presAssocID="{931EC7D1-8CCD-4FDD-97F1-47D44740A102}" presName="spaceRect" presStyleCnt="0"/>
      <dgm:spPr/>
    </dgm:pt>
    <dgm:pt modelId="{4D191E24-6534-4438-A478-61A90562737B}" type="pres">
      <dgm:prSet presAssocID="{931EC7D1-8CCD-4FDD-97F1-47D44740A10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7EEA01A-E25C-4664-8ECA-3DC5E41BB2F0}" srcId="{34E92722-2E00-402C-958E-6E45432789AC}" destId="{559FE538-AADE-4D47-9156-4657D6DED773}" srcOrd="0" destOrd="0" parTransId="{BD7A8B7F-C90F-469B-A979-4C0E8FFEE35D}" sibTransId="{367D782D-1BA0-4280-94AC-0B86C9462094}"/>
    <dgm:cxn modelId="{42E36E38-28AE-430D-A4D9-E39608A68F82}" type="presOf" srcId="{63E18FA6-9529-4995-BD5D-969626A01FCD}" destId="{ABAEB93A-9C2D-4F4E-836B-5DD5020EA3AB}" srcOrd="0" destOrd="0" presId="urn:microsoft.com/office/officeart/2018/2/layout/IconVerticalSolidList"/>
    <dgm:cxn modelId="{AD69C154-B718-4824-8E93-8120985F788E}" srcId="{34E92722-2E00-402C-958E-6E45432789AC}" destId="{0CAB3770-8049-4AD6-96F4-F5584E826D3F}" srcOrd="1" destOrd="0" parTransId="{5C8F853F-5D03-4D4D-B4E4-19E27FDBB58E}" sibTransId="{93B436E9-A4D7-4D15-B719-BE9F2A3A3C3B}"/>
    <dgm:cxn modelId="{A6B97F73-9B82-4627-9254-BC0F308DDB14}" type="presOf" srcId="{931EC7D1-8CCD-4FDD-97F1-47D44740A102}" destId="{4D191E24-6534-4438-A478-61A90562737B}" srcOrd="0" destOrd="0" presId="urn:microsoft.com/office/officeart/2018/2/layout/IconVerticalSolidList"/>
    <dgm:cxn modelId="{E09B5294-9DB5-4305-BA80-B368CC5F2DBD}" type="presOf" srcId="{0CAB3770-8049-4AD6-96F4-F5584E826D3F}" destId="{76B6B777-A889-4E3D-9E23-45CB6651BFC6}" srcOrd="0" destOrd="0" presId="urn:microsoft.com/office/officeart/2018/2/layout/IconVerticalSolidList"/>
    <dgm:cxn modelId="{2E1978C8-D8BD-4C5A-8972-D796D2FFE2E1}" srcId="{34E92722-2E00-402C-958E-6E45432789AC}" destId="{63E18FA6-9529-4995-BD5D-969626A01FCD}" srcOrd="2" destOrd="0" parTransId="{DC687058-EC9B-4E85-9C38-62437DF7B335}" sibTransId="{12DB94ED-9F90-4064-B5C5-3E95052AEE7F}"/>
    <dgm:cxn modelId="{291D03DA-3E02-4980-974F-B2BED0E79E49}" srcId="{34E92722-2E00-402C-958E-6E45432789AC}" destId="{931EC7D1-8CCD-4FDD-97F1-47D44740A102}" srcOrd="3" destOrd="0" parTransId="{93D8C904-FBEC-4AD1-BB78-F09DD52924C1}" sibTransId="{D437D095-25C9-4B83-9773-9362D0C39BFA}"/>
    <dgm:cxn modelId="{DD339CDB-A7BE-41F0-9E3C-4362BA8EA1F8}" type="presOf" srcId="{559FE538-AADE-4D47-9156-4657D6DED773}" destId="{95912A29-B459-4227-A100-39343414A079}" srcOrd="0" destOrd="0" presId="urn:microsoft.com/office/officeart/2018/2/layout/IconVerticalSolidList"/>
    <dgm:cxn modelId="{945EC0EF-216E-4CBE-977C-B636BCBF3B5B}" type="presOf" srcId="{34E92722-2E00-402C-958E-6E45432789AC}" destId="{7EF741BA-8AAD-4F81-8F6C-4744D5BEFEE0}" srcOrd="0" destOrd="0" presId="urn:microsoft.com/office/officeart/2018/2/layout/IconVerticalSolidList"/>
    <dgm:cxn modelId="{0E8C701B-0F3E-47AB-8825-5FA2A91AF148}" type="presParOf" srcId="{7EF741BA-8AAD-4F81-8F6C-4744D5BEFEE0}" destId="{D08C63EB-A012-459B-8854-994C304E2DF1}" srcOrd="0" destOrd="0" presId="urn:microsoft.com/office/officeart/2018/2/layout/IconVerticalSolidList"/>
    <dgm:cxn modelId="{A2A335CA-D4E7-425A-99F8-1F14A6D10055}" type="presParOf" srcId="{D08C63EB-A012-459B-8854-994C304E2DF1}" destId="{16575B29-C1D8-4B09-94B3-75C97E726B38}" srcOrd="0" destOrd="0" presId="urn:microsoft.com/office/officeart/2018/2/layout/IconVerticalSolidList"/>
    <dgm:cxn modelId="{A5BA0165-7415-4B09-ACC7-4A5D8E4E0932}" type="presParOf" srcId="{D08C63EB-A012-459B-8854-994C304E2DF1}" destId="{BCD2D5C5-F6D8-4320-AADD-FEE712CF1C44}" srcOrd="1" destOrd="0" presId="urn:microsoft.com/office/officeart/2018/2/layout/IconVerticalSolidList"/>
    <dgm:cxn modelId="{78DD18F0-92D9-4776-92DF-5CA5A48D1562}" type="presParOf" srcId="{D08C63EB-A012-459B-8854-994C304E2DF1}" destId="{9B524BF9-D9A3-4297-82ED-70D30E64C53A}" srcOrd="2" destOrd="0" presId="urn:microsoft.com/office/officeart/2018/2/layout/IconVerticalSolidList"/>
    <dgm:cxn modelId="{E37A5FF3-2D26-4A7E-8CC3-8483D42A64A7}" type="presParOf" srcId="{D08C63EB-A012-459B-8854-994C304E2DF1}" destId="{95912A29-B459-4227-A100-39343414A079}" srcOrd="3" destOrd="0" presId="urn:microsoft.com/office/officeart/2018/2/layout/IconVerticalSolidList"/>
    <dgm:cxn modelId="{14D6E65E-DE45-4948-8E72-74DB1C792CA8}" type="presParOf" srcId="{7EF741BA-8AAD-4F81-8F6C-4744D5BEFEE0}" destId="{B54E6E61-87A3-440D-9E75-B29A8EBA005B}" srcOrd="1" destOrd="0" presId="urn:microsoft.com/office/officeart/2018/2/layout/IconVerticalSolidList"/>
    <dgm:cxn modelId="{FDBAE2C5-E8F0-4B11-A199-38F10EB56E45}" type="presParOf" srcId="{7EF741BA-8AAD-4F81-8F6C-4744D5BEFEE0}" destId="{49F014BA-BA1F-4768-B702-FF76584691D8}" srcOrd="2" destOrd="0" presId="urn:microsoft.com/office/officeart/2018/2/layout/IconVerticalSolidList"/>
    <dgm:cxn modelId="{14D8B0C4-98CB-4739-95EA-4C40F58CA6C8}" type="presParOf" srcId="{49F014BA-BA1F-4768-B702-FF76584691D8}" destId="{26B8A570-BD0B-45E7-9D39-6A74456C5F88}" srcOrd="0" destOrd="0" presId="urn:microsoft.com/office/officeart/2018/2/layout/IconVerticalSolidList"/>
    <dgm:cxn modelId="{18C96573-A621-4108-AA83-C1D651C89AD3}" type="presParOf" srcId="{49F014BA-BA1F-4768-B702-FF76584691D8}" destId="{DAC96BA8-42DF-45E4-AF9C-CC686CACDAA2}" srcOrd="1" destOrd="0" presId="urn:microsoft.com/office/officeart/2018/2/layout/IconVerticalSolidList"/>
    <dgm:cxn modelId="{16734D82-737E-4D1B-9A82-100F5A5FF1D2}" type="presParOf" srcId="{49F014BA-BA1F-4768-B702-FF76584691D8}" destId="{2D9C0D35-069C-4745-B03F-58BF40231B5F}" srcOrd="2" destOrd="0" presId="urn:microsoft.com/office/officeart/2018/2/layout/IconVerticalSolidList"/>
    <dgm:cxn modelId="{BD649BD0-A56C-44ED-A8E9-3EEC2BD6DB29}" type="presParOf" srcId="{49F014BA-BA1F-4768-B702-FF76584691D8}" destId="{76B6B777-A889-4E3D-9E23-45CB6651BFC6}" srcOrd="3" destOrd="0" presId="urn:microsoft.com/office/officeart/2018/2/layout/IconVerticalSolidList"/>
    <dgm:cxn modelId="{775DA00B-AA60-44A1-8AC3-AA4244CC52FB}" type="presParOf" srcId="{7EF741BA-8AAD-4F81-8F6C-4744D5BEFEE0}" destId="{B940F99E-DE1F-42D7-B6F4-D99147296892}" srcOrd="3" destOrd="0" presId="urn:microsoft.com/office/officeart/2018/2/layout/IconVerticalSolidList"/>
    <dgm:cxn modelId="{F1A8E0FC-2095-42FB-9339-84789978F509}" type="presParOf" srcId="{7EF741BA-8AAD-4F81-8F6C-4744D5BEFEE0}" destId="{66010AFD-8952-45A4-B1C1-1145AE5F8217}" srcOrd="4" destOrd="0" presId="urn:microsoft.com/office/officeart/2018/2/layout/IconVerticalSolidList"/>
    <dgm:cxn modelId="{C4264B3A-A541-4D5F-ABF0-050FB3F30D99}" type="presParOf" srcId="{66010AFD-8952-45A4-B1C1-1145AE5F8217}" destId="{F47BCC6D-0E64-4B55-82F5-A9E68785FB8F}" srcOrd="0" destOrd="0" presId="urn:microsoft.com/office/officeart/2018/2/layout/IconVerticalSolidList"/>
    <dgm:cxn modelId="{D7FB5A65-7D47-4C27-B55B-7E6DE7CD92D0}" type="presParOf" srcId="{66010AFD-8952-45A4-B1C1-1145AE5F8217}" destId="{829FF22D-04B1-4D83-B935-170327D8F110}" srcOrd="1" destOrd="0" presId="urn:microsoft.com/office/officeart/2018/2/layout/IconVerticalSolidList"/>
    <dgm:cxn modelId="{54F84B95-D3DB-4F13-B0D6-176C25B6A0CE}" type="presParOf" srcId="{66010AFD-8952-45A4-B1C1-1145AE5F8217}" destId="{25D20E03-1BD4-44BB-8A3F-909EB9B62E9A}" srcOrd="2" destOrd="0" presId="urn:microsoft.com/office/officeart/2018/2/layout/IconVerticalSolidList"/>
    <dgm:cxn modelId="{39ADE68E-C65D-477C-9287-E3D4AE0793E6}" type="presParOf" srcId="{66010AFD-8952-45A4-B1C1-1145AE5F8217}" destId="{ABAEB93A-9C2D-4F4E-836B-5DD5020EA3AB}" srcOrd="3" destOrd="0" presId="urn:microsoft.com/office/officeart/2018/2/layout/IconVerticalSolidList"/>
    <dgm:cxn modelId="{F71B635C-20D0-4731-8745-4FE8BA23365E}" type="presParOf" srcId="{7EF741BA-8AAD-4F81-8F6C-4744D5BEFEE0}" destId="{073CB09E-D034-484F-9916-3F6E253D12F2}" srcOrd="5" destOrd="0" presId="urn:microsoft.com/office/officeart/2018/2/layout/IconVerticalSolidList"/>
    <dgm:cxn modelId="{EFD05A34-D5ED-410F-9BC5-C0950DB60B25}" type="presParOf" srcId="{7EF741BA-8AAD-4F81-8F6C-4744D5BEFEE0}" destId="{DD875B17-0376-4F4F-96F4-3EC548A1CD32}" srcOrd="6" destOrd="0" presId="urn:microsoft.com/office/officeart/2018/2/layout/IconVerticalSolidList"/>
    <dgm:cxn modelId="{2523D408-5907-4B4A-8CF8-F67E7854A63D}" type="presParOf" srcId="{DD875B17-0376-4F4F-96F4-3EC548A1CD32}" destId="{031AF54F-1AF2-42F9-8F81-A847643FD9AB}" srcOrd="0" destOrd="0" presId="urn:microsoft.com/office/officeart/2018/2/layout/IconVerticalSolidList"/>
    <dgm:cxn modelId="{F7A382E1-FF71-41CC-8F91-035690BA9F03}" type="presParOf" srcId="{DD875B17-0376-4F4F-96F4-3EC548A1CD32}" destId="{98AD6111-AD12-4F1D-91EC-12C7A94BC91C}" srcOrd="1" destOrd="0" presId="urn:microsoft.com/office/officeart/2018/2/layout/IconVerticalSolidList"/>
    <dgm:cxn modelId="{14C7B81D-5F30-4009-ACD7-20F4EC6964A3}" type="presParOf" srcId="{DD875B17-0376-4F4F-96F4-3EC548A1CD32}" destId="{AA26046E-DF37-4776-AA89-851C904B77BD}" srcOrd="2" destOrd="0" presId="urn:microsoft.com/office/officeart/2018/2/layout/IconVerticalSolidList"/>
    <dgm:cxn modelId="{8AE7AA47-16FC-40C2-97A1-0F9C2DADBB92}" type="presParOf" srcId="{DD875B17-0376-4F4F-96F4-3EC548A1CD32}" destId="{4D191E24-6534-4438-A478-61A9056273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123CB-9590-4F70-8610-3F23683F6B04}">
      <dsp:nvSpPr>
        <dsp:cNvPr id="0" name=""/>
        <dsp:cNvSpPr/>
      </dsp:nvSpPr>
      <dsp:spPr>
        <a:xfrm>
          <a:off x="0" y="493469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F6B4E5-0C99-4AB6-A5A9-AD17631E0480}">
      <dsp:nvSpPr>
        <dsp:cNvPr id="0" name=""/>
        <dsp:cNvSpPr/>
      </dsp:nvSpPr>
      <dsp:spPr>
        <a:xfrm>
          <a:off x="323552" y="800844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Although cancer classification has improved over the last few decades, yet there are only a few approaches reported in literature for detecting new cancer classes (class discovery) or for assigning tumors to known classes (class prediction).</a:t>
          </a:r>
        </a:p>
      </dsp:txBody>
      <dsp:txXfrm>
        <a:off x="377710" y="855002"/>
        <a:ext cx="2803655" cy="1740785"/>
      </dsp:txXfrm>
    </dsp:sp>
    <dsp:sp modelId="{093AF6CC-8B82-4918-9447-C7D00EB19DEE}">
      <dsp:nvSpPr>
        <dsp:cNvPr id="0" name=""/>
        <dsp:cNvSpPr/>
      </dsp:nvSpPr>
      <dsp:spPr>
        <a:xfrm>
          <a:off x="3559075" y="493469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F3439C-E8C1-4D26-90FD-FB483F02B024}">
      <dsp:nvSpPr>
        <dsp:cNvPr id="0" name=""/>
        <dsp:cNvSpPr/>
      </dsp:nvSpPr>
      <dsp:spPr>
        <a:xfrm>
          <a:off x="3882628" y="800844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current study uses data to classify patients with acute myeloid leukemia (AML) and acute lymphoblastic leukemia (ALL), the general symptoms of which are very similar. </a:t>
          </a:r>
        </a:p>
      </dsp:txBody>
      <dsp:txXfrm>
        <a:off x="3936786" y="855002"/>
        <a:ext cx="2803655" cy="1740785"/>
      </dsp:txXfrm>
    </dsp:sp>
    <dsp:sp modelId="{18568E49-4C0B-4D5A-B1E0-3C36DD66C2A4}">
      <dsp:nvSpPr>
        <dsp:cNvPr id="0" name=""/>
        <dsp:cNvSpPr/>
      </dsp:nvSpPr>
      <dsp:spPr>
        <a:xfrm>
          <a:off x="7118151" y="493469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E5D59D-E861-4F32-947D-CA2A8EDFBB0C}">
      <dsp:nvSpPr>
        <dsp:cNvPr id="0" name=""/>
        <dsp:cNvSpPr/>
      </dsp:nvSpPr>
      <dsp:spPr>
        <a:xfrm>
          <a:off x="7441703" y="800844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goal of the current study is to examine how new cases of cancer can be classified by gene expression monitoring (via DNA microarray) and thereby provided a general approach for identifying new cancer classes and assigning tumors to known classes. </a:t>
          </a:r>
        </a:p>
      </dsp:txBody>
      <dsp:txXfrm>
        <a:off x="7495861" y="855002"/>
        <a:ext cx="2803655" cy="1740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75B29-C1D8-4B09-94B3-75C97E726B38}">
      <dsp:nvSpPr>
        <dsp:cNvPr id="0" name=""/>
        <dsp:cNvSpPr/>
      </dsp:nvSpPr>
      <dsp:spPr>
        <a:xfrm>
          <a:off x="0" y="1541"/>
          <a:ext cx="10353675" cy="7814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2D5C5-F6D8-4320-AADD-FEE712CF1C44}">
      <dsp:nvSpPr>
        <dsp:cNvPr id="0" name=""/>
        <dsp:cNvSpPr/>
      </dsp:nvSpPr>
      <dsp:spPr>
        <a:xfrm>
          <a:off x="236374" y="177357"/>
          <a:ext cx="429771" cy="4297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12A29-B459-4227-A100-39343414A079}">
      <dsp:nvSpPr>
        <dsp:cNvPr id="0" name=""/>
        <dsp:cNvSpPr/>
      </dsp:nvSpPr>
      <dsp:spPr>
        <a:xfrm>
          <a:off x="902521" y="1541"/>
          <a:ext cx="9451153" cy="781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99" tIns="82699" rIns="82699" bIns="826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Clustering Techniques are subjective</a:t>
          </a:r>
        </a:p>
      </dsp:txBody>
      <dsp:txXfrm>
        <a:off x="902521" y="1541"/>
        <a:ext cx="9451153" cy="781403"/>
      </dsp:txXfrm>
    </dsp:sp>
    <dsp:sp modelId="{26B8A570-BD0B-45E7-9D39-6A74456C5F88}">
      <dsp:nvSpPr>
        <dsp:cNvPr id="0" name=""/>
        <dsp:cNvSpPr/>
      </dsp:nvSpPr>
      <dsp:spPr>
        <a:xfrm>
          <a:off x="0" y="978296"/>
          <a:ext cx="10353675" cy="7814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C96BA8-42DF-45E4-AF9C-CC686CACDAA2}">
      <dsp:nvSpPr>
        <dsp:cNvPr id="0" name=""/>
        <dsp:cNvSpPr/>
      </dsp:nvSpPr>
      <dsp:spPr>
        <a:xfrm>
          <a:off x="236374" y="1154111"/>
          <a:ext cx="429771" cy="4297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6B777-A889-4E3D-9E23-45CB6651BFC6}">
      <dsp:nvSpPr>
        <dsp:cNvPr id="0" name=""/>
        <dsp:cNvSpPr/>
      </dsp:nvSpPr>
      <dsp:spPr>
        <a:xfrm>
          <a:off x="902521" y="978296"/>
          <a:ext cx="9451153" cy="781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99" tIns="82699" rIns="82699" bIns="826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study accomplished the goal of reducing data dimensionality by examining 30 principal components that explain major variation </a:t>
          </a:r>
        </a:p>
      </dsp:txBody>
      <dsp:txXfrm>
        <a:off x="902521" y="978296"/>
        <a:ext cx="9451153" cy="781403"/>
      </dsp:txXfrm>
    </dsp:sp>
    <dsp:sp modelId="{F47BCC6D-0E64-4B55-82F5-A9E68785FB8F}">
      <dsp:nvSpPr>
        <dsp:cNvPr id="0" name=""/>
        <dsp:cNvSpPr/>
      </dsp:nvSpPr>
      <dsp:spPr>
        <a:xfrm>
          <a:off x="0" y="1955050"/>
          <a:ext cx="10353675" cy="7814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FF22D-04B1-4D83-B935-170327D8F110}">
      <dsp:nvSpPr>
        <dsp:cNvPr id="0" name=""/>
        <dsp:cNvSpPr/>
      </dsp:nvSpPr>
      <dsp:spPr>
        <a:xfrm>
          <a:off x="236374" y="2130866"/>
          <a:ext cx="429771" cy="4297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EB93A-9C2D-4F4E-836B-5DD5020EA3AB}">
      <dsp:nvSpPr>
        <dsp:cNvPr id="0" name=""/>
        <dsp:cNvSpPr/>
      </dsp:nvSpPr>
      <dsp:spPr>
        <a:xfrm>
          <a:off x="902521" y="1955050"/>
          <a:ext cx="9451153" cy="781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99" tIns="82699" rIns="82699" bIns="826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results from clustering give a different picture depending on the number of clusters.</a:t>
          </a:r>
        </a:p>
      </dsp:txBody>
      <dsp:txXfrm>
        <a:off x="902521" y="1955050"/>
        <a:ext cx="9451153" cy="781403"/>
      </dsp:txXfrm>
    </dsp:sp>
    <dsp:sp modelId="{031AF54F-1AF2-42F9-8F81-A847643FD9AB}">
      <dsp:nvSpPr>
        <dsp:cNvPr id="0" name=""/>
        <dsp:cNvSpPr/>
      </dsp:nvSpPr>
      <dsp:spPr>
        <a:xfrm>
          <a:off x="0" y="2931804"/>
          <a:ext cx="10353675" cy="7814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D6111-AD12-4F1D-91EC-12C7A94BC91C}">
      <dsp:nvSpPr>
        <dsp:cNvPr id="0" name=""/>
        <dsp:cNvSpPr/>
      </dsp:nvSpPr>
      <dsp:spPr>
        <a:xfrm>
          <a:off x="236374" y="3107620"/>
          <a:ext cx="429771" cy="4297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91E24-6534-4438-A478-61A90562737B}">
      <dsp:nvSpPr>
        <dsp:cNvPr id="0" name=""/>
        <dsp:cNvSpPr/>
      </dsp:nvSpPr>
      <dsp:spPr>
        <a:xfrm>
          <a:off x="902521" y="2931804"/>
          <a:ext cx="9451153" cy="781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99" tIns="82699" rIns="82699" bIns="826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Partitioning into seven clusters explain 90% of AML incidence</a:t>
          </a:r>
        </a:p>
      </dsp:txBody>
      <dsp:txXfrm>
        <a:off x="902521" y="2931804"/>
        <a:ext cx="9451153" cy="781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2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4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98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743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31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99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27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2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2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5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1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9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3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6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9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5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3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87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21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rawford/gene-express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rawford/gene-express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6069-741C-4111-81CE-6A1897A88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851" y="643467"/>
            <a:ext cx="5127263" cy="4939185"/>
          </a:xfrm>
        </p:spPr>
        <p:txBody>
          <a:bodyPr anchor="ctr">
            <a:normAutofit/>
          </a:bodyPr>
          <a:lstStyle/>
          <a:p>
            <a:pPr algn="l"/>
            <a:r>
              <a:rPr lang="en-US" sz="5600"/>
              <a:t>Molecular Classification of Cancer by Gene Expression Monitoring</a:t>
            </a:r>
            <a:endParaRPr lang="en-US" sz="5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F66284-D84D-4DA6-B4CD-DE99CE708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51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342DFD-5FF3-4D14-B946-EE46F4D4F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224" y="0"/>
            <a:ext cx="465377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0653F-6619-43CD-B5DA-25889086B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761" y="643467"/>
            <a:ext cx="3775546" cy="4939185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/>
              <a:t>Md Muhtasim Billah</a:t>
            </a:r>
          </a:p>
          <a:p>
            <a:pPr algn="l"/>
            <a:r>
              <a:rPr lang="en-US"/>
              <a:t>Namrata Ray</a:t>
            </a:r>
          </a:p>
          <a:p>
            <a:pPr algn="l"/>
            <a:r>
              <a:rPr lang="en-US"/>
              <a:t>Jugal Marfatia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45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897E-C56A-4EB5-BDF9-7E650F70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B899EB-06B4-4DC7-8CAE-E2DDB536B6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011621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277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FD0E-3C89-416D-AE54-CA332BCC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D4BE7-860C-4F53-BB77-18817E194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Golub, Todd R., Donna K. Slonim, Pablo Tamayo, Christine Huard, Michelle </a:t>
            </a:r>
            <a:r>
              <a:rPr lang="en-US" dirty="0" err="1">
                <a:effectLst/>
              </a:rPr>
              <a:t>Gaasenbeek</a:t>
            </a:r>
            <a:r>
              <a:rPr lang="en-US" dirty="0">
                <a:effectLst/>
              </a:rPr>
              <a:t>, Jill P. </a:t>
            </a:r>
            <a:r>
              <a:rPr lang="en-US" dirty="0" err="1">
                <a:effectLst/>
              </a:rPr>
              <a:t>Mesirov</a:t>
            </a:r>
            <a:r>
              <a:rPr lang="en-US" dirty="0">
                <a:effectLst/>
              </a:rPr>
              <a:t>, Hilary </a:t>
            </a:r>
            <a:r>
              <a:rPr lang="en-US" dirty="0" err="1">
                <a:effectLst/>
              </a:rPr>
              <a:t>Coller</a:t>
            </a:r>
            <a:r>
              <a:rPr lang="en-US" dirty="0">
                <a:effectLst/>
              </a:rPr>
              <a:t> et al. "Molecular classification of cancer: class discovery and class prediction by gene expression monitoring." </a:t>
            </a:r>
            <a:r>
              <a:rPr lang="en-US" i="1" dirty="0">
                <a:effectLst/>
              </a:rPr>
              <a:t>science</a:t>
            </a:r>
            <a:r>
              <a:rPr lang="en-US" dirty="0">
                <a:effectLst/>
              </a:rPr>
              <a:t> 286, no. 5439 (1999): 531-537.</a:t>
            </a:r>
          </a:p>
          <a:p>
            <a:r>
              <a:rPr lang="en-US" dirty="0">
                <a:hlinkClick r:id="rId2"/>
              </a:rPr>
              <a:t>https://www.kaggle.com/crawford/gene-expression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1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AB7C38-AF9A-43A2-9B1C-F1DEBC80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676" cy="2108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E4205-485B-4765-812E-C32AF343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5325" y="2049331"/>
            <a:ext cx="12192001" cy="480866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8F33D0-40F9-488E-99CA-E397EDC5C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002277"/>
              </p:ext>
            </p:extLst>
          </p:nvPr>
        </p:nvGraphicFramePr>
        <p:xfrm>
          <a:off x="914400" y="2647784"/>
          <a:ext cx="10353675" cy="3143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3781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034EB-02D6-48BF-A307-7A77A747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DATA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FDF4-E9CA-4DDE-BDEC-804DE6073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n-US" dirty="0">
                <a:effectLst/>
              </a:rPr>
              <a:t>The dataset was originally taken from a study by Golub et al.(1999) published in Science that was made available online on Kaggle. </a:t>
            </a:r>
            <a:endParaRPr lang="en-US"/>
          </a:p>
          <a:p>
            <a:pPr indent="-305435"/>
            <a:r>
              <a:rPr lang="en-US" dirty="0">
                <a:hlinkClick r:id="rId2"/>
              </a:rPr>
              <a:t>https://www.kaggle.com/crawford/gene-expression</a:t>
            </a:r>
            <a:endParaRPr lang="en-US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/>
            </a:endParaRPr>
          </a:p>
          <a:p>
            <a:pPr indent="-305435"/>
            <a:r>
              <a:rPr lang="en-US">
                <a:effectLst/>
              </a:rPr>
              <a:t>The </a:t>
            </a:r>
            <a:r>
              <a:rPr lang="en-US">
                <a:effectLst/>
                <a:ea typeface="+mn-lt"/>
                <a:cs typeface="+mn-lt"/>
              </a:rPr>
              <a:t>datasets used in the paper </a:t>
            </a:r>
            <a:r>
              <a:rPr lang="en-US">
                <a:effectLst/>
              </a:rPr>
              <a:t>contains 72 observations with 7123 genetic expression for each observation. These </a:t>
            </a:r>
            <a:r>
              <a:rPr lang="en-US" dirty="0">
                <a:effectLst/>
              </a:rPr>
              <a:t>datasets contain measurements corresponding to ALL and AML samples from Bone Marrow and Peripheral Blood. Intensity values have been re-scaled such that overall intensities for each chip are equivalent.</a:t>
            </a:r>
            <a:endParaRPr lang="en-US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/>
            </a:endParaRPr>
          </a:p>
          <a:p>
            <a:pPr indent="-305435"/>
            <a:r>
              <a:rPr lang="en-US" dirty="0">
                <a:effectLst/>
              </a:rPr>
              <a:t>Methods include PCA and K-Means Clustering</a:t>
            </a:r>
            <a:endParaRPr lang="en-US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6921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5CB8D-4C59-44D3-B77D-F9DE6D00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RESULTS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8653596F-B168-48BB-BF69-76741D87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</a:rPr>
              <a:t>Overall, there were 7123 genes of 72 individuals in the study.</a:t>
            </a:r>
          </a:p>
          <a:p>
            <a:r>
              <a:rPr lang="en-GB" sz="1800" dirty="0">
                <a:effectLst/>
              </a:rPr>
              <a:t>After implementing PCA, we zero upon 30 components for this study.</a:t>
            </a:r>
          </a:p>
          <a:p>
            <a:endParaRPr 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57C24F-802A-4566-AE3C-663A0E55C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5348" y="1227377"/>
            <a:ext cx="6633184" cy="397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94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E998B-4408-459D-9576-F61E5577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Scatter Plot of Component 1 versus Component 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575D60-FAE5-4D31-A23B-2EE9F861DC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4315" y="1569699"/>
            <a:ext cx="6197668" cy="371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7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A70AF-0B65-40F0-AF35-57918DFCC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Validation of Clusters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2126E7ED-B803-40A9-A29B-EF18B3EDBD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9786" y="0"/>
            <a:ext cx="5518777" cy="350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895418F-F246-4B97-B4C3-61E82E05F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514" y="3348204"/>
            <a:ext cx="5613860" cy="35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89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9199E-6A9B-4A75-82BC-1E5FC760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/>
              <a:t>Figure 5: Cluster with K = 2. Left is the scatter plot of cluster. Right represents the proportion of people that have AML in each cluster.  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86CCDA-ECAD-4EB7-8524-464EDDE7C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338" y="974025"/>
            <a:ext cx="10912112" cy="291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98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9199E-6A9B-4A75-82BC-1E5FC760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/>
              <a:t>Figure 6: Cluster with K = 5. Left plot is the scatter plot of cluster. Right plot represents the proportion of people that have AML in each cluster. 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B794C9-6BDA-4477-9D89-76585AFB3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338" y="974025"/>
            <a:ext cx="10912112" cy="291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20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9199E-6A9B-4A75-82BC-1E5FC760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/>
              <a:t>Figure 7: Cluster with K = 7. Left plot is the scatter plot of cluster. Right plot represents the proportion of people that have AML in each cluster.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B7FF0F2-C03A-4A47-93DA-B65C64B3D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338" y="974025"/>
            <a:ext cx="10912112" cy="291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786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Macintosh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SlateVTI</vt:lpstr>
      <vt:lpstr>Molecular Classification of Cancer by Gene Expression Monitoring</vt:lpstr>
      <vt:lpstr>INTRODUCTION</vt:lpstr>
      <vt:lpstr>DATA AND METHODS</vt:lpstr>
      <vt:lpstr>RESULTS</vt:lpstr>
      <vt:lpstr>Scatter Plot of Component 1 versus Component 2</vt:lpstr>
      <vt:lpstr>Validation of Clusters</vt:lpstr>
      <vt:lpstr>Figure 5: Cluster with K = 2. Left is the scatter plot of cluster. Right represents the proportion of people that have AML in each cluster.  </vt:lpstr>
      <vt:lpstr>Figure 6: Cluster with K = 5. Left plot is the scatter plot of cluster. Right plot represents the proportion of people that have AML in each cluster. </vt:lpstr>
      <vt:lpstr>Figure 7: Cluster with K = 7. Left plot is the scatter plot of cluster. Right plot represents the proportion of people that have AML in each cluster. 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Classification of Cancer by Gene Expression Monitoring</dc:title>
  <dc:creator>namrata.ray</dc:creator>
  <cp:lastModifiedBy>Billah, Md Muhtasim</cp:lastModifiedBy>
  <cp:revision>15</cp:revision>
  <dcterms:created xsi:type="dcterms:W3CDTF">2019-12-05T05:40:59Z</dcterms:created>
  <dcterms:modified xsi:type="dcterms:W3CDTF">2019-12-05T21:36:53Z</dcterms:modified>
</cp:coreProperties>
</file>