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Arial Black"/>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gouueRcZS7spamYs4LfbNkXVva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customschemas.google.com/relationships/presentationmetadata" Target="metadata"/><Relationship Id="rId27" Type="http://schemas.openxmlformats.org/officeDocument/2006/relationships/font" Target="fonts/ArialBlack-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6" name="Google Shape;1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4" name="Google Shape;1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6" name="Google Shape;17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3" name="Google Shape;18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4" name="Google Shape;20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0" name="Google Shape;21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0" name="Google Shape;23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1" name="Google Shape;1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8" name="Google Shape;1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6" name="Google Shape;1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24"/>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4" name="Google Shape;74;p33"/>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3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0" name="Google Shape;80;p34"/>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3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838200" y="365125"/>
            <a:ext cx="10515600" cy="739775"/>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25"/>
          <p:cNvSpPr txBox="1"/>
          <p:nvPr>
            <p:ph idx="1" type="body"/>
          </p:nvPr>
        </p:nvSpPr>
        <p:spPr>
          <a:xfrm>
            <a:off x="838200" y="1244600"/>
            <a:ext cx="10515600" cy="4932363"/>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2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2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6"/>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9" name="Google Shape;29;p26"/>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2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7"/>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5" name="Google Shape;35;p27"/>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27"/>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2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8"/>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2" name="Google Shape;42;p2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28"/>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28"/>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28"/>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2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2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1" name="Google Shape;51;p2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3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0" name="Google Shape;60;p31"/>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noAutofit/>
          </a:bodyPr>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31"/>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3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3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7" name="Google Shape;67;p32"/>
          <p:cNvSpPr/>
          <p:nvPr>
            <p:ph idx="2" type="pic"/>
          </p:nvPr>
        </p:nvSpPr>
        <p:spPr>
          <a:xfrm>
            <a:off x="5183188" y="987425"/>
            <a:ext cx="6172200" cy="4873625"/>
          </a:xfrm>
          <a:prstGeom prst="rect">
            <a:avLst/>
          </a:prstGeom>
          <a:noFill/>
          <a:ln>
            <a:noFill/>
          </a:ln>
        </p:spPr>
      </p:sp>
      <p:sp>
        <p:nvSpPr>
          <p:cNvPr id="68" name="Google Shape;68;p32"/>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3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3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0" i="0" lang="en-US" sz="6000" u="none" cap="none" strike="noStrike">
                <a:solidFill>
                  <a:schemeClr val="dk1"/>
                </a:solidFill>
                <a:latin typeface="Calibri"/>
                <a:ea typeface="Calibri"/>
                <a:cs typeface="Calibri"/>
                <a:sym typeface="Calibri"/>
              </a:rPr>
              <a:t>WES-CS Jeopardy</a:t>
            </a:r>
            <a:endParaRPr b="0" i="0" sz="6000" u="none" cap="none" strike="noStrike">
              <a:solidFill>
                <a:schemeClr val="dk1"/>
              </a:solidFill>
              <a:latin typeface="Calibri"/>
              <a:ea typeface="Calibri"/>
              <a:cs typeface="Calibri"/>
              <a:sym typeface="Calibri"/>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2400"/>
              <a:buNone/>
            </a:pPr>
            <a:r>
              <a:rPr lang="en-US"/>
              <a:t>Review Game</a:t>
            </a:r>
            <a:endParaRPr b="0" i="0" sz="2400" u="none" cap="none" strike="noStrike">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ph type="title"/>
          </p:nvPr>
        </p:nvSpPr>
        <p:spPr>
          <a:xfrm>
            <a:off x="838200" y="365125"/>
            <a:ext cx="10515600" cy="73977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Ifs, Switches, and Bools for 300</a:t>
            </a:r>
            <a:endParaRPr b="0" i="0" sz="4400" u="none" cap="none" strike="noStrike">
              <a:solidFill>
                <a:schemeClr val="dk1"/>
              </a:solidFill>
              <a:latin typeface="Calibri"/>
              <a:ea typeface="Calibri"/>
              <a:cs typeface="Calibri"/>
              <a:sym typeface="Calibri"/>
            </a:endParaRPr>
          </a:p>
        </p:txBody>
      </p:sp>
      <p:sp>
        <p:nvSpPr>
          <p:cNvPr id="149" name="Google Shape;149;p10"/>
          <p:cNvSpPr txBox="1"/>
          <p:nvPr>
            <p:ph idx="1" type="body"/>
          </p:nvPr>
        </p:nvSpPr>
        <p:spPr>
          <a:xfrm>
            <a:off x="838200" y="1075684"/>
            <a:ext cx="10515600" cy="197511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170"/>
              <a:buNone/>
            </a:pPr>
            <a:r>
              <a:rPr lang="en-US" sz="2170"/>
              <a:t>int a = 4;</a:t>
            </a:r>
            <a:endParaRPr/>
          </a:p>
          <a:p>
            <a:pPr indent="0" lvl="0" marL="0" rtl="0" algn="l">
              <a:lnSpc>
                <a:spcPct val="100000"/>
              </a:lnSpc>
              <a:spcBef>
                <a:spcPts val="0"/>
              </a:spcBef>
              <a:spcAft>
                <a:spcPts val="0"/>
              </a:spcAft>
              <a:buSzPts val="2170"/>
              <a:buNone/>
            </a:pPr>
            <a:r>
              <a:rPr lang="en-US" sz="2170"/>
              <a:t>int b = 6;</a:t>
            </a:r>
            <a:endParaRPr/>
          </a:p>
          <a:p>
            <a:pPr indent="0" lvl="0" marL="0" rtl="0" algn="l">
              <a:lnSpc>
                <a:spcPct val="100000"/>
              </a:lnSpc>
              <a:spcBef>
                <a:spcPts val="0"/>
              </a:spcBef>
              <a:spcAft>
                <a:spcPts val="0"/>
              </a:spcAft>
              <a:buSzPts val="2170"/>
              <a:buNone/>
            </a:pPr>
            <a:r>
              <a:rPr lang="en-US" sz="2170"/>
              <a:t>if (a &lt; b) {</a:t>
            </a:r>
            <a:endParaRPr/>
          </a:p>
          <a:p>
            <a:pPr indent="0" lvl="0" marL="0" rtl="0" algn="l">
              <a:lnSpc>
                <a:spcPct val="100000"/>
              </a:lnSpc>
              <a:spcBef>
                <a:spcPts val="0"/>
              </a:spcBef>
              <a:spcAft>
                <a:spcPts val="0"/>
              </a:spcAft>
              <a:buSzPts val="2170"/>
              <a:buNone/>
            </a:pPr>
            <a:r>
              <a:rPr lang="en-US" sz="2170"/>
              <a:t>      System.out.print("x");</a:t>
            </a:r>
            <a:endParaRPr/>
          </a:p>
          <a:p>
            <a:pPr indent="0" lvl="0" marL="0" rtl="0" algn="l">
              <a:lnSpc>
                <a:spcPct val="100000"/>
              </a:lnSpc>
              <a:spcBef>
                <a:spcPts val="0"/>
              </a:spcBef>
              <a:spcAft>
                <a:spcPts val="0"/>
              </a:spcAft>
              <a:buSzPts val="2170"/>
              <a:buNone/>
            </a:pPr>
            <a:r>
              <a:rPr lang="en-US" sz="2170"/>
              <a:t>} else if (b &gt; 5) {</a:t>
            </a:r>
            <a:endParaRPr/>
          </a:p>
          <a:p>
            <a:pPr indent="0" lvl="0" marL="0" rtl="0" algn="l">
              <a:lnSpc>
                <a:spcPct val="100000"/>
              </a:lnSpc>
              <a:spcBef>
                <a:spcPts val="0"/>
              </a:spcBef>
              <a:spcAft>
                <a:spcPts val="0"/>
              </a:spcAft>
              <a:buSzPts val="2170"/>
              <a:buNone/>
            </a:pPr>
            <a:r>
              <a:rPr lang="en-US" sz="2170"/>
              <a:t>     System.out.print("y");</a:t>
            </a:r>
            <a:endParaRPr/>
          </a:p>
          <a:p>
            <a:pPr indent="0" lvl="0" marL="0" rtl="0" algn="l">
              <a:lnSpc>
                <a:spcPct val="100000"/>
              </a:lnSpc>
              <a:spcBef>
                <a:spcPts val="0"/>
              </a:spcBef>
              <a:spcAft>
                <a:spcPts val="0"/>
              </a:spcAft>
              <a:buSzPts val="2170"/>
              <a:buNone/>
            </a:pPr>
            <a:r>
              <a:rPr lang="en-US" sz="2170"/>
              <a:t>} else {</a:t>
            </a:r>
            <a:endParaRPr/>
          </a:p>
          <a:p>
            <a:pPr indent="0" lvl="0" marL="0" rtl="0" algn="l">
              <a:lnSpc>
                <a:spcPct val="100000"/>
              </a:lnSpc>
              <a:spcBef>
                <a:spcPts val="0"/>
              </a:spcBef>
              <a:spcAft>
                <a:spcPts val="0"/>
              </a:spcAft>
              <a:buSzPts val="2170"/>
              <a:buNone/>
            </a:pPr>
            <a:r>
              <a:rPr lang="en-US" sz="2170"/>
              <a:t>      System.out.print("z");</a:t>
            </a:r>
            <a:endParaRPr/>
          </a:p>
          <a:p>
            <a:pPr indent="0" lvl="0" marL="0" rtl="0" algn="l">
              <a:lnSpc>
                <a:spcPct val="100000"/>
              </a:lnSpc>
              <a:spcBef>
                <a:spcPts val="0"/>
              </a:spcBef>
              <a:spcAft>
                <a:spcPts val="0"/>
              </a:spcAft>
              <a:buSzPts val="2170"/>
              <a:buNone/>
            </a:pPr>
            <a:r>
              <a:rPr lang="en-US" sz="2170"/>
              <a:t>}</a:t>
            </a:r>
            <a:endParaRPr/>
          </a:p>
          <a:p>
            <a:pPr indent="0" lvl="0" marL="0" marR="0" rtl="0" algn="l">
              <a:lnSpc>
                <a:spcPct val="100000"/>
              </a:lnSpc>
              <a:spcBef>
                <a:spcPts val="1000"/>
              </a:spcBef>
              <a:spcAft>
                <a:spcPts val="0"/>
              </a:spcAft>
              <a:buClr>
                <a:schemeClr val="dk1"/>
              </a:buClr>
              <a:buSzPts val="2170"/>
              <a:buFont typeface="Arial"/>
              <a:buNone/>
            </a:pPr>
            <a:r>
              <a:rPr b="1" i="0" lang="en-US" sz="2170" u="none" cap="none" strike="noStrike">
                <a:solidFill>
                  <a:schemeClr val="dk1"/>
                </a:solidFill>
                <a:latin typeface="Calibri"/>
                <a:ea typeface="Calibri"/>
                <a:cs typeface="Calibri"/>
                <a:sym typeface="Calibri"/>
              </a:rPr>
              <a:t>What is printed out by the above piece of code?</a:t>
            </a:r>
            <a:endParaRPr b="1" i="0" sz="2170" u="none" cap="none" strike="noStrike">
              <a:solidFill>
                <a:schemeClr val="dk1"/>
              </a:solidFill>
              <a:latin typeface="Calibri"/>
              <a:ea typeface="Calibri"/>
              <a:cs typeface="Calibri"/>
              <a:sym typeface="Calibri"/>
            </a:endParaRPr>
          </a:p>
        </p:txBody>
      </p:sp>
      <p:sp>
        <p:nvSpPr>
          <p:cNvPr id="150" name="Google Shape;150;p10"/>
          <p:cNvSpPr txBox="1"/>
          <p:nvPr/>
        </p:nvSpPr>
        <p:spPr>
          <a:xfrm>
            <a:off x="987972" y="4785425"/>
            <a:ext cx="3768300" cy="34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540"/>
              <a:buFont typeface="Arial"/>
              <a:buNone/>
            </a:pPr>
            <a:r>
              <a:rPr b="1" i="0" lang="en-US" sz="2400" u="none" cap="none" strike="noStrike">
                <a:solidFill>
                  <a:schemeClr val="dk1"/>
                </a:solidFill>
                <a:latin typeface="Calibri"/>
                <a:ea typeface="Calibri"/>
                <a:cs typeface="Calibri"/>
                <a:sym typeface="Calibri"/>
              </a:rPr>
              <a:t>A.  </a:t>
            </a:r>
            <a:r>
              <a:rPr b="0" i="0" lang="en-US" sz="2400" u="none" cap="none" strike="noStrike">
                <a:solidFill>
                  <a:schemeClr val="dk1"/>
                </a:solidFill>
                <a:latin typeface="Calibri"/>
                <a:ea typeface="Calibri"/>
                <a:cs typeface="Calibri"/>
                <a:sym typeface="Calibri"/>
              </a:rPr>
              <a:t>x</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540"/>
              <a:buFont typeface="Arial"/>
              <a:buNone/>
            </a:pPr>
            <a:r>
              <a:rPr b="1" i="0" lang="en-US" sz="2400" u="none" cap="none" strike="noStrike">
                <a:solidFill>
                  <a:schemeClr val="dk1"/>
                </a:solidFill>
                <a:latin typeface="Calibri"/>
                <a:ea typeface="Calibri"/>
                <a:cs typeface="Calibri"/>
                <a:sym typeface="Calibri"/>
              </a:rPr>
              <a:t>B.  </a:t>
            </a:r>
            <a:r>
              <a:rPr b="0" i="0" lang="en-US" sz="2400" u="none" cap="none" strike="noStrike">
                <a:solidFill>
                  <a:schemeClr val="dk1"/>
                </a:solidFill>
                <a:latin typeface="Calibri"/>
                <a:ea typeface="Calibri"/>
                <a:cs typeface="Calibri"/>
                <a:sym typeface="Calibri"/>
              </a:rPr>
              <a:t>y</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t/>
            </a:r>
            <a:endParaRPr b="0" i="0" sz="1540" u="none" cap="none" strike="noStrike">
              <a:solidFill>
                <a:schemeClr val="dk1"/>
              </a:solidFill>
              <a:latin typeface="Calibri"/>
              <a:ea typeface="Calibri"/>
              <a:cs typeface="Calibri"/>
              <a:sym typeface="Calibri"/>
            </a:endParaRPr>
          </a:p>
        </p:txBody>
      </p:sp>
      <p:sp>
        <p:nvSpPr>
          <p:cNvPr id="151" name="Google Shape;151;p10"/>
          <p:cNvSpPr txBox="1"/>
          <p:nvPr/>
        </p:nvSpPr>
        <p:spPr>
          <a:xfrm>
            <a:off x="3930581" y="4785425"/>
            <a:ext cx="3931200" cy="33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540"/>
              <a:buFont typeface="Arial"/>
              <a:buNone/>
            </a:pPr>
            <a:r>
              <a:rPr b="1" i="0" lang="en-US" sz="2400" u="none" cap="none" strike="noStrike">
                <a:solidFill>
                  <a:schemeClr val="dk1"/>
                </a:solidFill>
                <a:latin typeface="Calibri"/>
                <a:ea typeface="Calibri"/>
                <a:cs typeface="Calibri"/>
                <a:sym typeface="Calibri"/>
              </a:rPr>
              <a:t>C</a:t>
            </a:r>
            <a:r>
              <a:rPr b="0" i="0" lang="en-US" sz="2400" u="none" cap="none" strike="noStrike">
                <a:solidFill>
                  <a:schemeClr val="dk1"/>
                </a:solidFill>
                <a:latin typeface="Calibri"/>
                <a:ea typeface="Calibri"/>
                <a:cs typeface="Calibri"/>
                <a:sym typeface="Calibri"/>
              </a:rPr>
              <a:t>. z</a:t>
            </a:r>
            <a:endParaRPr/>
          </a:p>
          <a:p>
            <a:pPr indent="0" lvl="0" marL="0" marR="0" rtl="0" algn="l">
              <a:lnSpc>
                <a:spcPct val="100000"/>
              </a:lnSpc>
              <a:spcBef>
                <a:spcPts val="0"/>
              </a:spcBef>
              <a:spcAft>
                <a:spcPts val="0"/>
              </a:spcAft>
              <a:buClr>
                <a:schemeClr val="dk1"/>
              </a:buClr>
              <a:buSzPts val="1540"/>
              <a:buFont typeface="Arial"/>
              <a:buNone/>
            </a:pPr>
            <a:r>
              <a:rPr b="1" i="0" lang="en-US" sz="2400" u="none" cap="none" strike="noStrike">
                <a:solidFill>
                  <a:schemeClr val="dk1"/>
                </a:solidFill>
                <a:latin typeface="Calibri"/>
                <a:ea typeface="Calibri"/>
                <a:cs typeface="Calibri"/>
                <a:sym typeface="Calibri"/>
              </a:rPr>
              <a:t>D</a:t>
            </a:r>
            <a:r>
              <a:rPr b="0" i="0" lang="en-US" sz="2400" u="none" cap="none" strike="noStrike">
                <a:solidFill>
                  <a:schemeClr val="dk1"/>
                </a:solidFill>
                <a:latin typeface="Calibri"/>
                <a:ea typeface="Calibri"/>
                <a:cs typeface="Calibri"/>
                <a:sym typeface="Calibri"/>
              </a:rPr>
              <a:t>. xyz</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838200" y="365125"/>
            <a:ext cx="10515600" cy="73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Ifs, Switches, and Bools for 300</a:t>
            </a:r>
            <a:endParaRPr b="0" i="0" sz="4400" u="none" cap="none" strike="noStrike">
              <a:solidFill>
                <a:schemeClr val="dk1"/>
              </a:solidFill>
              <a:latin typeface="Calibri"/>
              <a:ea typeface="Calibri"/>
              <a:cs typeface="Calibri"/>
              <a:sym typeface="Calibri"/>
            </a:endParaRPr>
          </a:p>
        </p:txBody>
      </p:sp>
      <p:sp>
        <p:nvSpPr>
          <p:cNvPr id="157" name="Google Shape;157;p11"/>
          <p:cNvSpPr txBox="1"/>
          <p:nvPr>
            <p:ph idx="1" type="body"/>
          </p:nvPr>
        </p:nvSpPr>
        <p:spPr>
          <a:xfrm>
            <a:off x="838200" y="1075684"/>
            <a:ext cx="10515600" cy="197511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170"/>
              <a:buNone/>
            </a:pPr>
            <a:r>
              <a:rPr lang="en-US" sz="2170"/>
              <a:t>int a = 4;</a:t>
            </a:r>
            <a:endParaRPr/>
          </a:p>
          <a:p>
            <a:pPr indent="0" lvl="0" marL="0" rtl="0" algn="l">
              <a:lnSpc>
                <a:spcPct val="100000"/>
              </a:lnSpc>
              <a:spcBef>
                <a:spcPts val="0"/>
              </a:spcBef>
              <a:spcAft>
                <a:spcPts val="0"/>
              </a:spcAft>
              <a:buSzPts val="2170"/>
              <a:buNone/>
            </a:pPr>
            <a:r>
              <a:rPr lang="en-US" sz="2170"/>
              <a:t>int b = 6;</a:t>
            </a:r>
            <a:endParaRPr/>
          </a:p>
          <a:p>
            <a:pPr indent="0" lvl="0" marL="0" rtl="0" algn="l">
              <a:lnSpc>
                <a:spcPct val="100000"/>
              </a:lnSpc>
              <a:spcBef>
                <a:spcPts val="0"/>
              </a:spcBef>
              <a:spcAft>
                <a:spcPts val="0"/>
              </a:spcAft>
              <a:buSzPts val="2170"/>
              <a:buNone/>
            </a:pPr>
            <a:r>
              <a:rPr lang="en-US" sz="2170"/>
              <a:t>if (a &lt; b) {</a:t>
            </a:r>
            <a:endParaRPr/>
          </a:p>
          <a:p>
            <a:pPr indent="0" lvl="0" marL="0" rtl="0" algn="l">
              <a:lnSpc>
                <a:spcPct val="100000"/>
              </a:lnSpc>
              <a:spcBef>
                <a:spcPts val="0"/>
              </a:spcBef>
              <a:spcAft>
                <a:spcPts val="0"/>
              </a:spcAft>
              <a:buSzPts val="2170"/>
              <a:buNone/>
            </a:pPr>
            <a:r>
              <a:rPr lang="en-US" sz="2170"/>
              <a:t>      System.out.print("x");</a:t>
            </a:r>
            <a:endParaRPr/>
          </a:p>
          <a:p>
            <a:pPr indent="0" lvl="0" marL="0" rtl="0" algn="l">
              <a:lnSpc>
                <a:spcPct val="100000"/>
              </a:lnSpc>
              <a:spcBef>
                <a:spcPts val="0"/>
              </a:spcBef>
              <a:spcAft>
                <a:spcPts val="0"/>
              </a:spcAft>
              <a:buSzPts val="2170"/>
              <a:buNone/>
            </a:pPr>
            <a:r>
              <a:rPr lang="en-US" sz="2170"/>
              <a:t>} else if (b &gt; 5) {</a:t>
            </a:r>
            <a:endParaRPr/>
          </a:p>
          <a:p>
            <a:pPr indent="0" lvl="0" marL="0" rtl="0" algn="l">
              <a:lnSpc>
                <a:spcPct val="100000"/>
              </a:lnSpc>
              <a:spcBef>
                <a:spcPts val="0"/>
              </a:spcBef>
              <a:spcAft>
                <a:spcPts val="0"/>
              </a:spcAft>
              <a:buSzPts val="2170"/>
              <a:buNone/>
            </a:pPr>
            <a:r>
              <a:rPr lang="en-US" sz="2170"/>
              <a:t>     System.out.print("y");</a:t>
            </a:r>
            <a:endParaRPr/>
          </a:p>
          <a:p>
            <a:pPr indent="0" lvl="0" marL="0" rtl="0" algn="l">
              <a:lnSpc>
                <a:spcPct val="100000"/>
              </a:lnSpc>
              <a:spcBef>
                <a:spcPts val="0"/>
              </a:spcBef>
              <a:spcAft>
                <a:spcPts val="0"/>
              </a:spcAft>
              <a:buSzPts val="2170"/>
              <a:buNone/>
            </a:pPr>
            <a:r>
              <a:rPr lang="en-US" sz="2170"/>
              <a:t>} else {</a:t>
            </a:r>
            <a:endParaRPr/>
          </a:p>
          <a:p>
            <a:pPr indent="0" lvl="0" marL="0" rtl="0" algn="l">
              <a:lnSpc>
                <a:spcPct val="100000"/>
              </a:lnSpc>
              <a:spcBef>
                <a:spcPts val="0"/>
              </a:spcBef>
              <a:spcAft>
                <a:spcPts val="0"/>
              </a:spcAft>
              <a:buSzPts val="2170"/>
              <a:buNone/>
            </a:pPr>
            <a:r>
              <a:rPr lang="en-US" sz="2170"/>
              <a:t>      System.out.print("z");</a:t>
            </a:r>
            <a:endParaRPr/>
          </a:p>
          <a:p>
            <a:pPr indent="0" lvl="0" marL="0" rtl="0" algn="l">
              <a:lnSpc>
                <a:spcPct val="100000"/>
              </a:lnSpc>
              <a:spcBef>
                <a:spcPts val="0"/>
              </a:spcBef>
              <a:spcAft>
                <a:spcPts val="0"/>
              </a:spcAft>
              <a:buSzPts val="2170"/>
              <a:buNone/>
            </a:pPr>
            <a:r>
              <a:rPr lang="en-US" sz="2170"/>
              <a:t>}</a:t>
            </a:r>
            <a:endParaRPr/>
          </a:p>
          <a:p>
            <a:pPr indent="0" lvl="0" marL="0" marR="0" rtl="0" algn="l">
              <a:lnSpc>
                <a:spcPct val="100000"/>
              </a:lnSpc>
              <a:spcBef>
                <a:spcPts val="1000"/>
              </a:spcBef>
              <a:spcAft>
                <a:spcPts val="0"/>
              </a:spcAft>
              <a:buClr>
                <a:schemeClr val="dk1"/>
              </a:buClr>
              <a:buSzPts val="2170"/>
              <a:buFont typeface="Arial"/>
              <a:buNone/>
            </a:pPr>
            <a:r>
              <a:rPr b="1" i="0" lang="en-US" sz="2170" u="none" cap="none" strike="noStrike">
                <a:solidFill>
                  <a:schemeClr val="dk1"/>
                </a:solidFill>
                <a:latin typeface="Calibri"/>
                <a:ea typeface="Calibri"/>
                <a:cs typeface="Calibri"/>
                <a:sym typeface="Calibri"/>
              </a:rPr>
              <a:t>What is printed out by the above piece of code?</a:t>
            </a:r>
            <a:endParaRPr b="1" i="0" sz="2170" u="none" cap="none" strike="noStrike">
              <a:solidFill>
                <a:schemeClr val="dk1"/>
              </a:solidFill>
              <a:latin typeface="Calibri"/>
              <a:ea typeface="Calibri"/>
              <a:cs typeface="Calibri"/>
              <a:sym typeface="Calibri"/>
            </a:endParaRPr>
          </a:p>
        </p:txBody>
      </p:sp>
      <p:sp>
        <p:nvSpPr>
          <p:cNvPr id="158" name="Google Shape;158;p11"/>
          <p:cNvSpPr txBox="1"/>
          <p:nvPr/>
        </p:nvSpPr>
        <p:spPr>
          <a:xfrm>
            <a:off x="987972" y="4785425"/>
            <a:ext cx="3768300" cy="34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540"/>
              <a:buFont typeface="Arial"/>
              <a:buNone/>
            </a:pPr>
            <a:r>
              <a:rPr b="1" i="0" lang="en-US" sz="2400" u="none" cap="none" strike="noStrike">
                <a:solidFill>
                  <a:srgbClr val="FF0000"/>
                </a:solidFill>
                <a:latin typeface="Calibri"/>
                <a:ea typeface="Calibri"/>
                <a:cs typeface="Calibri"/>
                <a:sym typeface="Calibri"/>
              </a:rPr>
              <a:t>A.  </a:t>
            </a:r>
            <a:r>
              <a:rPr b="0" i="0" lang="en-US" sz="2400" u="none" cap="none" strike="noStrike">
                <a:solidFill>
                  <a:srgbClr val="FF0000"/>
                </a:solidFill>
                <a:latin typeface="Calibri"/>
                <a:ea typeface="Calibri"/>
                <a:cs typeface="Calibri"/>
                <a:sym typeface="Calibri"/>
              </a:rPr>
              <a:t>x</a:t>
            </a:r>
            <a:endParaRPr b="0" i="0" sz="2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540"/>
              <a:buFont typeface="Arial"/>
              <a:buNone/>
            </a:pPr>
            <a:r>
              <a:rPr b="1" i="0" lang="en-US" sz="2400" u="none" cap="none" strike="noStrike">
                <a:solidFill>
                  <a:schemeClr val="dk1"/>
                </a:solidFill>
                <a:latin typeface="Calibri"/>
                <a:ea typeface="Calibri"/>
                <a:cs typeface="Calibri"/>
                <a:sym typeface="Calibri"/>
              </a:rPr>
              <a:t>B.  </a:t>
            </a:r>
            <a:r>
              <a:rPr b="0" i="0" lang="en-US" sz="2400" u="none" cap="none" strike="noStrike">
                <a:solidFill>
                  <a:schemeClr val="dk1"/>
                </a:solidFill>
                <a:latin typeface="Calibri"/>
                <a:ea typeface="Calibri"/>
                <a:cs typeface="Calibri"/>
                <a:sym typeface="Calibri"/>
              </a:rPr>
              <a:t>y</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t/>
            </a:r>
            <a:endParaRPr b="0" i="0" sz="1540" u="none" cap="none" strike="noStrike">
              <a:solidFill>
                <a:schemeClr val="dk1"/>
              </a:solidFill>
              <a:latin typeface="Calibri"/>
              <a:ea typeface="Calibri"/>
              <a:cs typeface="Calibri"/>
              <a:sym typeface="Calibri"/>
            </a:endParaRPr>
          </a:p>
        </p:txBody>
      </p:sp>
      <p:sp>
        <p:nvSpPr>
          <p:cNvPr id="159" name="Google Shape;159;p11"/>
          <p:cNvSpPr txBox="1"/>
          <p:nvPr/>
        </p:nvSpPr>
        <p:spPr>
          <a:xfrm>
            <a:off x="3930581" y="4785425"/>
            <a:ext cx="3931200" cy="33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540"/>
              <a:buFont typeface="Arial"/>
              <a:buNone/>
            </a:pPr>
            <a:r>
              <a:rPr b="1" i="0" lang="en-US" sz="2400" u="none" cap="none" strike="noStrike">
                <a:solidFill>
                  <a:schemeClr val="dk1"/>
                </a:solidFill>
                <a:latin typeface="Calibri"/>
                <a:ea typeface="Calibri"/>
                <a:cs typeface="Calibri"/>
                <a:sym typeface="Calibri"/>
              </a:rPr>
              <a:t>C</a:t>
            </a:r>
            <a:r>
              <a:rPr b="0" i="0" lang="en-US" sz="2400" u="none" cap="none" strike="noStrike">
                <a:solidFill>
                  <a:schemeClr val="dk1"/>
                </a:solidFill>
                <a:latin typeface="Calibri"/>
                <a:ea typeface="Calibri"/>
                <a:cs typeface="Calibri"/>
                <a:sym typeface="Calibri"/>
              </a:rPr>
              <a:t>. z</a:t>
            </a:r>
            <a:endParaRPr/>
          </a:p>
          <a:p>
            <a:pPr indent="0" lvl="0" marL="0" marR="0" rtl="0" algn="l">
              <a:lnSpc>
                <a:spcPct val="100000"/>
              </a:lnSpc>
              <a:spcBef>
                <a:spcPts val="0"/>
              </a:spcBef>
              <a:spcAft>
                <a:spcPts val="0"/>
              </a:spcAft>
              <a:buClr>
                <a:schemeClr val="dk1"/>
              </a:buClr>
              <a:buSzPts val="1540"/>
              <a:buFont typeface="Arial"/>
              <a:buNone/>
            </a:pPr>
            <a:r>
              <a:rPr b="1" i="0" lang="en-US" sz="2400" u="none" cap="none" strike="noStrike">
                <a:solidFill>
                  <a:schemeClr val="dk1"/>
                </a:solidFill>
                <a:latin typeface="Calibri"/>
                <a:ea typeface="Calibri"/>
                <a:cs typeface="Calibri"/>
                <a:sym typeface="Calibri"/>
              </a:rPr>
              <a:t>D</a:t>
            </a:r>
            <a:r>
              <a:rPr b="0" i="0" lang="en-US" sz="2400" u="none" cap="none" strike="noStrike">
                <a:solidFill>
                  <a:schemeClr val="dk1"/>
                </a:solidFill>
                <a:latin typeface="Calibri"/>
                <a:ea typeface="Calibri"/>
                <a:cs typeface="Calibri"/>
                <a:sym typeface="Calibri"/>
              </a:rPr>
              <a:t>. xyz</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nvSpPr>
        <p:spPr>
          <a:xfrm>
            <a:off x="838200" y="272761"/>
            <a:ext cx="10515600" cy="73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Loops for 300</a:t>
            </a:r>
            <a:endParaRPr b="0" i="0" sz="4400" u="none" cap="none" strike="noStrike">
              <a:solidFill>
                <a:schemeClr val="dk1"/>
              </a:solidFill>
              <a:latin typeface="Calibri"/>
              <a:ea typeface="Calibri"/>
              <a:cs typeface="Calibri"/>
              <a:sym typeface="Calibri"/>
            </a:endParaRPr>
          </a:p>
        </p:txBody>
      </p:sp>
      <p:sp>
        <p:nvSpPr>
          <p:cNvPr id="165" name="Google Shape;165;p12"/>
          <p:cNvSpPr txBox="1"/>
          <p:nvPr/>
        </p:nvSpPr>
        <p:spPr>
          <a:xfrm>
            <a:off x="769776" y="2325821"/>
            <a:ext cx="4450702" cy="1851789"/>
          </a:xfrm>
          <a:prstGeom prst="rect">
            <a:avLst/>
          </a:prstGeom>
          <a:noFill/>
          <a:ln>
            <a:noFill/>
          </a:ln>
        </p:spPr>
        <p:txBody>
          <a:bodyPr anchorCtr="0" anchor="ctr" bIns="45700" lIns="91425" spcFirstLastPara="1" rIns="91425" wrap="square" tIns="45700">
            <a:spAutoFit/>
          </a:bodyPr>
          <a:lstStyle/>
          <a:p>
            <a:pPr indent="-228600" lvl="0" marL="457200" marR="0" rtl="0" algn="l">
              <a:lnSpc>
                <a:spcPct val="90000"/>
              </a:lnSpc>
              <a:spcBef>
                <a:spcPts val="0"/>
              </a:spcBef>
              <a:spcAft>
                <a:spcPts val="0"/>
              </a:spcAft>
              <a:buNone/>
            </a:pPr>
            <a:r>
              <a:rPr b="0" i="0" lang="en-US" sz="1800" u="none" cap="none" strike="noStrike">
                <a:solidFill>
                  <a:schemeClr val="dk1"/>
                </a:solidFill>
                <a:latin typeface="Calibri"/>
                <a:ea typeface="Calibri"/>
                <a:cs typeface="Calibri"/>
                <a:sym typeface="Calibri"/>
              </a:rPr>
              <a:t>What does the following code do?</a:t>
            </a:r>
            <a:endParaRPr/>
          </a:p>
          <a:p>
            <a:pPr indent="-228600" lvl="0" marL="457200" marR="0" rtl="0" algn="l">
              <a:lnSpc>
                <a:spcPct val="90000"/>
              </a:lnSpc>
              <a:spcBef>
                <a:spcPts val="1000"/>
              </a:spcBef>
              <a:spcAft>
                <a:spcPts val="0"/>
              </a:spcAft>
              <a:buNone/>
            </a:pPr>
            <a:r>
              <a:t/>
            </a:r>
            <a:endParaRPr b="0" i="0" sz="1800" u="none" cap="none" strike="noStrike">
              <a:solidFill>
                <a:schemeClr val="dk1"/>
              </a:solidFill>
              <a:latin typeface="Calibri"/>
              <a:ea typeface="Calibri"/>
              <a:cs typeface="Calibri"/>
              <a:sym typeface="Calibri"/>
            </a:endParaRPr>
          </a:p>
          <a:p>
            <a:pPr indent="-228600" lvl="0" marL="457200" marR="0" rtl="0" algn="l">
              <a:lnSpc>
                <a:spcPct val="90000"/>
              </a:lnSpc>
              <a:spcBef>
                <a:spcPts val="1000"/>
              </a:spcBef>
              <a:spcAft>
                <a:spcPts val="0"/>
              </a:spcAft>
              <a:buNone/>
            </a:pPr>
            <a:r>
              <a:rPr b="0" i="0" lang="en-US" sz="1800" u="none" cap="none" strike="noStrike">
                <a:solidFill>
                  <a:schemeClr val="dk1"/>
                </a:solidFill>
                <a:latin typeface="Consolas"/>
                <a:ea typeface="Consolas"/>
                <a:cs typeface="Consolas"/>
                <a:sym typeface="Consolas"/>
              </a:rPr>
              <a:t>double exp = 1; </a:t>
            </a:r>
            <a:endParaRPr/>
          </a:p>
          <a:p>
            <a:pPr indent="-228600" lvl="0" marL="457200" marR="0" rtl="0" algn="l">
              <a:lnSpc>
                <a:spcPct val="90000"/>
              </a:lnSpc>
              <a:spcBef>
                <a:spcPts val="1000"/>
              </a:spcBef>
              <a:spcAft>
                <a:spcPts val="0"/>
              </a:spcAft>
              <a:buNone/>
            </a:pPr>
            <a:r>
              <a:rPr b="0" i="0" lang="en-US" sz="1800" u="none" cap="none" strike="noStrike">
                <a:solidFill>
                  <a:schemeClr val="dk1"/>
                </a:solidFill>
                <a:latin typeface="Consolas"/>
                <a:ea typeface="Consolas"/>
                <a:cs typeface="Consolas"/>
                <a:sym typeface="Consolas"/>
              </a:rPr>
              <a:t>for (int i = 1 ; i &lt;= b ; i++) </a:t>
            </a:r>
            <a:endParaRPr/>
          </a:p>
          <a:p>
            <a:pPr indent="-228600" lvl="0" marL="457200" marR="0" rtl="0" algn="l">
              <a:lnSpc>
                <a:spcPct val="90000"/>
              </a:lnSpc>
              <a:spcBef>
                <a:spcPts val="1000"/>
              </a:spcBef>
              <a:spcAft>
                <a:spcPts val="0"/>
              </a:spcAft>
              <a:buNone/>
            </a:pPr>
            <a:r>
              <a:rPr b="0" i="0" lang="en-US" sz="1800" u="none" cap="none" strike="noStrike">
                <a:solidFill>
                  <a:schemeClr val="dk1"/>
                </a:solidFill>
                <a:latin typeface="Consolas"/>
                <a:ea typeface="Consolas"/>
                <a:cs typeface="Consolas"/>
                <a:sym typeface="Consolas"/>
              </a:rPr>
              <a:t>     exp = exp * a;</a:t>
            </a:r>
            <a:endParaRPr/>
          </a:p>
        </p:txBody>
      </p:sp>
      <p:sp>
        <p:nvSpPr>
          <p:cNvPr id="166" name="Google Shape;166;p12"/>
          <p:cNvSpPr txBox="1"/>
          <p:nvPr/>
        </p:nvSpPr>
        <p:spPr>
          <a:xfrm>
            <a:off x="7002000" y="2459562"/>
            <a:ext cx="2743200" cy="120032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 Compute a</a:t>
            </a:r>
            <a:r>
              <a:rPr b="0" baseline="30000" i="0" lang="en-US" sz="1800" u="none" cap="none" strike="noStrike">
                <a:solidFill>
                  <a:schemeClr val="dk1"/>
                </a:solidFill>
                <a:latin typeface="Calibri"/>
                <a:ea typeface="Calibri"/>
                <a:cs typeface="Calibri"/>
                <a:sym typeface="Calibri"/>
              </a:rPr>
              <a:t>b</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b) Compute b</a:t>
            </a:r>
            <a:r>
              <a:rPr b="0" baseline="30000" i="0" lang="en-US" sz="1800" u="none" cap="none" strike="noStrike">
                <a:solidFill>
                  <a:schemeClr val="dk1"/>
                </a:solidFill>
                <a:latin typeface="Calibri"/>
                <a:ea typeface="Calibri"/>
                <a:cs typeface="Calibri"/>
                <a:sym typeface="Calibri"/>
              </a:rPr>
              <a:t>a</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c) Compute a*b</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d) Compute b</a:t>
            </a:r>
            <a:r>
              <a:rPr b="0" baseline="30000" i="0" lang="en-US" sz="1800" u="none" cap="none" strike="noStrike">
                <a:solidFill>
                  <a:schemeClr val="dk1"/>
                </a:solidFill>
                <a:latin typeface="Calibri"/>
                <a:ea typeface="Calibri"/>
                <a:cs typeface="Calibri"/>
                <a:sym typeface="Calibri"/>
              </a:rPr>
              <a:t>1/a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nvSpPr>
        <p:spPr>
          <a:xfrm>
            <a:off x="838200" y="272761"/>
            <a:ext cx="10515600" cy="73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Loops for 300</a:t>
            </a:r>
            <a:endParaRPr b="0" i="0" sz="4400" u="none" cap="none" strike="noStrike">
              <a:solidFill>
                <a:schemeClr val="dk1"/>
              </a:solidFill>
              <a:latin typeface="Calibri"/>
              <a:ea typeface="Calibri"/>
              <a:cs typeface="Calibri"/>
              <a:sym typeface="Calibri"/>
            </a:endParaRPr>
          </a:p>
        </p:txBody>
      </p:sp>
      <p:sp>
        <p:nvSpPr>
          <p:cNvPr id="172" name="Google Shape;172;p13"/>
          <p:cNvSpPr txBox="1"/>
          <p:nvPr/>
        </p:nvSpPr>
        <p:spPr>
          <a:xfrm>
            <a:off x="769776" y="2325821"/>
            <a:ext cx="4450702" cy="1851789"/>
          </a:xfrm>
          <a:prstGeom prst="rect">
            <a:avLst/>
          </a:prstGeom>
          <a:noFill/>
          <a:ln>
            <a:noFill/>
          </a:ln>
        </p:spPr>
        <p:txBody>
          <a:bodyPr anchorCtr="0" anchor="ctr" bIns="45700" lIns="91425" spcFirstLastPara="1" rIns="91425" wrap="square" tIns="45700">
            <a:spAutoFit/>
          </a:bodyPr>
          <a:lstStyle/>
          <a:p>
            <a:pPr indent="-228600" lvl="0" marL="457200" marR="0" rtl="0" algn="l">
              <a:lnSpc>
                <a:spcPct val="90000"/>
              </a:lnSpc>
              <a:spcBef>
                <a:spcPts val="0"/>
              </a:spcBef>
              <a:spcAft>
                <a:spcPts val="0"/>
              </a:spcAft>
              <a:buNone/>
            </a:pPr>
            <a:r>
              <a:rPr b="0" i="0" lang="en-US" sz="1800" u="none" cap="none" strike="noStrike">
                <a:solidFill>
                  <a:schemeClr val="dk1"/>
                </a:solidFill>
                <a:latin typeface="Calibri"/>
                <a:ea typeface="Calibri"/>
                <a:cs typeface="Calibri"/>
                <a:sym typeface="Calibri"/>
              </a:rPr>
              <a:t>What does the following code do?</a:t>
            </a:r>
            <a:endParaRPr/>
          </a:p>
          <a:p>
            <a:pPr indent="-228600" lvl="0" marL="457200" marR="0" rtl="0" algn="l">
              <a:lnSpc>
                <a:spcPct val="90000"/>
              </a:lnSpc>
              <a:spcBef>
                <a:spcPts val="1000"/>
              </a:spcBef>
              <a:spcAft>
                <a:spcPts val="0"/>
              </a:spcAft>
              <a:buNone/>
            </a:pPr>
            <a:r>
              <a:t/>
            </a:r>
            <a:endParaRPr b="0" i="0" sz="1800" u="none" cap="none" strike="noStrike">
              <a:solidFill>
                <a:schemeClr val="dk1"/>
              </a:solidFill>
              <a:latin typeface="Calibri"/>
              <a:ea typeface="Calibri"/>
              <a:cs typeface="Calibri"/>
              <a:sym typeface="Calibri"/>
            </a:endParaRPr>
          </a:p>
          <a:p>
            <a:pPr indent="-228600" lvl="0" marL="457200" marR="0" rtl="0" algn="l">
              <a:lnSpc>
                <a:spcPct val="90000"/>
              </a:lnSpc>
              <a:spcBef>
                <a:spcPts val="1000"/>
              </a:spcBef>
              <a:spcAft>
                <a:spcPts val="0"/>
              </a:spcAft>
              <a:buNone/>
            </a:pPr>
            <a:r>
              <a:rPr b="0" i="0" lang="en-US" sz="1800" u="none" cap="none" strike="noStrike">
                <a:solidFill>
                  <a:schemeClr val="dk1"/>
                </a:solidFill>
                <a:latin typeface="Consolas"/>
                <a:ea typeface="Consolas"/>
                <a:cs typeface="Consolas"/>
                <a:sym typeface="Consolas"/>
              </a:rPr>
              <a:t>double exp = 1; </a:t>
            </a:r>
            <a:endParaRPr/>
          </a:p>
          <a:p>
            <a:pPr indent="-228600" lvl="0" marL="457200" marR="0" rtl="0" algn="l">
              <a:lnSpc>
                <a:spcPct val="90000"/>
              </a:lnSpc>
              <a:spcBef>
                <a:spcPts val="1000"/>
              </a:spcBef>
              <a:spcAft>
                <a:spcPts val="0"/>
              </a:spcAft>
              <a:buNone/>
            </a:pPr>
            <a:r>
              <a:rPr b="0" i="0" lang="en-US" sz="1800" u="none" cap="none" strike="noStrike">
                <a:solidFill>
                  <a:schemeClr val="dk1"/>
                </a:solidFill>
                <a:latin typeface="Consolas"/>
                <a:ea typeface="Consolas"/>
                <a:cs typeface="Consolas"/>
                <a:sym typeface="Consolas"/>
              </a:rPr>
              <a:t>for (int i = 1 ; i &lt;= b ; i++) </a:t>
            </a:r>
            <a:endParaRPr/>
          </a:p>
          <a:p>
            <a:pPr indent="-228600" lvl="0" marL="457200" marR="0" rtl="0" algn="l">
              <a:lnSpc>
                <a:spcPct val="90000"/>
              </a:lnSpc>
              <a:spcBef>
                <a:spcPts val="1000"/>
              </a:spcBef>
              <a:spcAft>
                <a:spcPts val="0"/>
              </a:spcAft>
              <a:buNone/>
            </a:pPr>
            <a:r>
              <a:rPr b="0" i="0" lang="en-US" sz="1800" u="none" cap="none" strike="noStrike">
                <a:solidFill>
                  <a:schemeClr val="dk1"/>
                </a:solidFill>
                <a:latin typeface="Consolas"/>
                <a:ea typeface="Consolas"/>
                <a:cs typeface="Consolas"/>
                <a:sym typeface="Consolas"/>
              </a:rPr>
              <a:t>     exp = exp * a;</a:t>
            </a:r>
            <a:endParaRPr/>
          </a:p>
        </p:txBody>
      </p:sp>
      <p:sp>
        <p:nvSpPr>
          <p:cNvPr id="173" name="Google Shape;173;p13"/>
          <p:cNvSpPr txBox="1"/>
          <p:nvPr/>
        </p:nvSpPr>
        <p:spPr>
          <a:xfrm>
            <a:off x="7002000" y="2459562"/>
            <a:ext cx="2743200" cy="120032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a) Compute a</a:t>
            </a:r>
            <a:r>
              <a:rPr b="0" baseline="30000" i="0" lang="en-US" sz="1800" u="none" cap="none" strike="noStrike">
                <a:solidFill>
                  <a:srgbClr val="FF0000"/>
                </a:solidFill>
                <a:latin typeface="Calibri"/>
                <a:ea typeface="Calibri"/>
                <a:cs typeface="Calibri"/>
                <a:sym typeface="Calibri"/>
              </a:rPr>
              <a:t>b</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b) Compute b</a:t>
            </a:r>
            <a:r>
              <a:rPr b="0" baseline="30000" i="0" lang="en-US" sz="1800" u="none" cap="none" strike="noStrike">
                <a:solidFill>
                  <a:schemeClr val="dk1"/>
                </a:solidFill>
                <a:latin typeface="Calibri"/>
                <a:ea typeface="Calibri"/>
                <a:cs typeface="Calibri"/>
                <a:sym typeface="Calibri"/>
              </a:rPr>
              <a:t>a</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c) Compute a*b</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d) Compute b</a:t>
            </a:r>
            <a:r>
              <a:rPr b="0" baseline="30000" i="0" lang="en-US" sz="1800" u="none" cap="none" strike="noStrike">
                <a:solidFill>
                  <a:schemeClr val="dk1"/>
                </a:solidFill>
                <a:latin typeface="Calibri"/>
                <a:ea typeface="Calibri"/>
                <a:cs typeface="Calibri"/>
                <a:sym typeface="Calibri"/>
              </a:rPr>
              <a:t>1/a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838200" y="365125"/>
            <a:ext cx="10515600" cy="73977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Ifs, Switches, and Bools for 400</a:t>
            </a:r>
            <a:endParaRPr b="0" i="0" sz="4400" u="none" cap="none" strike="noStrike">
              <a:solidFill>
                <a:schemeClr val="dk1"/>
              </a:solidFill>
              <a:latin typeface="Calibri"/>
              <a:ea typeface="Calibri"/>
              <a:cs typeface="Calibri"/>
              <a:sym typeface="Calibri"/>
            </a:endParaRPr>
          </a:p>
        </p:txBody>
      </p:sp>
      <p:sp>
        <p:nvSpPr>
          <p:cNvPr id="179" name="Google Shape;179;p14"/>
          <p:cNvSpPr txBox="1"/>
          <p:nvPr>
            <p:ph idx="1" type="body"/>
          </p:nvPr>
        </p:nvSpPr>
        <p:spPr>
          <a:xfrm>
            <a:off x="838200" y="1244601"/>
            <a:ext cx="10515600" cy="1176627"/>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380"/>
              <a:buFont typeface="Arial"/>
              <a:buNone/>
            </a:pPr>
            <a:r>
              <a:rPr b="0" i="0" lang="en-US" sz="2380" u="none" cap="none" strike="noStrike">
                <a:solidFill>
                  <a:schemeClr val="dk1"/>
                </a:solidFill>
                <a:latin typeface="Calibri"/>
                <a:ea typeface="Calibri"/>
                <a:cs typeface="Calibri"/>
                <a:sym typeface="Calibri"/>
              </a:rPr>
              <a:t>Assume that hour and min have been declared to be int variables and that each has been initialized. Which of the following boolean expressions evaluates to true if and only if hour:min is a valid time between 4:12 and 5:37?</a:t>
            </a:r>
            <a:endParaRPr b="1" i="0" sz="2380" u="none" cap="none" strike="noStrike">
              <a:solidFill>
                <a:schemeClr val="dk1"/>
              </a:solidFill>
              <a:latin typeface="Calibri"/>
              <a:ea typeface="Calibri"/>
              <a:cs typeface="Calibri"/>
              <a:sym typeface="Calibri"/>
            </a:endParaRPr>
          </a:p>
        </p:txBody>
      </p:sp>
      <p:sp>
        <p:nvSpPr>
          <p:cNvPr id="180" name="Google Shape;180;p14"/>
          <p:cNvSpPr txBox="1"/>
          <p:nvPr/>
        </p:nvSpPr>
        <p:spPr>
          <a:xfrm>
            <a:off x="838200" y="2421224"/>
            <a:ext cx="10515600" cy="51468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SzPts val="2170"/>
              <a:buFont typeface="Arial"/>
              <a:buNone/>
            </a:pPr>
            <a:r>
              <a:rPr b="1" i="0" lang="en-US" sz="2170" u="none" cap="none" strike="noStrike">
                <a:solidFill>
                  <a:schemeClr val="dk1"/>
                </a:solidFill>
                <a:latin typeface="Calibri"/>
                <a:ea typeface="Calibri"/>
                <a:cs typeface="Calibri"/>
                <a:sym typeface="Calibri"/>
              </a:rPr>
              <a:t>A.</a:t>
            </a:r>
            <a:r>
              <a:rPr b="0" i="0" lang="en-US" sz="2170" u="none" cap="none" strike="noStrike">
                <a:solidFill>
                  <a:schemeClr val="dk1"/>
                </a:solidFill>
                <a:latin typeface="Calibri"/>
                <a:ea typeface="Calibri"/>
                <a:cs typeface="Calibri"/>
                <a:sym typeface="Calibri"/>
              </a:rPr>
              <a:t> (hour == 4 &amp;&amp; min &gt;= 12) || (hour == 5 &amp;&amp; min &lt;= 37)</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1000"/>
              </a:spcBef>
              <a:spcAft>
                <a:spcPts val="0"/>
              </a:spcAft>
              <a:buClr>
                <a:schemeClr val="dk1"/>
              </a:buClr>
              <a:buSzPts val="1007"/>
              <a:buFont typeface="Arial"/>
              <a:buNone/>
            </a:pPr>
            <a:r>
              <a:t/>
            </a:r>
            <a:endParaRPr b="0" i="0" sz="1007"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2170"/>
              <a:buFont typeface="Arial"/>
              <a:buNone/>
            </a:pPr>
            <a:r>
              <a:rPr b="1" i="0" lang="en-US" sz="2170" u="none" cap="none" strike="noStrike">
                <a:solidFill>
                  <a:schemeClr val="dk1"/>
                </a:solidFill>
                <a:latin typeface="Calibri"/>
                <a:ea typeface="Calibri"/>
                <a:cs typeface="Calibri"/>
                <a:sym typeface="Calibri"/>
              </a:rPr>
              <a:t>B. </a:t>
            </a:r>
            <a:r>
              <a:rPr b="0" i="0" lang="en-US" sz="2170" u="none" cap="none" strike="noStrike">
                <a:solidFill>
                  <a:schemeClr val="dk1"/>
                </a:solidFill>
                <a:latin typeface="Calibri"/>
                <a:ea typeface="Calibri"/>
                <a:cs typeface="Calibri"/>
                <a:sym typeface="Calibri"/>
              </a:rPr>
              <a:t>(hour == 4 || hour == 5) &amp;&amp;</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1000"/>
              </a:spcBef>
              <a:spcAft>
                <a:spcPts val="0"/>
              </a:spcAft>
              <a:buClr>
                <a:schemeClr val="dk1"/>
              </a:buClr>
              <a:buSzPts val="2170"/>
              <a:buFont typeface="Arial"/>
              <a:buNone/>
            </a:pPr>
            <a:r>
              <a:rPr b="0" i="0" lang="en-US" sz="2170" u="none" cap="none" strike="noStrike">
                <a:solidFill>
                  <a:schemeClr val="dk1"/>
                </a:solidFill>
                <a:latin typeface="Calibri"/>
                <a:ea typeface="Calibri"/>
                <a:cs typeface="Calibri"/>
                <a:sym typeface="Calibri"/>
              </a:rPr>
              <a:t>     min &gt;= 12 &amp;&amp; min &lt;= 37</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1000"/>
              </a:spcBef>
              <a:spcAft>
                <a:spcPts val="0"/>
              </a:spcAft>
              <a:buClr>
                <a:schemeClr val="dk1"/>
              </a:buClr>
              <a:buSzPts val="775"/>
              <a:buFont typeface="Arial"/>
              <a:buNone/>
            </a:pPr>
            <a:r>
              <a:t/>
            </a:r>
            <a:endParaRPr b="0" i="0" sz="775"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2170"/>
              <a:buFont typeface="Arial"/>
              <a:buNone/>
            </a:pPr>
            <a:r>
              <a:rPr b="1" i="0" lang="en-US" sz="2170" u="none" cap="none" strike="noStrike">
                <a:solidFill>
                  <a:schemeClr val="dk1"/>
                </a:solidFill>
                <a:latin typeface="Calibri"/>
                <a:ea typeface="Calibri"/>
                <a:cs typeface="Calibri"/>
                <a:sym typeface="Calibri"/>
              </a:rPr>
              <a:t>C. </a:t>
            </a:r>
            <a:r>
              <a:rPr b="0" i="0" lang="en-US" sz="2170" u="none" cap="none" strike="noStrike">
                <a:solidFill>
                  <a:schemeClr val="dk1"/>
                </a:solidFill>
                <a:latin typeface="Calibri"/>
                <a:ea typeface="Calibri"/>
                <a:cs typeface="Calibri"/>
                <a:sym typeface="Calibri"/>
              </a:rPr>
              <a:t>(hour == 4 || min &gt;= 12 || min &lt;= 59) &amp;&amp;</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1000"/>
              </a:spcBef>
              <a:spcAft>
                <a:spcPts val="0"/>
              </a:spcAft>
              <a:buClr>
                <a:schemeClr val="dk1"/>
              </a:buClr>
              <a:buSzPts val="2170"/>
              <a:buFont typeface="Arial"/>
              <a:buNone/>
            </a:pPr>
            <a:r>
              <a:rPr b="0" i="0" lang="en-US" sz="2170" u="none" cap="none" strike="noStrike">
                <a:solidFill>
                  <a:schemeClr val="dk1"/>
                </a:solidFill>
                <a:latin typeface="Calibri"/>
                <a:ea typeface="Calibri"/>
                <a:cs typeface="Calibri"/>
                <a:sym typeface="Calibri"/>
              </a:rPr>
              <a:t>     (hour == 5 || min &gt;= 0 || min &lt;= 37)</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1000"/>
              </a:spcBef>
              <a:spcAft>
                <a:spcPts val="0"/>
              </a:spcAft>
              <a:buClr>
                <a:schemeClr val="dk1"/>
              </a:buClr>
              <a:buSzPts val="852"/>
              <a:buFont typeface="Arial"/>
              <a:buNone/>
            </a:pPr>
            <a:r>
              <a:t/>
            </a:r>
            <a:endParaRPr b="0" i="0" sz="852"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2170"/>
              <a:buFont typeface="Arial"/>
              <a:buNone/>
            </a:pPr>
            <a:r>
              <a:rPr b="1" i="0" lang="en-US" sz="2170" u="none" cap="none" strike="noStrike">
                <a:solidFill>
                  <a:schemeClr val="dk1"/>
                </a:solidFill>
                <a:latin typeface="Calibri"/>
                <a:ea typeface="Calibri"/>
                <a:cs typeface="Calibri"/>
                <a:sym typeface="Calibri"/>
              </a:rPr>
              <a:t>D. </a:t>
            </a:r>
            <a:r>
              <a:rPr b="0" i="0" lang="en-US" sz="2170" u="none" cap="none" strike="noStrike">
                <a:solidFill>
                  <a:schemeClr val="dk1"/>
                </a:solidFill>
                <a:latin typeface="Calibri"/>
                <a:ea typeface="Calibri"/>
                <a:cs typeface="Calibri"/>
                <a:sym typeface="Calibri"/>
              </a:rPr>
              <a:t>(hour == 4 || hour == 5) &amp;&amp;</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1000"/>
              </a:spcBef>
              <a:spcAft>
                <a:spcPts val="0"/>
              </a:spcAft>
              <a:buClr>
                <a:schemeClr val="dk1"/>
              </a:buClr>
              <a:buSzPts val="2170"/>
              <a:buFont typeface="Arial"/>
              <a:buNone/>
            </a:pPr>
            <a:r>
              <a:rPr b="0" i="0" lang="en-US" sz="2170" u="none" cap="none" strike="noStrike">
                <a:solidFill>
                  <a:schemeClr val="dk1"/>
                </a:solidFill>
                <a:latin typeface="Calibri"/>
                <a:ea typeface="Calibri"/>
                <a:cs typeface="Calibri"/>
                <a:sym typeface="Calibri"/>
              </a:rPr>
              <a:t>     ((min &gt;= 12 &amp;&amp; min &lt;= 59) || (min &gt;= 0 &amp;&amp; min &lt;= 37))</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1000"/>
              </a:spcBef>
              <a:spcAft>
                <a:spcPts val="0"/>
              </a:spcAft>
              <a:buClr>
                <a:schemeClr val="dk1"/>
              </a:buClr>
              <a:buSzPts val="852"/>
              <a:buFont typeface="Arial"/>
              <a:buNone/>
            </a:pPr>
            <a:r>
              <a:t/>
            </a:r>
            <a:endParaRPr b="0" i="0" sz="852"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2170"/>
              <a:buFont typeface="Arial"/>
              <a:buNone/>
            </a:pPr>
            <a:r>
              <a:rPr b="1" i="0" lang="en-US" sz="2170" u="none" cap="none" strike="noStrike">
                <a:solidFill>
                  <a:schemeClr val="dk1"/>
                </a:solidFill>
                <a:latin typeface="Calibri"/>
                <a:ea typeface="Calibri"/>
                <a:cs typeface="Calibri"/>
                <a:sym typeface="Calibri"/>
              </a:rPr>
              <a:t>E. </a:t>
            </a:r>
            <a:r>
              <a:rPr b="0" i="0" lang="en-US" sz="2170" u="none" cap="none" strike="noStrike">
                <a:solidFill>
                  <a:schemeClr val="dk1"/>
                </a:solidFill>
                <a:latin typeface="Calibri"/>
                <a:ea typeface="Calibri"/>
                <a:cs typeface="Calibri"/>
                <a:sym typeface="Calibri"/>
              </a:rPr>
              <a:t>(hour == 4 &amp;&amp; min &gt;= 12 &amp;&amp; min &lt;= 59) ||</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1000"/>
              </a:spcBef>
              <a:spcAft>
                <a:spcPts val="0"/>
              </a:spcAft>
              <a:buClr>
                <a:schemeClr val="dk1"/>
              </a:buClr>
              <a:buSzPts val="2170"/>
              <a:buFont typeface="Arial"/>
              <a:buNone/>
            </a:pPr>
            <a:r>
              <a:rPr b="0" i="0" lang="en-US" sz="2170" u="none" cap="none" strike="noStrike">
                <a:solidFill>
                  <a:schemeClr val="dk1"/>
                </a:solidFill>
                <a:latin typeface="Calibri"/>
                <a:ea typeface="Calibri"/>
                <a:cs typeface="Calibri"/>
                <a:sym typeface="Calibri"/>
              </a:rPr>
              <a:t>    (hour == 5 &amp;&amp; min &gt;= 0 &amp;&amp; min &lt;= 37)</a:t>
            </a:r>
            <a:endParaRPr b="0" i="0" sz="217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838200" y="365125"/>
            <a:ext cx="10515600" cy="73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Ifs, Switches, and Bools for 400</a:t>
            </a:r>
            <a:endParaRPr b="0" i="0" sz="4400" u="none" cap="none" strike="noStrike">
              <a:solidFill>
                <a:schemeClr val="dk1"/>
              </a:solidFill>
              <a:latin typeface="Calibri"/>
              <a:ea typeface="Calibri"/>
              <a:cs typeface="Calibri"/>
              <a:sym typeface="Calibri"/>
            </a:endParaRPr>
          </a:p>
        </p:txBody>
      </p:sp>
      <p:sp>
        <p:nvSpPr>
          <p:cNvPr id="186" name="Google Shape;186;p15"/>
          <p:cNvSpPr txBox="1"/>
          <p:nvPr>
            <p:ph idx="1" type="body"/>
          </p:nvPr>
        </p:nvSpPr>
        <p:spPr>
          <a:xfrm>
            <a:off x="838200" y="1244601"/>
            <a:ext cx="10515600" cy="1176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380"/>
              <a:buFont typeface="Arial"/>
              <a:buNone/>
            </a:pPr>
            <a:r>
              <a:rPr b="0" i="0" lang="en-US" sz="2380" u="none" cap="none" strike="noStrike">
                <a:solidFill>
                  <a:schemeClr val="dk1"/>
                </a:solidFill>
                <a:latin typeface="Calibri"/>
                <a:ea typeface="Calibri"/>
                <a:cs typeface="Calibri"/>
                <a:sym typeface="Calibri"/>
              </a:rPr>
              <a:t>Assume that hour and min have been declared to be int variables and that each has been initialized. Which of the following boolean expressions evaluates to true if and only if hour:min is a valid time between 4:12 and 5:37?</a:t>
            </a:r>
            <a:endParaRPr b="1" i="0" sz="2380" u="none" cap="none" strike="noStrike">
              <a:solidFill>
                <a:schemeClr val="dk1"/>
              </a:solidFill>
              <a:latin typeface="Calibri"/>
              <a:ea typeface="Calibri"/>
              <a:cs typeface="Calibri"/>
              <a:sym typeface="Calibri"/>
            </a:endParaRPr>
          </a:p>
        </p:txBody>
      </p:sp>
      <p:sp>
        <p:nvSpPr>
          <p:cNvPr id="187" name="Google Shape;187;p15"/>
          <p:cNvSpPr txBox="1"/>
          <p:nvPr/>
        </p:nvSpPr>
        <p:spPr>
          <a:xfrm>
            <a:off x="838200" y="2421224"/>
            <a:ext cx="10515600" cy="51468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SzPts val="2170"/>
              <a:buFont typeface="Arial"/>
              <a:buNone/>
            </a:pPr>
            <a:r>
              <a:rPr b="1" i="0" lang="en-US" sz="2170" u="none" cap="none" strike="noStrike">
                <a:solidFill>
                  <a:schemeClr val="dk1"/>
                </a:solidFill>
                <a:latin typeface="Calibri"/>
                <a:ea typeface="Calibri"/>
                <a:cs typeface="Calibri"/>
                <a:sym typeface="Calibri"/>
              </a:rPr>
              <a:t>A.</a:t>
            </a:r>
            <a:r>
              <a:rPr b="0" i="0" lang="en-US" sz="2170" u="none" cap="none" strike="noStrike">
                <a:solidFill>
                  <a:schemeClr val="dk1"/>
                </a:solidFill>
                <a:latin typeface="Calibri"/>
                <a:ea typeface="Calibri"/>
                <a:cs typeface="Calibri"/>
                <a:sym typeface="Calibri"/>
              </a:rPr>
              <a:t> (hour == 4 &amp;&amp; min &gt;= 12) || (hour == 5 &amp;&amp; min &lt;= 37)</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1000"/>
              </a:spcBef>
              <a:spcAft>
                <a:spcPts val="0"/>
              </a:spcAft>
              <a:buClr>
                <a:schemeClr val="dk1"/>
              </a:buClr>
              <a:buSzPts val="1007"/>
              <a:buFont typeface="Arial"/>
              <a:buNone/>
            </a:pPr>
            <a:r>
              <a:t/>
            </a:r>
            <a:endParaRPr b="0" i="0" sz="1007"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2170"/>
              <a:buFont typeface="Arial"/>
              <a:buNone/>
            </a:pPr>
            <a:r>
              <a:rPr b="1" i="0" lang="en-US" sz="2170" u="none" cap="none" strike="noStrike">
                <a:solidFill>
                  <a:schemeClr val="dk1"/>
                </a:solidFill>
                <a:latin typeface="Calibri"/>
                <a:ea typeface="Calibri"/>
                <a:cs typeface="Calibri"/>
                <a:sym typeface="Calibri"/>
              </a:rPr>
              <a:t>B. </a:t>
            </a:r>
            <a:r>
              <a:rPr b="0" i="0" lang="en-US" sz="2170" u="none" cap="none" strike="noStrike">
                <a:solidFill>
                  <a:schemeClr val="dk1"/>
                </a:solidFill>
                <a:latin typeface="Calibri"/>
                <a:ea typeface="Calibri"/>
                <a:cs typeface="Calibri"/>
                <a:sym typeface="Calibri"/>
              </a:rPr>
              <a:t>(hour == 4 || hour == 5) &amp;&amp;</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1000"/>
              </a:spcBef>
              <a:spcAft>
                <a:spcPts val="0"/>
              </a:spcAft>
              <a:buClr>
                <a:schemeClr val="dk1"/>
              </a:buClr>
              <a:buSzPts val="2170"/>
              <a:buFont typeface="Arial"/>
              <a:buNone/>
            </a:pPr>
            <a:r>
              <a:rPr b="0" i="0" lang="en-US" sz="2170" u="none" cap="none" strike="noStrike">
                <a:solidFill>
                  <a:schemeClr val="dk1"/>
                </a:solidFill>
                <a:latin typeface="Calibri"/>
                <a:ea typeface="Calibri"/>
                <a:cs typeface="Calibri"/>
                <a:sym typeface="Calibri"/>
              </a:rPr>
              <a:t>     min &gt;= 12 &amp;&amp; min &lt;= 37</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1000"/>
              </a:spcBef>
              <a:spcAft>
                <a:spcPts val="0"/>
              </a:spcAft>
              <a:buClr>
                <a:schemeClr val="dk1"/>
              </a:buClr>
              <a:buSzPts val="775"/>
              <a:buFont typeface="Arial"/>
              <a:buNone/>
            </a:pPr>
            <a:r>
              <a:t/>
            </a:r>
            <a:endParaRPr b="0" i="0" sz="775"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2170"/>
              <a:buFont typeface="Arial"/>
              <a:buNone/>
            </a:pPr>
            <a:r>
              <a:rPr b="1" i="0" lang="en-US" sz="2170" u="none" cap="none" strike="noStrike">
                <a:solidFill>
                  <a:schemeClr val="dk1"/>
                </a:solidFill>
                <a:latin typeface="Calibri"/>
                <a:ea typeface="Calibri"/>
                <a:cs typeface="Calibri"/>
                <a:sym typeface="Calibri"/>
              </a:rPr>
              <a:t>C. </a:t>
            </a:r>
            <a:r>
              <a:rPr b="0" i="0" lang="en-US" sz="2170" u="none" cap="none" strike="noStrike">
                <a:solidFill>
                  <a:schemeClr val="dk1"/>
                </a:solidFill>
                <a:latin typeface="Calibri"/>
                <a:ea typeface="Calibri"/>
                <a:cs typeface="Calibri"/>
                <a:sym typeface="Calibri"/>
              </a:rPr>
              <a:t>(hour == 4 || min &gt;= 12 || min &lt;= 59) &amp;&amp;</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1000"/>
              </a:spcBef>
              <a:spcAft>
                <a:spcPts val="0"/>
              </a:spcAft>
              <a:buClr>
                <a:schemeClr val="dk1"/>
              </a:buClr>
              <a:buSzPts val="2170"/>
              <a:buFont typeface="Arial"/>
              <a:buNone/>
            </a:pPr>
            <a:r>
              <a:rPr b="0" i="0" lang="en-US" sz="2170" u="none" cap="none" strike="noStrike">
                <a:solidFill>
                  <a:schemeClr val="dk1"/>
                </a:solidFill>
                <a:latin typeface="Calibri"/>
                <a:ea typeface="Calibri"/>
                <a:cs typeface="Calibri"/>
                <a:sym typeface="Calibri"/>
              </a:rPr>
              <a:t>     (hour == 5 || min &gt;= 0 || min &lt;= 37)</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1000"/>
              </a:spcBef>
              <a:spcAft>
                <a:spcPts val="0"/>
              </a:spcAft>
              <a:buClr>
                <a:schemeClr val="dk1"/>
              </a:buClr>
              <a:buSzPts val="852"/>
              <a:buFont typeface="Arial"/>
              <a:buNone/>
            </a:pPr>
            <a:r>
              <a:t/>
            </a:r>
            <a:endParaRPr b="0" i="0" sz="852"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2170"/>
              <a:buFont typeface="Arial"/>
              <a:buNone/>
            </a:pPr>
            <a:r>
              <a:rPr b="1" i="0" lang="en-US" sz="2170" u="none" cap="none" strike="noStrike">
                <a:solidFill>
                  <a:schemeClr val="dk1"/>
                </a:solidFill>
                <a:latin typeface="Calibri"/>
                <a:ea typeface="Calibri"/>
                <a:cs typeface="Calibri"/>
                <a:sym typeface="Calibri"/>
              </a:rPr>
              <a:t>D. </a:t>
            </a:r>
            <a:r>
              <a:rPr b="0" i="0" lang="en-US" sz="2170" u="none" cap="none" strike="noStrike">
                <a:solidFill>
                  <a:schemeClr val="dk1"/>
                </a:solidFill>
                <a:latin typeface="Calibri"/>
                <a:ea typeface="Calibri"/>
                <a:cs typeface="Calibri"/>
                <a:sym typeface="Calibri"/>
              </a:rPr>
              <a:t>(hour == 4 || hour == 5) &amp;&amp;</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1000"/>
              </a:spcBef>
              <a:spcAft>
                <a:spcPts val="0"/>
              </a:spcAft>
              <a:buClr>
                <a:schemeClr val="dk1"/>
              </a:buClr>
              <a:buSzPts val="2170"/>
              <a:buFont typeface="Arial"/>
              <a:buNone/>
            </a:pPr>
            <a:r>
              <a:rPr b="0" i="0" lang="en-US" sz="2170" u="none" cap="none" strike="noStrike">
                <a:solidFill>
                  <a:schemeClr val="dk1"/>
                </a:solidFill>
                <a:latin typeface="Calibri"/>
                <a:ea typeface="Calibri"/>
                <a:cs typeface="Calibri"/>
                <a:sym typeface="Calibri"/>
              </a:rPr>
              <a:t>     ((min &gt;= 12 &amp;&amp; min &lt;= 59) || (min &gt;= 0 &amp;&amp; min &lt;= 37))</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1000"/>
              </a:spcBef>
              <a:spcAft>
                <a:spcPts val="0"/>
              </a:spcAft>
              <a:buClr>
                <a:schemeClr val="dk1"/>
              </a:buClr>
              <a:buSzPts val="852"/>
              <a:buFont typeface="Arial"/>
              <a:buNone/>
            </a:pPr>
            <a:r>
              <a:t/>
            </a:r>
            <a:endParaRPr b="0" i="0" sz="852"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2170"/>
              <a:buFont typeface="Arial"/>
              <a:buNone/>
            </a:pPr>
            <a:r>
              <a:rPr b="1" i="0" lang="en-US" sz="2170" u="none" cap="none" strike="noStrike">
                <a:solidFill>
                  <a:srgbClr val="FF0000"/>
                </a:solidFill>
                <a:latin typeface="Calibri"/>
                <a:ea typeface="Calibri"/>
                <a:cs typeface="Calibri"/>
                <a:sym typeface="Calibri"/>
              </a:rPr>
              <a:t>E. </a:t>
            </a:r>
            <a:r>
              <a:rPr b="0" i="0" lang="en-US" sz="2170" u="none" cap="none" strike="noStrike">
                <a:solidFill>
                  <a:srgbClr val="FF0000"/>
                </a:solidFill>
                <a:latin typeface="Calibri"/>
                <a:ea typeface="Calibri"/>
                <a:cs typeface="Calibri"/>
                <a:sym typeface="Calibri"/>
              </a:rPr>
              <a:t>(hour == 4 &amp;&amp; min &gt;= 12 &amp;&amp; min &lt;= 59) ||</a:t>
            </a:r>
            <a:endParaRPr b="0" i="0" sz="1400" u="none" cap="none" strike="noStrike">
              <a:solidFill>
                <a:srgbClr val="FF0000"/>
              </a:solidFill>
              <a:latin typeface="Arial"/>
              <a:ea typeface="Arial"/>
              <a:cs typeface="Arial"/>
              <a:sym typeface="Arial"/>
            </a:endParaRPr>
          </a:p>
          <a:p>
            <a:pPr indent="0" lvl="0" marL="0" marR="0" rtl="0" algn="l">
              <a:lnSpc>
                <a:spcPct val="70000"/>
              </a:lnSpc>
              <a:spcBef>
                <a:spcPts val="1000"/>
              </a:spcBef>
              <a:spcAft>
                <a:spcPts val="0"/>
              </a:spcAft>
              <a:buClr>
                <a:schemeClr val="dk1"/>
              </a:buClr>
              <a:buSzPts val="2170"/>
              <a:buFont typeface="Arial"/>
              <a:buNone/>
            </a:pPr>
            <a:r>
              <a:rPr b="0" i="0" lang="en-US" sz="2170" u="none" cap="none" strike="noStrike">
                <a:solidFill>
                  <a:srgbClr val="FF0000"/>
                </a:solidFill>
                <a:latin typeface="Calibri"/>
                <a:ea typeface="Calibri"/>
                <a:cs typeface="Calibri"/>
                <a:sym typeface="Calibri"/>
              </a:rPr>
              <a:t>    (hour == 5 &amp;&amp; min &gt;= 0 &amp;&amp; min &lt;= 37)</a:t>
            </a:r>
            <a:endParaRPr b="0" i="0" sz="2170" u="none" cap="none" strike="noStrike">
              <a:solidFill>
                <a:srgbClr val="FF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p:nvPr/>
        </p:nvSpPr>
        <p:spPr>
          <a:xfrm>
            <a:off x="838200" y="1855614"/>
            <a:ext cx="4480949" cy="352344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Consider:</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Consolas"/>
                <a:ea typeface="Consolas"/>
                <a:cs typeface="Consolas"/>
                <a:sym typeface="Consolas"/>
              </a:rPr>
              <a:t>int a = 6;</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Consolas"/>
                <a:ea typeface="Consolas"/>
                <a:cs typeface="Consolas"/>
                <a:sym typeface="Consolas"/>
              </a:rPr>
              <a:t>int b = 12;</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Consolas"/>
                <a:ea typeface="Consolas"/>
                <a:cs typeface="Consolas"/>
                <a:sym typeface="Consolas"/>
              </a:rPr>
              <a:t>while(a &lt; b) {</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Consolas"/>
                <a:ea typeface="Consolas"/>
                <a:cs typeface="Consolas"/>
                <a:sym typeface="Consolas"/>
              </a:rPr>
              <a:t>	System.out.println(“In the loop”);</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Consolas"/>
                <a:ea typeface="Consolas"/>
                <a:cs typeface="Consolas"/>
                <a:sym typeface="Consolas"/>
              </a:rPr>
              <a:t>	a+=2;</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Consolas"/>
                <a:ea typeface="Consolas"/>
                <a:cs typeface="Consolas"/>
                <a:sym typeface="Consolas"/>
              </a:rPr>
              <a:t>	b-=2;</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Consolas"/>
                <a:ea typeface="Consolas"/>
                <a:cs typeface="Consolas"/>
                <a:sym typeface="Consolas"/>
              </a:rPr>
              <a:t>}</a:t>
            </a:r>
            <a:endParaRPr/>
          </a:p>
        </p:txBody>
      </p:sp>
      <p:sp>
        <p:nvSpPr>
          <p:cNvPr id="193" name="Google Shape;193;p16"/>
          <p:cNvSpPr txBox="1"/>
          <p:nvPr/>
        </p:nvSpPr>
        <p:spPr>
          <a:xfrm>
            <a:off x="7488092" y="2052147"/>
            <a:ext cx="2935411"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How many times is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“In the loop” printed?</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a)   6</a:t>
            </a:r>
            <a:endParaRPr/>
          </a:p>
          <a:p>
            <a:pPr indent="0" lvl="0" marL="0" marR="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b)   4</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c)   3</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d)   2</a:t>
            </a:r>
            <a:endParaRPr b="0" i="0" sz="2400" u="none" cap="none" strike="noStrike">
              <a:solidFill>
                <a:schemeClr val="dk1"/>
              </a:solidFill>
              <a:latin typeface="Times New Roman"/>
              <a:ea typeface="Times New Roman"/>
              <a:cs typeface="Times New Roman"/>
              <a:sym typeface="Times New Roman"/>
            </a:endParaRPr>
          </a:p>
        </p:txBody>
      </p:sp>
      <p:sp>
        <p:nvSpPr>
          <p:cNvPr id="194" name="Google Shape;194;p16"/>
          <p:cNvSpPr txBox="1"/>
          <p:nvPr/>
        </p:nvSpPr>
        <p:spPr>
          <a:xfrm>
            <a:off x="838200" y="434398"/>
            <a:ext cx="10515600" cy="73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Loops for 400</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p:nvPr/>
        </p:nvSpPr>
        <p:spPr>
          <a:xfrm>
            <a:off x="838200" y="1855614"/>
            <a:ext cx="4480949" cy="352344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Consider:</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Consolas"/>
                <a:ea typeface="Consolas"/>
                <a:cs typeface="Consolas"/>
                <a:sym typeface="Consolas"/>
              </a:rPr>
              <a:t>int a = 6;</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Consolas"/>
                <a:ea typeface="Consolas"/>
                <a:cs typeface="Consolas"/>
                <a:sym typeface="Consolas"/>
              </a:rPr>
              <a:t>int b = 12;</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Consolas"/>
                <a:ea typeface="Consolas"/>
                <a:cs typeface="Consolas"/>
                <a:sym typeface="Consolas"/>
              </a:rPr>
              <a:t>while(a &lt; b) {</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Consolas"/>
                <a:ea typeface="Consolas"/>
                <a:cs typeface="Consolas"/>
                <a:sym typeface="Consolas"/>
              </a:rPr>
              <a:t>	System.out.println(“In the loop”);</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Consolas"/>
                <a:ea typeface="Consolas"/>
                <a:cs typeface="Consolas"/>
                <a:sym typeface="Consolas"/>
              </a:rPr>
              <a:t>	a+=2;</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Consolas"/>
                <a:ea typeface="Consolas"/>
                <a:cs typeface="Consolas"/>
                <a:sym typeface="Consolas"/>
              </a:rPr>
              <a:t>	b-=2;</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Consolas"/>
                <a:ea typeface="Consolas"/>
                <a:cs typeface="Consolas"/>
                <a:sym typeface="Consolas"/>
              </a:rPr>
              <a:t>}</a:t>
            </a:r>
            <a:endParaRPr/>
          </a:p>
        </p:txBody>
      </p:sp>
      <p:sp>
        <p:nvSpPr>
          <p:cNvPr id="200" name="Google Shape;200;p17"/>
          <p:cNvSpPr txBox="1"/>
          <p:nvPr/>
        </p:nvSpPr>
        <p:spPr>
          <a:xfrm>
            <a:off x="7488092" y="2052147"/>
            <a:ext cx="2935411"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How many times is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“In the loop” printed?</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a)   6</a:t>
            </a:r>
            <a:endParaRPr/>
          </a:p>
          <a:p>
            <a:pPr indent="0" lvl="0" marL="0" marR="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b)   4</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c)   3</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000" u="none" cap="none" strike="noStrike">
                <a:solidFill>
                  <a:srgbClr val="FF0000"/>
                </a:solidFill>
                <a:latin typeface="Times New Roman"/>
                <a:ea typeface="Times New Roman"/>
                <a:cs typeface="Times New Roman"/>
                <a:sym typeface="Times New Roman"/>
              </a:rPr>
              <a:t>d)   2</a:t>
            </a:r>
            <a:endParaRPr b="0" i="0" sz="2400" u="none" cap="none" strike="noStrike">
              <a:solidFill>
                <a:srgbClr val="FF0000"/>
              </a:solidFill>
              <a:latin typeface="Times New Roman"/>
              <a:ea typeface="Times New Roman"/>
              <a:cs typeface="Times New Roman"/>
              <a:sym typeface="Times New Roman"/>
            </a:endParaRPr>
          </a:p>
        </p:txBody>
      </p:sp>
      <p:sp>
        <p:nvSpPr>
          <p:cNvPr id="201" name="Google Shape;201;p17"/>
          <p:cNvSpPr txBox="1"/>
          <p:nvPr/>
        </p:nvSpPr>
        <p:spPr>
          <a:xfrm>
            <a:off x="838200" y="434398"/>
            <a:ext cx="10515600" cy="73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Loops for 400</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838200" y="365125"/>
            <a:ext cx="10515600" cy="73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US" sz="4400" u="none" cap="none" strike="noStrike">
                <a:latin typeface="Calibri"/>
                <a:ea typeface="Calibri"/>
                <a:cs typeface="Calibri"/>
                <a:sym typeface="Calibri"/>
              </a:rPr>
              <a:t>Ifs, Switches, and Bools for </a:t>
            </a:r>
            <a:r>
              <a:rPr b="1" lang="en-US"/>
              <a:t>500</a:t>
            </a:r>
            <a:endParaRPr b="0" i="0" sz="4400" u="none" cap="none" strike="noStrike">
              <a:latin typeface="Calibri"/>
              <a:ea typeface="Calibri"/>
              <a:cs typeface="Calibri"/>
              <a:sym typeface="Calibri"/>
            </a:endParaRPr>
          </a:p>
        </p:txBody>
      </p:sp>
      <p:sp>
        <p:nvSpPr>
          <p:cNvPr id="207" name="Google Shape;207;p18"/>
          <p:cNvSpPr txBox="1"/>
          <p:nvPr/>
        </p:nvSpPr>
        <p:spPr>
          <a:xfrm>
            <a:off x="1637447" y="1349448"/>
            <a:ext cx="7566025" cy="458587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sng" cap="none" strike="noStrike">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Black"/>
                <a:ea typeface="Arial Black"/>
                <a:cs typeface="Arial Black"/>
                <a:sym typeface="Arial Black"/>
              </a:rPr>
              <a:t>Assume the following code is executed.</a:t>
            </a:r>
            <a:endParaRPr b="0" i="0" sz="1200" u="sng" cap="none" strike="noStrike">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1     String myString = "dog";      int myNum = 2000;</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2     boolean myBool = false;       int luckyNum = 0;</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3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4     if((myNum % 4) == 0)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5         if(myNum % 100 != 0) { myBool = true;}</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6         else if(myNum % 400 == 0) {myBool = true;}</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7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8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9     switch (myString)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10       case "cat":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11           luckyNum = 31; break;</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12       case "dog":</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13           luckyNum = (myBool) ? 29 : 28; break;</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14       default: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15           luckyNum = 5; break;</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16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17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18     System.out.println(luckyNum);</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Black"/>
                <a:ea typeface="Arial Black"/>
                <a:cs typeface="Arial Black"/>
                <a:sym typeface="Arial Black"/>
              </a:rPr>
              <a:t>What is the output of the above piece of code?</a:t>
            </a:r>
            <a:endParaRPr b="0" i="0" sz="1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Black"/>
                <a:ea typeface="Arial Black"/>
                <a:cs typeface="Arial Black"/>
                <a:sym typeface="Arial Black"/>
              </a:rPr>
              <a:t>        </a:t>
            </a:r>
            <a:endParaRPr b="0" i="0" sz="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9"/>
          <p:cNvSpPr txBox="1"/>
          <p:nvPr>
            <p:ph type="title"/>
          </p:nvPr>
        </p:nvSpPr>
        <p:spPr>
          <a:xfrm>
            <a:off x="838200" y="365125"/>
            <a:ext cx="10515600" cy="73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US" sz="4400" u="none" cap="none" strike="noStrike">
                <a:latin typeface="Calibri"/>
                <a:ea typeface="Calibri"/>
                <a:cs typeface="Calibri"/>
                <a:sym typeface="Calibri"/>
              </a:rPr>
              <a:t>Ifs, Switches, and Bools for </a:t>
            </a:r>
            <a:r>
              <a:rPr b="1" lang="en-US"/>
              <a:t>500</a:t>
            </a:r>
            <a:endParaRPr b="0" i="0" sz="4400" u="none" cap="none" strike="noStrike">
              <a:latin typeface="Calibri"/>
              <a:ea typeface="Calibri"/>
              <a:cs typeface="Calibri"/>
              <a:sym typeface="Calibri"/>
            </a:endParaRPr>
          </a:p>
        </p:txBody>
      </p:sp>
      <p:sp>
        <p:nvSpPr>
          <p:cNvPr id="213" name="Google Shape;213;p19"/>
          <p:cNvSpPr txBox="1"/>
          <p:nvPr/>
        </p:nvSpPr>
        <p:spPr>
          <a:xfrm>
            <a:off x="1637447" y="1349448"/>
            <a:ext cx="7566025" cy="458587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sng" cap="none" strike="noStrike">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Black"/>
                <a:ea typeface="Arial Black"/>
                <a:cs typeface="Arial Black"/>
                <a:sym typeface="Arial Black"/>
              </a:rPr>
              <a:t>Assume the following code is executed.</a:t>
            </a:r>
            <a:endParaRPr b="0" i="0" sz="1200" u="sng" cap="none" strike="noStrike">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1     String myString = "dog";      int myNum = 2000;</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2     boolean myBool = false;       int luckyNum = 0;</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3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4     if((myNum % 4) == 0)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5         if(myNum % 100 != 0) { myBool = true;}</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6         else if(myNum % 400 == 0) {myBool = true;}</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7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8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9     switch (myString)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10       case "cat":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11           luckyNum = 31; break;</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12       case "dog":</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13           luckyNum = (myBool) ? 29 : 28; break;</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14       default: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15           luckyNum = 5; break;</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16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17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18     System.out.println(luckyNum);</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chemeClr val="dk1"/>
                </a:solidFill>
                <a:latin typeface="Arial Black"/>
                <a:ea typeface="Arial Black"/>
                <a:cs typeface="Arial Black"/>
                <a:sym typeface="Arial Black"/>
              </a:rPr>
              <a:t>What is the output of the above piece of code? </a:t>
            </a:r>
            <a:r>
              <a:rPr b="0" i="0" lang="en-US" sz="1200" u="none" cap="none" strike="noStrike">
                <a:solidFill>
                  <a:srgbClr val="FF0000"/>
                </a:solidFill>
                <a:latin typeface="Arial Black"/>
                <a:ea typeface="Arial Black"/>
                <a:cs typeface="Arial Black"/>
                <a:sym typeface="Arial Black"/>
              </a:rPr>
              <a:t>29</a:t>
            </a:r>
            <a:endParaRPr b="0" i="0" sz="1000" u="none" cap="none" strike="noStrike">
              <a:solidFill>
                <a:srgbClr val="FF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Black"/>
                <a:ea typeface="Arial Black"/>
                <a:cs typeface="Arial Black"/>
                <a:sym typeface="Arial Black"/>
              </a:rPr>
              <a:t>        </a:t>
            </a:r>
            <a:endParaRPr b="0" i="0" sz="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73977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Ifs, Switches, and Bools for 100</a:t>
            </a:r>
            <a:endParaRPr b="0" i="0" sz="4400" u="none" cap="none" strike="noStrike">
              <a:solidFill>
                <a:schemeClr val="dk1"/>
              </a:solidFill>
              <a:latin typeface="Calibri"/>
              <a:ea typeface="Calibri"/>
              <a:cs typeface="Calibri"/>
              <a:sym typeface="Calibri"/>
            </a:endParaRPr>
          </a:p>
        </p:txBody>
      </p:sp>
      <p:sp>
        <p:nvSpPr>
          <p:cNvPr id="95" name="Google Shape;95;p2"/>
          <p:cNvSpPr txBox="1"/>
          <p:nvPr>
            <p:ph idx="1" type="body"/>
          </p:nvPr>
        </p:nvSpPr>
        <p:spPr>
          <a:xfrm>
            <a:off x="838200" y="1244600"/>
            <a:ext cx="10515600" cy="53259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SzPts val="1750"/>
              <a:buFont typeface="Arial"/>
              <a:buNone/>
            </a:pPr>
            <a:r>
              <a:rPr b="1" i="0" lang="en-US" sz="1750" u="none" cap="none" strike="noStrike">
                <a:latin typeface="Calibri"/>
                <a:ea typeface="Calibri"/>
                <a:cs typeface="Calibri"/>
                <a:sym typeface="Calibri"/>
              </a:rPr>
              <a:t>Assume that x and y are int variables. Consider the following code fragment:</a:t>
            </a:r>
            <a:endParaRPr/>
          </a:p>
          <a:p>
            <a:pPr indent="0" lvl="0" marL="0" marR="0" rtl="0" algn="l">
              <a:lnSpc>
                <a:spcPct val="70000"/>
              </a:lnSpc>
              <a:spcBef>
                <a:spcPts val="1000"/>
              </a:spcBef>
              <a:spcAft>
                <a:spcPts val="0"/>
              </a:spcAft>
              <a:buClr>
                <a:schemeClr val="dk1"/>
              </a:buClr>
              <a:buSzPts val="1750"/>
              <a:buFont typeface="Arial"/>
              <a:buNone/>
            </a:pPr>
            <a:r>
              <a:rPr b="0" i="0" lang="en-US" sz="1750" u="none" cap="none" strike="noStrike">
                <a:latin typeface="Calibri"/>
                <a:ea typeface="Calibri"/>
                <a:cs typeface="Calibri"/>
                <a:sym typeface="Calibri"/>
              </a:rPr>
              <a:t>if (y &gt; 3)</a:t>
            </a:r>
            <a:endParaRPr b="0" i="0" sz="1750" u="none" cap="none" strike="noStrike">
              <a:latin typeface="Calibri"/>
              <a:ea typeface="Calibri"/>
              <a:cs typeface="Calibri"/>
              <a:sym typeface="Calibri"/>
            </a:endParaRPr>
          </a:p>
          <a:p>
            <a:pPr indent="0" lvl="0" marL="0" rtl="0" algn="l">
              <a:lnSpc>
                <a:spcPct val="70000"/>
              </a:lnSpc>
              <a:spcBef>
                <a:spcPts val="1000"/>
              </a:spcBef>
              <a:spcAft>
                <a:spcPts val="0"/>
              </a:spcAft>
              <a:buSzPts val="1750"/>
              <a:buNone/>
            </a:pPr>
            <a:r>
              <a:rPr lang="en-US" sz="1750"/>
              <a:t>    </a:t>
            </a:r>
            <a:r>
              <a:rPr b="0" i="0" lang="en-US" sz="1750" u="none" cap="none" strike="noStrike">
                <a:latin typeface="Calibri"/>
                <a:ea typeface="Calibri"/>
                <a:cs typeface="Calibri"/>
                <a:sym typeface="Calibri"/>
              </a:rPr>
              <a:t> x = x + 2;</a:t>
            </a:r>
            <a:endParaRPr/>
          </a:p>
          <a:p>
            <a:pPr indent="0" lvl="0" marL="0" marR="0" rtl="0" algn="l">
              <a:lnSpc>
                <a:spcPct val="70000"/>
              </a:lnSpc>
              <a:spcBef>
                <a:spcPts val="1000"/>
              </a:spcBef>
              <a:spcAft>
                <a:spcPts val="0"/>
              </a:spcAft>
              <a:buClr>
                <a:schemeClr val="dk1"/>
              </a:buClr>
              <a:buSzPts val="1750"/>
              <a:buFont typeface="Arial"/>
              <a:buNone/>
            </a:pPr>
            <a:r>
              <a:rPr b="0" i="0" lang="en-US" sz="1750" u="none" cap="none" strike="noStrike">
                <a:latin typeface="Calibri"/>
                <a:ea typeface="Calibri"/>
                <a:cs typeface="Calibri"/>
                <a:sym typeface="Calibri"/>
              </a:rPr>
              <a:t>if (y &lt; 9)</a:t>
            </a:r>
            <a:endParaRPr/>
          </a:p>
          <a:p>
            <a:pPr indent="0" lvl="0" marL="0" rtl="0" algn="l">
              <a:lnSpc>
                <a:spcPct val="70000"/>
              </a:lnSpc>
              <a:spcBef>
                <a:spcPts val="1000"/>
              </a:spcBef>
              <a:spcAft>
                <a:spcPts val="0"/>
              </a:spcAft>
              <a:buSzPts val="1750"/>
              <a:buNone/>
            </a:pPr>
            <a:r>
              <a:rPr lang="en-US" sz="1750"/>
              <a:t>    </a:t>
            </a:r>
            <a:r>
              <a:rPr b="0" i="0" lang="en-US" sz="1750" u="none" cap="none" strike="noStrike">
                <a:latin typeface="Calibri"/>
                <a:ea typeface="Calibri"/>
                <a:cs typeface="Calibri"/>
                <a:sym typeface="Calibri"/>
              </a:rPr>
              <a:t> x = x + 3;</a:t>
            </a:r>
            <a:endParaRPr/>
          </a:p>
          <a:p>
            <a:pPr indent="0" lvl="0" marL="0" marR="0" rtl="0" algn="l">
              <a:lnSpc>
                <a:spcPct val="70000"/>
              </a:lnSpc>
              <a:spcBef>
                <a:spcPts val="1000"/>
              </a:spcBef>
              <a:spcAft>
                <a:spcPts val="0"/>
              </a:spcAft>
              <a:buClr>
                <a:schemeClr val="dk1"/>
              </a:buClr>
              <a:buSzPts val="1750"/>
              <a:buFont typeface="Arial"/>
              <a:buNone/>
            </a:pPr>
            <a:r>
              <a:rPr b="0" i="0" lang="en-US" sz="1750" u="none" cap="none" strike="noStrike">
                <a:latin typeface="Calibri"/>
                <a:ea typeface="Calibri"/>
                <a:cs typeface="Calibri"/>
                <a:sym typeface="Calibri"/>
              </a:rPr>
              <a:t>else</a:t>
            </a:r>
            <a:endParaRPr b="0" i="0" sz="1750" u="none" cap="none" strike="noStrike">
              <a:latin typeface="Calibri"/>
              <a:ea typeface="Calibri"/>
              <a:cs typeface="Calibri"/>
              <a:sym typeface="Calibri"/>
            </a:endParaRPr>
          </a:p>
          <a:p>
            <a:pPr indent="0" lvl="0" marL="0" rtl="0" algn="l">
              <a:lnSpc>
                <a:spcPct val="70000"/>
              </a:lnSpc>
              <a:spcBef>
                <a:spcPts val="1000"/>
              </a:spcBef>
              <a:spcAft>
                <a:spcPts val="0"/>
              </a:spcAft>
              <a:buSzPts val="1750"/>
              <a:buNone/>
            </a:pPr>
            <a:r>
              <a:rPr lang="en-US" sz="1750"/>
              <a:t>    </a:t>
            </a:r>
            <a:r>
              <a:rPr b="0" i="0" lang="en-US" sz="1750" u="none" cap="none" strike="noStrike">
                <a:latin typeface="Calibri"/>
                <a:ea typeface="Calibri"/>
                <a:cs typeface="Calibri"/>
                <a:sym typeface="Calibri"/>
              </a:rPr>
              <a:t> x = x + 6;</a:t>
            </a:r>
            <a:endParaRPr/>
          </a:p>
          <a:p>
            <a:pPr indent="0" lvl="0" marL="0" marR="0" rtl="0" algn="l">
              <a:lnSpc>
                <a:spcPct val="70000"/>
              </a:lnSpc>
              <a:spcBef>
                <a:spcPts val="1000"/>
              </a:spcBef>
              <a:spcAft>
                <a:spcPts val="0"/>
              </a:spcAft>
              <a:buClr>
                <a:schemeClr val="dk1"/>
              </a:buClr>
              <a:buSzPts val="1750"/>
              <a:buFont typeface="Arial"/>
              <a:buNone/>
            </a:pPr>
            <a:r>
              <a:rPr b="0" i="0" lang="en-US" sz="1750" u="none" cap="none" strike="noStrike">
                <a:latin typeface="Calibri"/>
                <a:ea typeface="Calibri"/>
                <a:cs typeface="Calibri"/>
                <a:sym typeface="Calibri"/>
              </a:rPr>
              <a:t>System.out.print(x);</a:t>
            </a:r>
            <a:endParaRPr/>
          </a:p>
          <a:p>
            <a:pPr indent="0" lvl="0" marL="0" marR="0" rtl="0" algn="l">
              <a:lnSpc>
                <a:spcPct val="70000"/>
              </a:lnSpc>
              <a:spcBef>
                <a:spcPts val="1000"/>
              </a:spcBef>
              <a:spcAft>
                <a:spcPts val="0"/>
              </a:spcAft>
              <a:buClr>
                <a:schemeClr val="dk1"/>
              </a:buClr>
              <a:buSzPts val="1750"/>
              <a:buFont typeface="Arial"/>
              <a:buNone/>
            </a:pPr>
            <a:r>
              <a:t/>
            </a:r>
            <a:endParaRPr b="0" i="0" sz="175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1750"/>
              <a:buFont typeface="Arial"/>
              <a:buNone/>
            </a:pPr>
            <a:r>
              <a:rPr b="1" i="0" lang="en-US" sz="1750" u="none" cap="none" strike="noStrike">
                <a:latin typeface="Calibri"/>
                <a:ea typeface="Calibri"/>
                <a:cs typeface="Calibri"/>
                <a:sym typeface="Calibri"/>
              </a:rPr>
              <a:t>What is printed if x is 0 and y is 1 before the code fragment executes?</a:t>
            </a:r>
            <a:endParaRPr/>
          </a:p>
          <a:p>
            <a:pPr indent="0" lvl="0" marL="0" marR="0" rtl="0" algn="l">
              <a:lnSpc>
                <a:spcPct val="70000"/>
              </a:lnSpc>
              <a:spcBef>
                <a:spcPts val="1000"/>
              </a:spcBef>
              <a:spcAft>
                <a:spcPts val="0"/>
              </a:spcAft>
              <a:buClr>
                <a:schemeClr val="dk1"/>
              </a:buClr>
              <a:buSzPts val="1750"/>
              <a:buFont typeface="Arial"/>
              <a:buNone/>
            </a:pPr>
            <a:r>
              <a:rPr b="0" i="0" lang="en-US" sz="1750" u="none" cap="none" strike="noStrike">
                <a:latin typeface="Calibri"/>
                <a:ea typeface="Calibri"/>
                <a:cs typeface="Calibri"/>
                <a:sym typeface="Calibri"/>
              </a:rPr>
              <a:t>	</a:t>
            </a:r>
            <a:r>
              <a:rPr b="1" i="0" lang="en-US" sz="1750" u="none" cap="none" strike="noStrike">
                <a:latin typeface="Calibri"/>
                <a:ea typeface="Calibri"/>
                <a:cs typeface="Calibri"/>
                <a:sym typeface="Calibri"/>
              </a:rPr>
              <a:t>A. </a:t>
            </a:r>
            <a:r>
              <a:rPr b="0" i="0" lang="en-US" sz="1750" u="none" cap="none" strike="noStrike">
                <a:latin typeface="Calibri"/>
                <a:ea typeface="Calibri"/>
                <a:cs typeface="Calibri"/>
                <a:sym typeface="Calibri"/>
              </a:rPr>
              <a:t>2</a:t>
            </a:r>
            <a:r>
              <a:rPr lang="en-US"/>
              <a:t> 		</a:t>
            </a:r>
            <a:r>
              <a:rPr b="1" i="0" lang="en-US" sz="1750" u="none" cap="none" strike="noStrike">
                <a:latin typeface="Calibri"/>
                <a:ea typeface="Calibri"/>
                <a:cs typeface="Calibri"/>
                <a:sym typeface="Calibri"/>
              </a:rPr>
              <a:t>B. </a:t>
            </a:r>
            <a:r>
              <a:rPr b="0" i="0" lang="en-US" sz="1750" u="none" cap="none" strike="noStrike">
                <a:latin typeface="Calibri"/>
                <a:ea typeface="Calibri"/>
                <a:cs typeface="Calibri"/>
                <a:sym typeface="Calibri"/>
              </a:rPr>
              <a:t>3</a:t>
            </a:r>
            <a:endParaRPr/>
          </a:p>
          <a:p>
            <a:pPr indent="457200" lvl="0" marL="0" rtl="0" algn="l">
              <a:lnSpc>
                <a:spcPct val="70000"/>
              </a:lnSpc>
              <a:spcBef>
                <a:spcPts val="1000"/>
              </a:spcBef>
              <a:spcAft>
                <a:spcPts val="0"/>
              </a:spcAft>
              <a:buSzPts val="1750"/>
              <a:buNone/>
            </a:pPr>
            <a:r>
              <a:rPr b="1" lang="en-US" sz="1750"/>
              <a:t>         </a:t>
            </a:r>
            <a:r>
              <a:rPr b="1" i="0" lang="en-US" sz="1750" u="none" cap="none" strike="noStrike">
                <a:latin typeface="Calibri"/>
                <a:ea typeface="Calibri"/>
                <a:cs typeface="Calibri"/>
                <a:sym typeface="Calibri"/>
              </a:rPr>
              <a:t>C. </a:t>
            </a:r>
            <a:r>
              <a:rPr b="0" i="0" lang="en-US" sz="1750" u="none" cap="none" strike="noStrike">
                <a:latin typeface="Calibri"/>
                <a:ea typeface="Calibri"/>
                <a:cs typeface="Calibri"/>
                <a:sym typeface="Calibri"/>
              </a:rPr>
              <a:t>5</a:t>
            </a:r>
            <a:r>
              <a:rPr lang="en-US"/>
              <a:t> 		</a:t>
            </a:r>
            <a:r>
              <a:rPr b="1" i="0" lang="en-US" sz="1750" u="none" cap="none" strike="noStrike">
                <a:latin typeface="Calibri"/>
                <a:ea typeface="Calibri"/>
                <a:cs typeface="Calibri"/>
                <a:sym typeface="Calibri"/>
              </a:rPr>
              <a:t>D. </a:t>
            </a:r>
            <a:r>
              <a:rPr b="0" i="0" lang="en-US" sz="1750" u="none" cap="none" strike="noStrike">
                <a:latin typeface="Calibri"/>
                <a:ea typeface="Calibri"/>
                <a:cs typeface="Calibri"/>
                <a:sym typeface="Calibri"/>
              </a:rPr>
              <a:t>6</a:t>
            </a:r>
            <a:endParaRPr/>
          </a:p>
          <a:p>
            <a:pPr indent="0" lvl="0" marL="0" marR="0" rtl="0" algn="l">
              <a:lnSpc>
                <a:spcPct val="70000"/>
              </a:lnSpc>
              <a:spcBef>
                <a:spcPts val="1000"/>
              </a:spcBef>
              <a:spcAft>
                <a:spcPts val="0"/>
              </a:spcAft>
              <a:buClr>
                <a:schemeClr val="dk1"/>
              </a:buClr>
              <a:buSzPts val="1750"/>
              <a:buFont typeface="Arial"/>
              <a:buNone/>
            </a:pPr>
            <a:r>
              <a:rPr b="0" i="0" lang="en-US" sz="1750" u="none" cap="none" strike="noStrike">
                <a:latin typeface="Calibri"/>
                <a:ea typeface="Calibri"/>
                <a:cs typeface="Calibri"/>
                <a:sym typeface="Calibri"/>
              </a:rPr>
              <a:t>	</a:t>
            </a:r>
            <a:r>
              <a:rPr b="1" i="0" lang="en-US" sz="1750" u="none" cap="none" strike="noStrike">
                <a:latin typeface="Calibri"/>
                <a:ea typeface="Calibri"/>
                <a:cs typeface="Calibri"/>
                <a:sym typeface="Calibri"/>
              </a:rPr>
              <a:t>E.</a:t>
            </a:r>
            <a:r>
              <a:rPr b="0" i="0" lang="en-US" sz="1750" u="none" cap="none" strike="noStrike">
                <a:latin typeface="Calibri"/>
                <a:ea typeface="Calibri"/>
                <a:cs typeface="Calibri"/>
                <a:sym typeface="Calibri"/>
              </a:rPr>
              <a:t> 8</a:t>
            </a:r>
            <a:endParaRPr b="0" i="0" sz="1750" u="none" cap="none" strike="noStrike">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0"/>
          <p:cNvSpPr txBox="1"/>
          <p:nvPr/>
        </p:nvSpPr>
        <p:spPr>
          <a:xfrm>
            <a:off x="824204" y="1706465"/>
            <a:ext cx="5678400" cy="3476725"/>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SzPts val="1960"/>
              <a:buFont typeface="Arial"/>
              <a:buNone/>
            </a:pPr>
            <a:r>
              <a:rPr b="0" i="0" lang="en-US" sz="1800" u="none" cap="none" strike="noStrike">
                <a:solidFill>
                  <a:schemeClr val="dk1"/>
                </a:solidFill>
                <a:latin typeface="Consolas"/>
                <a:ea typeface="Consolas"/>
                <a:cs typeface="Consolas"/>
                <a:sym typeface="Consolas"/>
              </a:rPr>
              <a:t>Consider the following code fragment:</a:t>
            </a:r>
            <a:endParaRPr b="0" i="0" sz="1800" u="none" cap="none" strike="noStrike">
              <a:solidFill>
                <a:schemeClr val="dk1"/>
              </a:solidFill>
              <a:latin typeface="Consolas"/>
              <a:ea typeface="Consolas"/>
              <a:cs typeface="Consolas"/>
              <a:sym typeface="Consolas"/>
            </a:endParaRPr>
          </a:p>
          <a:p>
            <a:pPr indent="0" lvl="0" marL="0" marR="0" rtl="0" algn="l">
              <a:lnSpc>
                <a:spcPct val="70000"/>
              </a:lnSpc>
              <a:spcBef>
                <a:spcPts val="0"/>
              </a:spcBef>
              <a:spcAft>
                <a:spcPts val="0"/>
              </a:spcAft>
              <a:buClr>
                <a:schemeClr val="dk1"/>
              </a:buClr>
              <a:buSzPts val="1960"/>
              <a:buFont typeface="Arial"/>
              <a:buNone/>
            </a:pPr>
            <a:r>
              <a:rPr b="0" i="0" lang="en-US" sz="1800" u="none" cap="none" strike="noStrike">
                <a:solidFill>
                  <a:schemeClr val="dk1"/>
                </a:solidFill>
                <a:latin typeface="Consolas"/>
                <a:ea typeface="Consolas"/>
                <a:cs typeface="Consolas"/>
                <a:sym typeface="Consolas"/>
              </a:rPr>
              <a:t>	</a:t>
            </a:r>
            <a:endParaRPr b="0" i="0" sz="1800" u="none" cap="none" strike="noStrike">
              <a:solidFill>
                <a:schemeClr val="dk1"/>
              </a:solidFill>
              <a:latin typeface="Consolas"/>
              <a:ea typeface="Consolas"/>
              <a:cs typeface="Consolas"/>
              <a:sym typeface="Consolas"/>
            </a:endParaRPr>
          </a:p>
          <a:p>
            <a:pPr indent="0" lvl="0" marL="0" marR="0" rtl="0" algn="l">
              <a:lnSpc>
                <a:spcPct val="70000"/>
              </a:lnSpc>
              <a:spcBef>
                <a:spcPts val="600"/>
              </a:spcBef>
              <a:spcAft>
                <a:spcPts val="0"/>
              </a:spcAft>
              <a:buClr>
                <a:schemeClr val="dk1"/>
              </a:buClr>
              <a:buSzPts val="1960"/>
              <a:buFont typeface="Arial"/>
              <a:buNone/>
            </a:pPr>
            <a:r>
              <a:rPr b="0" i="0" lang="en-US" sz="1800" u="none" cap="none" strike="noStrike">
                <a:solidFill>
                  <a:schemeClr val="dk1"/>
                </a:solidFill>
                <a:latin typeface="Consolas"/>
                <a:ea typeface="Consolas"/>
                <a:cs typeface="Consolas"/>
                <a:sym typeface="Consolas"/>
              </a:rPr>
              <a:t>int x = 0</a:t>
            </a:r>
            <a:endParaRPr b="0" i="0" sz="1800" u="none" cap="none" strike="noStrike">
              <a:solidFill>
                <a:schemeClr val="dk1"/>
              </a:solidFill>
              <a:latin typeface="Consolas"/>
              <a:ea typeface="Consolas"/>
              <a:cs typeface="Consolas"/>
              <a:sym typeface="Consolas"/>
            </a:endParaRPr>
          </a:p>
          <a:p>
            <a:pPr indent="0" lvl="0" marL="0" marR="0" rtl="0" algn="l">
              <a:lnSpc>
                <a:spcPct val="70000"/>
              </a:lnSpc>
              <a:spcBef>
                <a:spcPts val="600"/>
              </a:spcBef>
              <a:spcAft>
                <a:spcPts val="0"/>
              </a:spcAft>
              <a:buClr>
                <a:schemeClr val="dk1"/>
              </a:buClr>
              <a:buSzPts val="1960"/>
              <a:buFont typeface="Arial"/>
              <a:buNone/>
            </a:pPr>
            <a:r>
              <a:rPr b="0" i="0" lang="en-US" sz="1800" u="none" cap="none" strike="noStrike">
                <a:solidFill>
                  <a:schemeClr val="dk1"/>
                </a:solidFill>
                <a:latin typeface="Consolas"/>
                <a:ea typeface="Consolas"/>
                <a:cs typeface="Consolas"/>
                <a:sym typeface="Consolas"/>
              </a:rPr>
              <a:t>int y = 0;</a:t>
            </a:r>
            <a:endParaRPr b="0" i="0" sz="1800" u="none" cap="none" strike="noStrike">
              <a:solidFill>
                <a:schemeClr val="dk1"/>
              </a:solidFill>
              <a:latin typeface="Consolas"/>
              <a:ea typeface="Consolas"/>
              <a:cs typeface="Consolas"/>
              <a:sym typeface="Consolas"/>
            </a:endParaRPr>
          </a:p>
          <a:p>
            <a:pPr indent="0" lvl="0" marL="0" marR="0" rtl="0" algn="l">
              <a:lnSpc>
                <a:spcPct val="70000"/>
              </a:lnSpc>
              <a:spcBef>
                <a:spcPts val="600"/>
              </a:spcBef>
              <a:spcAft>
                <a:spcPts val="0"/>
              </a:spcAft>
              <a:buClr>
                <a:schemeClr val="dk1"/>
              </a:buClr>
              <a:buSzPts val="1960"/>
              <a:buFont typeface="Arial"/>
              <a:buNone/>
            </a:pPr>
            <a:r>
              <a:rPr b="0" i="0" lang="en-US" sz="1800" u="none" cap="none" strike="noStrike">
                <a:solidFill>
                  <a:schemeClr val="dk1"/>
                </a:solidFill>
                <a:latin typeface="Consolas"/>
                <a:ea typeface="Consolas"/>
                <a:cs typeface="Consolas"/>
                <a:sym typeface="Consolas"/>
              </a:rPr>
              <a:t>while (x &lt; 8) {</a:t>
            </a:r>
            <a:endParaRPr b="0" i="0" sz="1800" u="none" cap="none" strike="noStrike">
              <a:solidFill>
                <a:schemeClr val="dk1"/>
              </a:solidFill>
              <a:latin typeface="Consolas"/>
              <a:ea typeface="Consolas"/>
              <a:cs typeface="Consolas"/>
              <a:sym typeface="Consolas"/>
            </a:endParaRPr>
          </a:p>
          <a:p>
            <a:pPr indent="0" lvl="0" marL="0" marR="0" rtl="0" algn="l">
              <a:lnSpc>
                <a:spcPct val="70000"/>
              </a:lnSpc>
              <a:spcBef>
                <a:spcPts val="600"/>
              </a:spcBef>
              <a:spcAft>
                <a:spcPts val="0"/>
              </a:spcAft>
              <a:buClr>
                <a:schemeClr val="dk1"/>
              </a:buClr>
              <a:buSzPts val="1960"/>
              <a:buFont typeface="Arial"/>
              <a:buNone/>
            </a:pPr>
            <a:r>
              <a:rPr b="0" i="0" lang="en-US" sz="1800" u="none" cap="none" strike="noStrike">
                <a:solidFill>
                  <a:schemeClr val="dk1"/>
                </a:solidFill>
                <a:latin typeface="Consolas"/>
                <a:ea typeface="Consolas"/>
                <a:cs typeface="Consolas"/>
                <a:sym typeface="Consolas"/>
              </a:rPr>
              <a:t>	y = 3;</a:t>
            </a:r>
            <a:endParaRPr b="0" i="0" sz="1800" u="none" cap="none" strike="noStrike">
              <a:solidFill>
                <a:schemeClr val="dk1"/>
              </a:solidFill>
              <a:latin typeface="Consolas"/>
              <a:ea typeface="Consolas"/>
              <a:cs typeface="Consolas"/>
              <a:sym typeface="Consolas"/>
            </a:endParaRPr>
          </a:p>
          <a:p>
            <a:pPr indent="0" lvl="0" marL="0" marR="0" rtl="0" algn="l">
              <a:lnSpc>
                <a:spcPct val="70000"/>
              </a:lnSpc>
              <a:spcBef>
                <a:spcPts val="600"/>
              </a:spcBef>
              <a:spcAft>
                <a:spcPts val="0"/>
              </a:spcAft>
              <a:buClr>
                <a:schemeClr val="dk1"/>
              </a:buClr>
              <a:buSzPts val="1960"/>
              <a:buFont typeface="Arial"/>
              <a:buNone/>
            </a:pPr>
            <a:r>
              <a:rPr b="0" i="0" lang="en-US" sz="1800" u="none" cap="none" strike="noStrike">
                <a:solidFill>
                  <a:schemeClr val="dk1"/>
                </a:solidFill>
                <a:latin typeface="Consolas"/>
                <a:ea typeface="Consolas"/>
                <a:cs typeface="Consolas"/>
                <a:sym typeface="Consolas"/>
              </a:rPr>
              <a:t>	do {</a:t>
            </a:r>
            <a:endParaRPr b="0" i="0" sz="1800" u="none" cap="none" strike="noStrike">
              <a:solidFill>
                <a:schemeClr val="dk1"/>
              </a:solidFill>
              <a:latin typeface="Consolas"/>
              <a:ea typeface="Consolas"/>
              <a:cs typeface="Consolas"/>
              <a:sym typeface="Consolas"/>
            </a:endParaRPr>
          </a:p>
          <a:p>
            <a:pPr indent="0" lvl="0" marL="0" marR="0" rtl="0" algn="l">
              <a:lnSpc>
                <a:spcPct val="70000"/>
              </a:lnSpc>
              <a:spcBef>
                <a:spcPts val="600"/>
              </a:spcBef>
              <a:spcAft>
                <a:spcPts val="0"/>
              </a:spcAft>
              <a:buNone/>
            </a:pPr>
            <a:r>
              <a:rPr b="0" i="0" lang="en-US" sz="1800" u="none" cap="none" strike="noStrike">
                <a:solidFill>
                  <a:schemeClr val="dk1"/>
                </a:solidFill>
                <a:latin typeface="Consolas"/>
                <a:ea typeface="Consolas"/>
                <a:cs typeface="Consolas"/>
                <a:sym typeface="Consolas"/>
              </a:rPr>
              <a:t>		System.out.print(’*’);</a:t>
            </a:r>
            <a:endParaRPr b="0" i="0" sz="1800" u="none" cap="none" strike="noStrike">
              <a:solidFill>
                <a:schemeClr val="dk1"/>
              </a:solidFill>
              <a:latin typeface="Consolas"/>
              <a:ea typeface="Consolas"/>
              <a:cs typeface="Consolas"/>
              <a:sym typeface="Consolas"/>
            </a:endParaRPr>
          </a:p>
          <a:p>
            <a:pPr indent="0" lvl="0" marL="0" marR="0" rtl="0" algn="l">
              <a:lnSpc>
                <a:spcPct val="70000"/>
              </a:lnSpc>
              <a:spcBef>
                <a:spcPts val="600"/>
              </a:spcBef>
              <a:spcAft>
                <a:spcPts val="0"/>
              </a:spcAft>
              <a:buNone/>
            </a:pPr>
            <a:r>
              <a:rPr b="0" i="0" lang="en-US" sz="1800" u="none" cap="none" strike="noStrike">
                <a:solidFill>
                  <a:schemeClr val="dk1"/>
                </a:solidFill>
                <a:latin typeface="Consolas"/>
                <a:ea typeface="Consolas"/>
                <a:cs typeface="Consolas"/>
                <a:sym typeface="Consolas"/>
              </a:rPr>
              <a:t>		y--;</a:t>
            </a:r>
            <a:endParaRPr/>
          </a:p>
          <a:p>
            <a:pPr indent="0" lvl="0" marL="0" marR="0" rtl="0" algn="l">
              <a:lnSpc>
                <a:spcPct val="70000"/>
              </a:lnSpc>
              <a:spcBef>
                <a:spcPts val="600"/>
              </a:spcBef>
              <a:spcAft>
                <a:spcPts val="0"/>
              </a:spcAft>
              <a:buNone/>
            </a:pPr>
            <a:r>
              <a:rPr b="0" i="0" lang="en-US" sz="1800" u="none" cap="none" strike="noStrike">
                <a:solidFill>
                  <a:schemeClr val="dk1"/>
                </a:solidFill>
                <a:latin typeface="Consolas"/>
                <a:ea typeface="Consolas"/>
                <a:cs typeface="Consolas"/>
                <a:sym typeface="Consolas"/>
              </a:rPr>
              <a:t>                } while (x &lt;= y););</a:t>
            </a:r>
            <a:endParaRPr b="0" i="0" sz="1800" u="none" cap="none" strike="noStrike">
              <a:solidFill>
                <a:schemeClr val="dk1"/>
              </a:solidFill>
              <a:latin typeface="Consolas"/>
              <a:ea typeface="Consolas"/>
              <a:cs typeface="Consolas"/>
              <a:sym typeface="Consolas"/>
            </a:endParaRPr>
          </a:p>
          <a:p>
            <a:pPr indent="0" lvl="0" marL="0" marR="0" rtl="0" algn="l">
              <a:lnSpc>
                <a:spcPct val="70000"/>
              </a:lnSpc>
              <a:spcBef>
                <a:spcPts val="600"/>
              </a:spcBef>
              <a:spcAft>
                <a:spcPts val="0"/>
              </a:spcAft>
              <a:buClr>
                <a:schemeClr val="dk1"/>
              </a:buClr>
              <a:buSzPts val="1960"/>
              <a:buFont typeface="Arial"/>
              <a:buNone/>
            </a:pPr>
            <a:r>
              <a:rPr b="0" i="0" lang="en-US" sz="1800" u="none" cap="none" strike="noStrike">
                <a:solidFill>
                  <a:schemeClr val="dk1"/>
                </a:solidFill>
                <a:latin typeface="Consolas"/>
                <a:ea typeface="Consolas"/>
                <a:cs typeface="Consolas"/>
                <a:sym typeface="Consolas"/>
              </a:rPr>
              <a:t>	x++;</a:t>
            </a:r>
            <a:endParaRPr b="0" i="0" sz="1800" u="none" cap="none" strike="noStrike">
              <a:solidFill>
                <a:schemeClr val="dk1"/>
              </a:solidFill>
              <a:latin typeface="Consolas"/>
              <a:ea typeface="Consolas"/>
              <a:cs typeface="Consolas"/>
              <a:sym typeface="Consolas"/>
            </a:endParaRPr>
          </a:p>
          <a:p>
            <a:pPr indent="0" lvl="0" marL="0" marR="0" rtl="0" algn="l">
              <a:lnSpc>
                <a:spcPct val="70000"/>
              </a:lnSpc>
              <a:spcBef>
                <a:spcPts val="600"/>
              </a:spcBef>
              <a:spcAft>
                <a:spcPts val="0"/>
              </a:spcAft>
              <a:buClr>
                <a:schemeClr val="dk1"/>
              </a:buClr>
              <a:buSzPts val="1960"/>
              <a:buFont typeface="Arial"/>
              <a:buNone/>
            </a:pPr>
            <a:r>
              <a:rPr b="0" i="0" lang="en-US"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70000"/>
              </a:lnSpc>
              <a:spcBef>
                <a:spcPts val="0"/>
              </a:spcBef>
              <a:spcAft>
                <a:spcPts val="0"/>
              </a:spcAft>
              <a:buClr>
                <a:schemeClr val="dk1"/>
              </a:buClr>
              <a:buSzPts val="196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9" name="Google Shape;219;p20"/>
          <p:cNvSpPr txBox="1"/>
          <p:nvPr/>
        </p:nvSpPr>
        <p:spPr>
          <a:xfrm>
            <a:off x="6998939" y="1568956"/>
            <a:ext cx="2715111"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70000"/>
              </a:lnSpc>
              <a:spcBef>
                <a:spcPts val="600"/>
              </a:spcBef>
              <a:spcAft>
                <a:spcPts val="0"/>
              </a:spcAft>
              <a:buNone/>
            </a:pPr>
            <a:r>
              <a:rPr b="1" i="0" lang="en-US" sz="1950" u="none" cap="none" strike="noStrike">
                <a:solidFill>
                  <a:schemeClr val="dk1"/>
                </a:solidFill>
                <a:latin typeface="Calibri"/>
                <a:ea typeface="Calibri"/>
                <a:cs typeface="Calibri"/>
                <a:sym typeface="Calibri"/>
              </a:rPr>
              <a:t>How many stars are </a:t>
            </a:r>
            <a:endParaRPr b="1" i="0" sz="1950" u="none" cap="none" strike="noStrike">
              <a:solidFill>
                <a:schemeClr val="dk1"/>
              </a:solidFill>
              <a:latin typeface="Calibri"/>
              <a:ea typeface="Calibri"/>
              <a:cs typeface="Calibri"/>
              <a:sym typeface="Calibri"/>
            </a:endParaRPr>
          </a:p>
          <a:p>
            <a:pPr indent="0" lvl="0" marL="0" marR="0" rtl="0" algn="l">
              <a:lnSpc>
                <a:spcPct val="70000"/>
              </a:lnSpc>
              <a:spcBef>
                <a:spcPts val="600"/>
              </a:spcBef>
              <a:spcAft>
                <a:spcPts val="0"/>
              </a:spcAft>
              <a:buNone/>
            </a:pPr>
            <a:r>
              <a:rPr b="1" i="0" lang="en-US" sz="1950" u="none" cap="none" strike="noStrike">
                <a:solidFill>
                  <a:schemeClr val="dk1"/>
                </a:solidFill>
                <a:latin typeface="Calibri"/>
                <a:ea typeface="Calibri"/>
                <a:cs typeface="Calibri"/>
                <a:sym typeface="Calibri"/>
              </a:rPr>
              <a:t>printed when this code </a:t>
            </a:r>
            <a:endParaRPr b="1" i="0" sz="1950" u="none" cap="none" strike="noStrike">
              <a:solidFill>
                <a:schemeClr val="dk1"/>
              </a:solidFill>
              <a:latin typeface="Calibri"/>
              <a:ea typeface="Calibri"/>
              <a:cs typeface="Calibri"/>
              <a:sym typeface="Calibri"/>
            </a:endParaRPr>
          </a:p>
          <a:p>
            <a:pPr indent="0" lvl="0" marL="0" marR="0" rtl="0" algn="l">
              <a:lnSpc>
                <a:spcPct val="70000"/>
              </a:lnSpc>
              <a:spcBef>
                <a:spcPts val="600"/>
              </a:spcBef>
              <a:spcAft>
                <a:spcPts val="0"/>
              </a:spcAft>
              <a:buClr>
                <a:srgbClr val="000000"/>
              </a:buClr>
              <a:buSzPts val="1950"/>
              <a:buFont typeface="Arial"/>
              <a:buNone/>
            </a:pPr>
            <a:r>
              <a:rPr b="1" i="0" lang="en-US" sz="1950" u="none" cap="none" strike="noStrike">
                <a:solidFill>
                  <a:schemeClr val="dk1"/>
                </a:solidFill>
                <a:latin typeface="Calibri"/>
                <a:ea typeface="Calibri"/>
                <a:cs typeface="Calibri"/>
                <a:sym typeface="Calibri"/>
              </a:rPr>
              <a:t>executes?</a:t>
            </a:r>
            <a:endParaRPr b="1" i="0" sz="1950" u="none" cap="none" strike="noStrike">
              <a:solidFill>
                <a:schemeClr val="dk1"/>
              </a:solidFill>
              <a:latin typeface="Calibri"/>
              <a:ea typeface="Calibri"/>
              <a:cs typeface="Calibri"/>
              <a:sym typeface="Calibri"/>
            </a:endParaRPr>
          </a:p>
          <a:p>
            <a:pPr indent="0" lvl="0" marL="0" marR="0" rtl="0" algn="l">
              <a:lnSpc>
                <a:spcPct val="70000"/>
              </a:lnSpc>
              <a:spcBef>
                <a:spcPts val="600"/>
              </a:spcBef>
              <a:spcAft>
                <a:spcPts val="0"/>
              </a:spcAft>
              <a:buClr>
                <a:srgbClr val="000000"/>
              </a:buClr>
              <a:buSzPts val="1950"/>
              <a:buFont typeface="Arial"/>
              <a:buNone/>
            </a:pPr>
            <a:r>
              <a:t/>
            </a:r>
            <a:endParaRPr b="1" i="0" sz="1950" u="none" cap="none" strike="noStrike">
              <a:solidFill>
                <a:schemeClr val="dk1"/>
              </a:solidFill>
              <a:latin typeface="Calibri"/>
              <a:ea typeface="Calibri"/>
              <a:cs typeface="Calibri"/>
              <a:sym typeface="Calibri"/>
            </a:endParaRPr>
          </a:p>
          <a:p>
            <a:pPr indent="0" lvl="0" marL="0" marR="0" rtl="0" algn="l">
              <a:lnSpc>
                <a:spcPct val="70000"/>
              </a:lnSpc>
              <a:spcBef>
                <a:spcPts val="0"/>
              </a:spcBef>
              <a:spcAft>
                <a:spcPts val="0"/>
              </a:spcAft>
              <a:buNone/>
            </a:pPr>
            <a:r>
              <a:rPr b="1" i="0" lang="en-US" sz="1950" u="none" cap="none" strike="noStrike">
                <a:solidFill>
                  <a:schemeClr val="dk1"/>
                </a:solidFill>
                <a:latin typeface="Calibri"/>
                <a:ea typeface="Calibri"/>
                <a:cs typeface="Calibri"/>
                <a:sym typeface="Calibri"/>
              </a:rPr>
              <a:t>   </a:t>
            </a:r>
            <a:r>
              <a:rPr b="0" i="0" lang="en-US" sz="1950" u="none" cap="none" strike="noStrike">
                <a:solidFill>
                  <a:schemeClr val="dk1"/>
                </a:solidFill>
                <a:latin typeface="Calibri"/>
                <a:ea typeface="Calibri"/>
                <a:cs typeface="Calibri"/>
                <a:sym typeface="Calibri"/>
              </a:rPr>
              <a:t>  A. 4</a:t>
            </a:r>
            <a:endParaRPr b="0" i="0" sz="1950" u="none" cap="none" strike="noStrike">
              <a:solidFill>
                <a:schemeClr val="dk1"/>
              </a:solidFill>
              <a:latin typeface="Calibri"/>
              <a:ea typeface="Calibri"/>
              <a:cs typeface="Calibri"/>
              <a:sym typeface="Calibri"/>
            </a:endParaRPr>
          </a:p>
          <a:p>
            <a:pPr indent="0" lvl="0" marL="0" marR="0" rtl="0" algn="l">
              <a:lnSpc>
                <a:spcPct val="70000"/>
              </a:lnSpc>
              <a:spcBef>
                <a:spcPts val="0"/>
              </a:spcBef>
              <a:spcAft>
                <a:spcPts val="0"/>
              </a:spcAft>
              <a:buNone/>
            </a:pPr>
            <a:r>
              <a:rPr b="0" i="0" lang="en-US" sz="1950" u="none" cap="none" strike="noStrike">
                <a:solidFill>
                  <a:schemeClr val="dk1"/>
                </a:solidFill>
                <a:latin typeface="Calibri"/>
                <a:ea typeface="Calibri"/>
                <a:cs typeface="Calibri"/>
                <a:sym typeface="Calibri"/>
              </a:rPr>
              <a:t>     B. 8</a:t>
            </a:r>
            <a:endParaRPr b="0" i="0" sz="1950" u="none" cap="none" strike="noStrike">
              <a:solidFill>
                <a:schemeClr val="dk1"/>
              </a:solidFill>
              <a:latin typeface="Calibri"/>
              <a:ea typeface="Calibri"/>
              <a:cs typeface="Calibri"/>
              <a:sym typeface="Calibri"/>
            </a:endParaRPr>
          </a:p>
          <a:p>
            <a:pPr indent="0" lvl="0" marL="0" marR="0" rtl="0" algn="l">
              <a:lnSpc>
                <a:spcPct val="70000"/>
              </a:lnSpc>
              <a:spcBef>
                <a:spcPts val="0"/>
              </a:spcBef>
              <a:spcAft>
                <a:spcPts val="0"/>
              </a:spcAft>
              <a:buNone/>
            </a:pPr>
            <a:r>
              <a:rPr b="0" i="0" lang="en-US" sz="1950" u="none" cap="none" strike="noStrike">
                <a:solidFill>
                  <a:schemeClr val="dk1"/>
                </a:solidFill>
                <a:latin typeface="Calibri"/>
                <a:ea typeface="Calibri"/>
                <a:cs typeface="Calibri"/>
                <a:sym typeface="Calibri"/>
              </a:rPr>
              <a:t>     C. 10</a:t>
            </a:r>
            <a:endParaRPr b="0" i="0" sz="1950" u="none" cap="none" strike="noStrike">
              <a:solidFill>
                <a:schemeClr val="dk1"/>
              </a:solidFill>
              <a:latin typeface="Calibri"/>
              <a:ea typeface="Calibri"/>
              <a:cs typeface="Calibri"/>
              <a:sym typeface="Calibri"/>
            </a:endParaRPr>
          </a:p>
          <a:p>
            <a:pPr indent="0" lvl="0" marL="0" marR="0" rtl="0" algn="l">
              <a:lnSpc>
                <a:spcPct val="70000"/>
              </a:lnSpc>
              <a:spcBef>
                <a:spcPts val="0"/>
              </a:spcBef>
              <a:spcAft>
                <a:spcPts val="0"/>
              </a:spcAft>
              <a:buNone/>
            </a:pPr>
            <a:r>
              <a:rPr b="0" i="0" lang="en-US" sz="1950" u="none" cap="none" strike="noStrike">
                <a:solidFill>
                  <a:schemeClr val="dk1"/>
                </a:solidFill>
                <a:latin typeface="Calibri"/>
                <a:ea typeface="Calibri"/>
                <a:cs typeface="Calibri"/>
                <a:sym typeface="Calibri"/>
              </a:rPr>
              <a:t>     D. 11</a:t>
            </a:r>
            <a:endParaRPr b="0" i="0" sz="1950" u="none" cap="none" strike="noStrike">
              <a:solidFill>
                <a:schemeClr val="dk1"/>
              </a:solidFill>
              <a:latin typeface="Calibri"/>
              <a:ea typeface="Calibri"/>
              <a:cs typeface="Calibri"/>
              <a:sym typeface="Calibri"/>
            </a:endParaRPr>
          </a:p>
          <a:p>
            <a:pPr indent="0" lvl="0" marL="0" marR="0" rtl="0" algn="l">
              <a:lnSpc>
                <a:spcPct val="70000"/>
              </a:lnSpc>
              <a:spcBef>
                <a:spcPts val="0"/>
              </a:spcBef>
              <a:spcAft>
                <a:spcPts val="0"/>
              </a:spcAft>
              <a:buNone/>
            </a:pPr>
            <a:r>
              <a:rPr b="0" i="0" lang="en-US" sz="1950" u="none" cap="none" strike="noStrike">
                <a:solidFill>
                  <a:schemeClr val="dk1"/>
                </a:solidFill>
                <a:latin typeface="Calibri"/>
                <a:ea typeface="Calibri"/>
                <a:cs typeface="Calibri"/>
                <a:sym typeface="Calibri"/>
              </a:rPr>
              <a:t>     E. 14</a:t>
            </a:r>
            <a:endParaRPr b="0" i="0" sz="1950" u="none" cap="none" strike="noStrike">
              <a:solidFill>
                <a:schemeClr val="dk1"/>
              </a:solidFill>
              <a:latin typeface="Times New Roman"/>
              <a:ea typeface="Times New Roman"/>
              <a:cs typeface="Times New Roman"/>
              <a:sym typeface="Times New Roman"/>
            </a:endParaRPr>
          </a:p>
        </p:txBody>
      </p:sp>
      <p:sp>
        <p:nvSpPr>
          <p:cNvPr id="220" name="Google Shape;220;p20"/>
          <p:cNvSpPr txBox="1"/>
          <p:nvPr/>
        </p:nvSpPr>
        <p:spPr>
          <a:xfrm>
            <a:off x="838200" y="434398"/>
            <a:ext cx="10515600" cy="73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Final Jeopardy!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txBox="1"/>
          <p:nvPr/>
        </p:nvSpPr>
        <p:spPr>
          <a:xfrm>
            <a:off x="694808" y="1692088"/>
            <a:ext cx="5678400" cy="3476725"/>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SzPts val="1960"/>
              <a:buFont typeface="Arial"/>
              <a:buNone/>
            </a:pPr>
            <a:r>
              <a:rPr b="0" i="0" lang="en-US" sz="1800" u="none" cap="none" strike="noStrike">
                <a:solidFill>
                  <a:schemeClr val="dk1"/>
                </a:solidFill>
                <a:latin typeface="Consolas"/>
                <a:ea typeface="Consolas"/>
                <a:cs typeface="Consolas"/>
                <a:sym typeface="Consolas"/>
              </a:rPr>
              <a:t>Consider the following code fragment:</a:t>
            </a:r>
            <a:endParaRPr b="0" i="0" sz="1800" u="none" cap="none" strike="noStrike">
              <a:solidFill>
                <a:schemeClr val="dk1"/>
              </a:solidFill>
              <a:latin typeface="Consolas"/>
              <a:ea typeface="Consolas"/>
              <a:cs typeface="Consolas"/>
              <a:sym typeface="Consolas"/>
            </a:endParaRPr>
          </a:p>
          <a:p>
            <a:pPr indent="0" lvl="0" marL="0" marR="0" rtl="0" algn="l">
              <a:lnSpc>
                <a:spcPct val="70000"/>
              </a:lnSpc>
              <a:spcBef>
                <a:spcPts val="0"/>
              </a:spcBef>
              <a:spcAft>
                <a:spcPts val="0"/>
              </a:spcAft>
              <a:buClr>
                <a:schemeClr val="dk1"/>
              </a:buClr>
              <a:buSzPts val="1960"/>
              <a:buFont typeface="Arial"/>
              <a:buNone/>
            </a:pPr>
            <a:r>
              <a:rPr b="0" i="0" lang="en-US" sz="1800" u="none" cap="none" strike="noStrike">
                <a:solidFill>
                  <a:schemeClr val="dk1"/>
                </a:solidFill>
                <a:latin typeface="Consolas"/>
                <a:ea typeface="Consolas"/>
                <a:cs typeface="Consolas"/>
                <a:sym typeface="Consolas"/>
              </a:rPr>
              <a:t>	</a:t>
            </a:r>
            <a:endParaRPr b="0" i="0" sz="1800" u="none" cap="none" strike="noStrike">
              <a:solidFill>
                <a:schemeClr val="dk1"/>
              </a:solidFill>
              <a:latin typeface="Consolas"/>
              <a:ea typeface="Consolas"/>
              <a:cs typeface="Consolas"/>
              <a:sym typeface="Consolas"/>
            </a:endParaRPr>
          </a:p>
          <a:p>
            <a:pPr indent="0" lvl="0" marL="0" marR="0" rtl="0" algn="l">
              <a:lnSpc>
                <a:spcPct val="70000"/>
              </a:lnSpc>
              <a:spcBef>
                <a:spcPts val="600"/>
              </a:spcBef>
              <a:spcAft>
                <a:spcPts val="0"/>
              </a:spcAft>
              <a:buClr>
                <a:schemeClr val="dk1"/>
              </a:buClr>
              <a:buSzPts val="1960"/>
              <a:buFont typeface="Arial"/>
              <a:buNone/>
            </a:pPr>
            <a:r>
              <a:rPr b="0" i="0" lang="en-US" sz="1800" u="none" cap="none" strike="noStrike">
                <a:solidFill>
                  <a:schemeClr val="dk1"/>
                </a:solidFill>
                <a:latin typeface="Consolas"/>
                <a:ea typeface="Consolas"/>
                <a:cs typeface="Consolas"/>
                <a:sym typeface="Consolas"/>
              </a:rPr>
              <a:t>int x = 0</a:t>
            </a:r>
            <a:endParaRPr b="0" i="0" sz="1800" u="none" cap="none" strike="noStrike">
              <a:solidFill>
                <a:schemeClr val="dk1"/>
              </a:solidFill>
              <a:latin typeface="Consolas"/>
              <a:ea typeface="Consolas"/>
              <a:cs typeface="Consolas"/>
              <a:sym typeface="Consolas"/>
            </a:endParaRPr>
          </a:p>
          <a:p>
            <a:pPr indent="0" lvl="0" marL="0" marR="0" rtl="0" algn="l">
              <a:lnSpc>
                <a:spcPct val="70000"/>
              </a:lnSpc>
              <a:spcBef>
                <a:spcPts val="600"/>
              </a:spcBef>
              <a:spcAft>
                <a:spcPts val="0"/>
              </a:spcAft>
              <a:buClr>
                <a:schemeClr val="dk1"/>
              </a:buClr>
              <a:buSzPts val="1960"/>
              <a:buFont typeface="Arial"/>
              <a:buNone/>
            </a:pPr>
            <a:r>
              <a:rPr b="0" i="0" lang="en-US" sz="1800" u="none" cap="none" strike="noStrike">
                <a:solidFill>
                  <a:schemeClr val="dk1"/>
                </a:solidFill>
                <a:latin typeface="Consolas"/>
                <a:ea typeface="Consolas"/>
                <a:cs typeface="Consolas"/>
                <a:sym typeface="Consolas"/>
              </a:rPr>
              <a:t>int y = 0;</a:t>
            </a:r>
            <a:endParaRPr b="0" i="0" sz="1800" u="none" cap="none" strike="noStrike">
              <a:solidFill>
                <a:schemeClr val="dk1"/>
              </a:solidFill>
              <a:latin typeface="Consolas"/>
              <a:ea typeface="Consolas"/>
              <a:cs typeface="Consolas"/>
              <a:sym typeface="Consolas"/>
            </a:endParaRPr>
          </a:p>
          <a:p>
            <a:pPr indent="0" lvl="0" marL="0" marR="0" rtl="0" algn="l">
              <a:lnSpc>
                <a:spcPct val="70000"/>
              </a:lnSpc>
              <a:spcBef>
                <a:spcPts val="600"/>
              </a:spcBef>
              <a:spcAft>
                <a:spcPts val="0"/>
              </a:spcAft>
              <a:buClr>
                <a:schemeClr val="dk1"/>
              </a:buClr>
              <a:buSzPts val="1960"/>
              <a:buFont typeface="Arial"/>
              <a:buNone/>
            </a:pPr>
            <a:r>
              <a:rPr b="0" i="0" lang="en-US" sz="1800" u="none" cap="none" strike="noStrike">
                <a:solidFill>
                  <a:schemeClr val="dk1"/>
                </a:solidFill>
                <a:latin typeface="Consolas"/>
                <a:ea typeface="Consolas"/>
                <a:cs typeface="Consolas"/>
                <a:sym typeface="Consolas"/>
              </a:rPr>
              <a:t>while (x &lt; 8) {</a:t>
            </a:r>
            <a:endParaRPr b="0" i="0" sz="1800" u="none" cap="none" strike="noStrike">
              <a:solidFill>
                <a:schemeClr val="dk1"/>
              </a:solidFill>
              <a:latin typeface="Consolas"/>
              <a:ea typeface="Consolas"/>
              <a:cs typeface="Consolas"/>
              <a:sym typeface="Consolas"/>
            </a:endParaRPr>
          </a:p>
          <a:p>
            <a:pPr indent="0" lvl="0" marL="0" marR="0" rtl="0" algn="l">
              <a:lnSpc>
                <a:spcPct val="70000"/>
              </a:lnSpc>
              <a:spcBef>
                <a:spcPts val="600"/>
              </a:spcBef>
              <a:spcAft>
                <a:spcPts val="0"/>
              </a:spcAft>
              <a:buClr>
                <a:schemeClr val="dk1"/>
              </a:buClr>
              <a:buSzPts val="1960"/>
              <a:buFont typeface="Arial"/>
              <a:buNone/>
            </a:pPr>
            <a:r>
              <a:rPr b="0" i="0" lang="en-US" sz="1800" u="none" cap="none" strike="noStrike">
                <a:solidFill>
                  <a:schemeClr val="dk1"/>
                </a:solidFill>
                <a:latin typeface="Consolas"/>
                <a:ea typeface="Consolas"/>
                <a:cs typeface="Consolas"/>
                <a:sym typeface="Consolas"/>
              </a:rPr>
              <a:t>	y = 3;</a:t>
            </a:r>
            <a:endParaRPr b="0" i="0" sz="1800" u="none" cap="none" strike="noStrike">
              <a:solidFill>
                <a:schemeClr val="dk1"/>
              </a:solidFill>
              <a:latin typeface="Consolas"/>
              <a:ea typeface="Consolas"/>
              <a:cs typeface="Consolas"/>
              <a:sym typeface="Consolas"/>
            </a:endParaRPr>
          </a:p>
          <a:p>
            <a:pPr indent="0" lvl="0" marL="0" marR="0" rtl="0" algn="l">
              <a:lnSpc>
                <a:spcPct val="70000"/>
              </a:lnSpc>
              <a:spcBef>
                <a:spcPts val="600"/>
              </a:spcBef>
              <a:spcAft>
                <a:spcPts val="0"/>
              </a:spcAft>
              <a:buClr>
                <a:schemeClr val="dk1"/>
              </a:buClr>
              <a:buSzPts val="1960"/>
              <a:buFont typeface="Arial"/>
              <a:buNone/>
            </a:pPr>
            <a:r>
              <a:rPr b="0" i="0" lang="en-US" sz="1800" u="none" cap="none" strike="noStrike">
                <a:solidFill>
                  <a:schemeClr val="dk1"/>
                </a:solidFill>
                <a:latin typeface="Consolas"/>
                <a:ea typeface="Consolas"/>
                <a:cs typeface="Consolas"/>
                <a:sym typeface="Consolas"/>
              </a:rPr>
              <a:t>	do {</a:t>
            </a:r>
            <a:endParaRPr b="0" i="0" sz="1800" u="none" cap="none" strike="noStrike">
              <a:solidFill>
                <a:schemeClr val="dk1"/>
              </a:solidFill>
              <a:latin typeface="Consolas"/>
              <a:ea typeface="Consolas"/>
              <a:cs typeface="Consolas"/>
              <a:sym typeface="Consolas"/>
            </a:endParaRPr>
          </a:p>
          <a:p>
            <a:pPr indent="0" lvl="0" marL="0" marR="0" rtl="0" algn="l">
              <a:lnSpc>
                <a:spcPct val="70000"/>
              </a:lnSpc>
              <a:spcBef>
                <a:spcPts val="600"/>
              </a:spcBef>
              <a:spcAft>
                <a:spcPts val="0"/>
              </a:spcAft>
              <a:buNone/>
            </a:pPr>
            <a:r>
              <a:rPr b="0" i="0" lang="en-US" sz="1800" u="none" cap="none" strike="noStrike">
                <a:solidFill>
                  <a:schemeClr val="dk1"/>
                </a:solidFill>
                <a:latin typeface="Consolas"/>
                <a:ea typeface="Consolas"/>
                <a:cs typeface="Consolas"/>
                <a:sym typeface="Consolas"/>
              </a:rPr>
              <a:t>		System.out.print(</a:t>
            </a:r>
            <a:r>
              <a:rPr lang="en-US" sz="1800">
                <a:solidFill>
                  <a:schemeClr val="dk1"/>
                </a:solidFill>
                <a:latin typeface="Consolas"/>
                <a:ea typeface="Consolas"/>
                <a:cs typeface="Consolas"/>
                <a:sym typeface="Consolas"/>
              </a:rPr>
              <a:t>‘</a:t>
            </a:r>
            <a:r>
              <a:rPr b="0" i="0" lang="en-US" sz="1800" u="none" cap="none" strike="noStrike">
                <a:solidFill>
                  <a:schemeClr val="dk1"/>
                </a:solidFill>
                <a:latin typeface="Consolas"/>
                <a:ea typeface="Consolas"/>
                <a:cs typeface="Consolas"/>
                <a:sym typeface="Consolas"/>
              </a:rPr>
              <a:t>*</a:t>
            </a:r>
            <a:r>
              <a:rPr lang="en-US" sz="1800">
                <a:solidFill>
                  <a:schemeClr val="dk1"/>
                </a:solidFill>
                <a:latin typeface="Consolas"/>
                <a:ea typeface="Consolas"/>
                <a:cs typeface="Consolas"/>
                <a:sym typeface="Consolas"/>
              </a:rPr>
              <a:t>’</a:t>
            </a:r>
            <a:r>
              <a:rPr b="0" i="0" lang="en-US"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70000"/>
              </a:lnSpc>
              <a:spcBef>
                <a:spcPts val="600"/>
              </a:spcBef>
              <a:spcAft>
                <a:spcPts val="0"/>
              </a:spcAft>
              <a:buNone/>
            </a:pPr>
            <a:r>
              <a:rPr b="0" i="0" lang="en-US" sz="1800" u="none" cap="none" strike="noStrike">
                <a:solidFill>
                  <a:schemeClr val="dk1"/>
                </a:solidFill>
                <a:latin typeface="Consolas"/>
                <a:ea typeface="Consolas"/>
                <a:cs typeface="Consolas"/>
                <a:sym typeface="Consolas"/>
              </a:rPr>
              <a:t>		y--;</a:t>
            </a:r>
            <a:endParaRPr/>
          </a:p>
          <a:p>
            <a:pPr indent="0" lvl="0" marL="0" marR="0" rtl="0" algn="l">
              <a:lnSpc>
                <a:spcPct val="70000"/>
              </a:lnSpc>
              <a:spcBef>
                <a:spcPts val="600"/>
              </a:spcBef>
              <a:spcAft>
                <a:spcPts val="0"/>
              </a:spcAft>
              <a:buNone/>
            </a:pPr>
            <a:r>
              <a:rPr b="0" i="0" lang="en-US" sz="1800" u="none" cap="none" strike="noStrike">
                <a:solidFill>
                  <a:schemeClr val="dk1"/>
                </a:solidFill>
                <a:latin typeface="Consolas"/>
                <a:ea typeface="Consolas"/>
                <a:cs typeface="Consolas"/>
                <a:sym typeface="Consolas"/>
              </a:rPr>
              <a:t>    }while (x &lt;= y);</a:t>
            </a:r>
            <a:endParaRPr b="0" i="0" sz="1800" u="none" cap="none" strike="noStrike">
              <a:solidFill>
                <a:schemeClr val="dk1"/>
              </a:solidFill>
              <a:latin typeface="Consolas"/>
              <a:ea typeface="Consolas"/>
              <a:cs typeface="Consolas"/>
              <a:sym typeface="Consolas"/>
            </a:endParaRPr>
          </a:p>
          <a:p>
            <a:pPr indent="0" lvl="0" marL="0" marR="0" rtl="0" algn="l">
              <a:lnSpc>
                <a:spcPct val="70000"/>
              </a:lnSpc>
              <a:spcBef>
                <a:spcPts val="600"/>
              </a:spcBef>
              <a:spcAft>
                <a:spcPts val="0"/>
              </a:spcAft>
              <a:buClr>
                <a:schemeClr val="dk1"/>
              </a:buClr>
              <a:buSzPts val="1960"/>
              <a:buFont typeface="Arial"/>
              <a:buNone/>
            </a:pPr>
            <a:r>
              <a:rPr b="0" i="0" lang="en-US" sz="1800" u="none" cap="none" strike="noStrike">
                <a:solidFill>
                  <a:schemeClr val="dk1"/>
                </a:solidFill>
                <a:latin typeface="Consolas"/>
                <a:ea typeface="Consolas"/>
                <a:cs typeface="Consolas"/>
                <a:sym typeface="Consolas"/>
              </a:rPr>
              <a:t>	</a:t>
            </a:r>
            <a:endParaRPr b="0" i="0" sz="1800" u="none" cap="none" strike="noStrike">
              <a:solidFill>
                <a:schemeClr val="dk1"/>
              </a:solidFill>
              <a:latin typeface="Consolas"/>
              <a:ea typeface="Consolas"/>
              <a:cs typeface="Consolas"/>
              <a:sym typeface="Consolas"/>
            </a:endParaRPr>
          </a:p>
          <a:p>
            <a:pPr indent="457200" lvl="0" marL="0" marR="0" rtl="0" algn="l">
              <a:lnSpc>
                <a:spcPct val="70000"/>
              </a:lnSpc>
              <a:spcBef>
                <a:spcPts val="600"/>
              </a:spcBef>
              <a:spcAft>
                <a:spcPts val="0"/>
              </a:spcAft>
              <a:buClr>
                <a:schemeClr val="dk1"/>
              </a:buClr>
              <a:buSzPts val="1960"/>
              <a:buFont typeface="Arial"/>
              <a:buNone/>
            </a:pPr>
            <a:r>
              <a:rPr b="0" i="0" lang="en-US" sz="1800" u="none" cap="none" strike="noStrike">
                <a:solidFill>
                  <a:schemeClr val="dk1"/>
                </a:solidFill>
                <a:latin typeface="Consolas"/>
                <a:ea typeface="Consolas"/>
                <a:cs typeface="Consolas"/>
                <a:sym typeface="Consolas"/>
              </a:rPr>
              <a:t>x++;</a:t>
            </a:r>
            <a:endParaRPr b="0" i="0" sz="1800" u="none" cap="none" strike="noStrike">
              <a:solidFill>
                <a:schemeClr val="dk1"/>
              </a:solidFill>
              <a:latin typeface="Consolas"/>
              <a:ea typeface="Consolas"/>
              <a:cs typeface="Consolas"/>
              <a:sym typeface="Consolas"/>
            </a:endParaRPr>
          </a:p>
          <a:p>
            <a:pPr indent="0" lvl="0" marL="0" marR="0" rtl="0" algn="l">
              <a:lnSpc>
                <a:spcPct val="70000"/>
              </a:lnSpc>
              <a:spcBef>
                <a:spcPts val="600"/>
              </a:spcBef>
              <a:spcAft>
                <a:spcPts val="0"/>
              </a:spcAft>
              <a:buClr>
                <a:schemeClr val="dk1"/>
              </a:buClr>
              <a:buSzPts val="1960"/>
              <a:buFont typeface="Arial"/>
              <a:buNone/>
            </a:pPr>
            <a:r>
              <a:rPr b="0" i="0" lang="en-US"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70000"/>
              </a:lnSpc>
              <a:spcBef>
                <a:spcPts val="0"/>
              </a:spcBef>
              <a:spcAft>
                <a:spcPts val="0"/>
              </a:spcAft>
              <a:buClr>
                <a:schemeClr val="dk1"/>
              </a:buClr>
              <a:buSzPts val="196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6" name="Google Shape;226;p21"/>
          <p:cNvSpPr txBox="1"/>
          <p:nvPr/>
        </p:nvSpPr>
        <p:spPr>
          <a:xfrm>
            <a:off x="6998939" y="1568956"/>
            <a:ext cx="2715111"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70000"/>
              </a:lnSpc>
              <a:spcBef>
                <a:spcPts val="600"/>
              </a:spcBef>
              <a:spcAft>
                <a:spcPts val="0"/>
              </a:spcAft>
              <a:buNone/>
            </a:pPr>
            <a:r>
              <a:rPr b="1" i="0" lang="en-US" sz="1950" u="none" cap="none" strike="noStrike">
                <a:solidFill>
                  <a:schemeClr val="dk1"/>
                </a:solidFill>
                <a:latin typeface="Calibri"/>
                <a:ea typeface="Calibri"/>
                <a:cs typeface="Calibri"/>
                <a:sym typeface="Calibri"/>
              </a:rPr>
              <a:t>How many stars are </a:t>
            </a:r>
            <a:endParaRPr b="1" i="0" sz="1950" u="none" cap="none" strike="noStrike">
              <a:solidFill>
                <a:schemeClr val="dk1"/>
              </a:solidFill>
              <a:latin typeface="Calibri"/>
              <a:ea typeface="Calibri"/>
              <a:cs typeface="Calibri"/>
              <a:sym typeface="Calibri"/>
            </a:endParaRPr>
          </a:p>
          <a:p>
            <a:pPr indent="0" lvl="0" marL="0" marR="0" rtl="0" algn="l">
              <a:lnSpc>
                <a:spcPct val="70000"/>
              </a:lnSpc>
              <a:spcBef>
                <a:spcPts val="600"/>
              </a:spcBef>
              <a:spcAft>
                <a:spcPts val="0"/>
              </a:spcAft>
              <a:buNone/>
            </a:pPr>
            <a:r>
              <a:rPr b="1" i="0" lang="en-US" sz="1950" u="none" cap="none" strike="noStrike">
                <a:solidFill>
                  <a:schemeClr val="dk1"/>
                </a:solidFill>
                <a:latin typeface="Calibri"/>
                <a:ea typeface="Calibri"/>
                <a:cs typeface="Calibri"/>
                <a:sym typeface="Calibri"/>
              </a:rPr>
              <a:t>printed when this code </a:t>
            </a:r>
            <a:endParaRPr b="1" i="0" sz="1950" u="none" cap="none" strike="noStrike">
              <a:solidFill>
                <a:schemeClr val="dk1"/>
              </a:solidFill>
              <a:latin typeface="Calibri"/>
              <a:ea typeface="Calibri"/>
              <a:cs typeface="Calibri"/>
              <a:sym typeface="Calibri"/>
            </a:endParaRPr>
          </a:p>
          <a:p>
            <a:pPr indent="0" lvl="0" marL="0" marR="0" rtl="0" algn="l">
              <a:lnSpc>
                <a:spcPct val="70000"/>
              </a:lnSpc>
              <a:spcBef>
                <a:spcPts val="600"/>
              </a:spcBef>
              <a:spcAft>
                <a:spcPts val="0"/>
              </a:spcAft>
              <a:buClr>
                <a:srgbClr val="000000"/>
              </a:buClr>
              <a:buSzPts val="1950"/>
              <a:buFont typeface="Arial"/>
              <a:buNone/>
            </a:pPr>
            <a:r>
              <a:rPr b="1" i="0" lang="en-US" sz="1950" u="none" cap="none" strike="noStrike">
                <a:solidFill>
                  <a:schemeClr val="dk1"/>
                </a:solidFill>
                <a:latin typeface="Calibri"/>
                <a:ea typeface="Calibri"/>
                <a:cs typeface="Calibri"/>
                <a:sym typeface="Calibri"/>
              </a:rPr>
              <a:t>executes?</a:t>
            </a:r>
            <a:endParaRPr b="1" i="0" sz="1950" u="none" cap="none" strike="noStrike">
              <a:solidFill>
                <a:schemeClr val="dk1"/>
              </a:solidFill>
              <a:latin typeface="Calibri"/>
              <a:ea typeface="Calibri"/>
              <a:cs typeface="Calibri"/>
              <a:sym typeface="Calibri"/>
            </a:endParaRPr>
          </a:p>
          <a:p>
            <a:pPr indent="0" lvl="0" marL="0" marR="0" rtl="0" algn="l">
              <a:lnSpc>
                <a:spcPct val="70000"/>
              </a:lnSpc>
              <a:spcBef>
                <a:spcPts val="600"/>
              </a:spcBef>
              <a:spcAft>
                <a:spcPts val="0"/>
              </a:spcAft>
              <a:buClr>
                <a:srgbClr val="000000"/>
              </a:buClr>
              <a:buSzPts val="1950"/>
              <a:buFont typeface="Arial"/>
              <a:buNone/>
            </a:pPr>
            <a:r>
              <a:t/>
            </a:r>
            <a:endParaRPr b="1" i="0" sz="1950" u="none" cap="none" strike="noStrike">
              <a:solidFill>
                <a:schemeClr val="dk1"/>
              </a:solidFill>
              <a:latin typeface="Calibri"/>
              <a:ea typeface="Calibri"/>
              <a:cs typeface="Calibri"/>
              <a:sym typeface="Calibri"/>
            </a:endParaRPr>
          </a:p>
          <a:p>
            <a:pPr indent="0" lvl="0" marL="0" marR="0" rtl="0" algn="l">
              <a:lnSpc>
                <a:spcPct val="70000"/>
              </a:lnSpc>
              <a:spcBef>
                <a:spcPts val="0"/>
              </a:spcBef>
              <a:spcAft>
                <a:spcPts val="0"/>
              </a:spcAft>
              <a:buNone/>
            </a:pPr>
            <a:r>
              <a:rPr b="1" i="0" lang="en-US" sz="1950" u="none" cap="none" strike="noStrike">
                <a:solidFill>
                  <a:schemeClr val="dk1"/>
                </a:solidFill>
                <a:latin typeface="Calibri"/>
                <a:ea typeface="Calibri"/>
                <a:cs typeface="Calibri"/>
                <a:sym typeface="Calibri"/>
              </a:rPr>
              <a:t>   </a:t>
            </a:r>
            <a:r>
              <a:rPr b="0" i="0" lang="en-US" sz="1950" u="none" cap="none" strike="noStrike">
                <a:solidFill>
                  <a:schemeClr val="dk1"/>
                </a:solidFill>
                <a:latin typeface="Calibri"/>
                <a:ea typeface="Calibri"/>
                <a:cs typeface="Calibri"/>
                <a:sym typeface="Calibri"/>
              </a:rPr>
              <a:t>  A. 4</a:t>
            </a:r>
            <a:endParaRPr b="0" i="0" sz="1950" u="none" cap="none" strike="noStrike">
              <a:solidFill>
                <a:schemeClr val="dk1"/>
              </a:solidFill>
              <a:latin typeface="Calibri"/>
              <a:ea typeface="Calibri"/>
              <a:cs typeface="Calibri"/>
              <a:sym typeface="Calibri"/>
            </a:endParaRPr>
          </a:p>
          <a:p>
            <a:pPr indent="0" lvl="0" marL="0" marR="0" rtl="0" algn="l">
              <a:lnSpc>
                <a:spcPct val="70000"/>
              </a:lnSpc>
              <a:spcBef>
                <a:spcPts val="0"/>
              </a:spcBef>
              <a:spcAft>
                <a:spcPts val="0"/>
              </a:spcAft>
              <a:buNone/>
            </a:pPr>
            <a:r>
              <a:rPr b="0" i="0" lang="en-US" sz="1950" u="none" cap="none" strike="noStrike">
                <a:solidFill>
                  <a:schemeClr val="dk1"/>
                </a:solidFill>
                <a:latin typeface="Calibri"/>
                <a:ea typeface="Calibri"/>
                <a:cs typeface="Calibri"/>
                <a:sym typeface="Calibri"/>
              </a:rPr>
              <a:t>     B. 8</a:t>
            </a:r>
            <a:endParaRPr b="0" i="0" sz="1950" u="none" cap="none" strike="noStrike">
              <a:solidFill>
                <a:schemeClr val="dk1"/>
              </a:solidFill>
              <a:latin typeface="Calibri"/>
              <a:ea typeface="Calibri"/>
              <a:cs typeface="Calibri"/>
              <a:sym typeface="Calibri"/>
            </a:endParaRPr>
          </a:p>
          <a:p>
            <a:pPr indent="0" lvl="0" marL="0" marR="0" rtl="0" algn="l">
              <a:lnSpc>
                <a:spcPct val="70000"/>
              </a:lnSpc>
              <a:spcBef>
                <a:spcPts val="0"/>
              </a:spcBef>
              <a:spcAft>
                <a:spcPts val="0"/>
              </a:spcAft>
              <a:buNone/>
            </a:pPr>
            <a:r>
              <a:rPr b="0" i="0" lang="en-US" sz="1950" u="none" cap="none" strike="noStrike">
                <a:solidFill>
                  <a:schemeClr val="dk1"/>
                </a:solidFill>
                <a:latin typeface="Calibri"/>
                <a:ea typeface="Calibri"/>
                <a:cs typeface="Calibri"/>
                <a:sym typeface="Calibri"/>
              </a:rPr>
              <a:t>     C. 10</a:t>
            </a:r>
            <a:endParaRPr b="0" i="0" sz="1950" u="none" cap="none" strike="noStrike">
              <a:solidFill>
                <a:schemeClr val="dk1"/>
              </a:solidFill>
              <a:latin typeface="Calibri"/>
              <a:ea typeface="Calibri"/>
              <a:cs typeface="Calibri"/>
              <a:sym typeface="Calibri"/>
            </a:endParaRPr>
          </a:p>
          <a:p>
            <a:pPr indent="0" lvl="0" marL="0" marR="0" rtl="0" algn="l">
              <a:lnSpc>
                <a:spcPct val="70000"/>
              </a:lnSpc>
              <a:spcBef>
                <a:spcPts val="0"/>
              </a:spcBef>
              <a:spcAft>
                <a:spcPts val="0"/>
              </a:spcAft>
              <a:buNone/>
            </a:pPr>
            <a:r>
              <a:rPr b="0" i="0" lang="en-US" sz="1950" u="none" cap="none" strike="noStrike">
                <a:solidFill>
                  <a:schemeClr val="dk1"/>
                </a:solidFill>
                <a:latin typeface="Calibri"/>
                <a:ea typeface="Calibri"/>
                <a:cs typeface="Calibri"/>
                <a:sym typeface="Calibri"/>
              </a:rPr>
              <a:t>     D. 11</a:t>
            </a:r>
            <a:endParaRPr b="0" i="0" sz="1950" u="none" cap="none" strike="noStrike">
              <a:solidFill>
                <a:schemeClr val="dk1"/>
              </a:solidFill>
              <a:latin typeface="Calibri"/>
              <a:ea typeface="Calibri"/>
              <a:cs typeface="Calibri"/>
              <a:sym typeface="Calibri"/>
            </a:endParaRPr>
          </a:p>
          <a:p>
            <a:pPr indent="0" lvl="0" marL="0" marR="0" rtl="0" algn="l">
              <a:lnSpc>
                <a:spcPct val="70000"/>
              </a:lnSpc>
              <a:spcBef>
                <a:spcPts val="0"/>
              </a:spcBef>
              <a:spcAft>
                <a:spcPts val="0"/>
              </a:spcAft>
              <a:buNone/>
            </a:pPr>
            <a:r>
              <a:rPr b="0" i="0" lang="en-US" sz="1950" u="none" cap="none" strike="noStrike">
                <a:solidFill>
                  <a:schemeClr val="dk1"/>
                </a:solidFill>
                <a:latin typeface="Calibri"/>
                <a:ea typeface="Calibri"/>
                <a:cs typeface="Calibri"/>
                <a:sym typeface="Calibri"/>
              </a:rPr>
              <a:t>     </a:t>
            </a:r>
            <a:r>
              <a:rPr b="0" i="0" lang="en-US" sz="1950" u="none" cap="none" strike="noStrike">
                <a:solidFill>
                  <a:srgbClr val="FF0000"/>
                </a:solidFill>
                <a:latin typeface="Calibri"/>
                <a:ea typeface="Calibri"/>
                <a:cs typeface="Calibri"/>
                <a:sym typeface="Calibri"/>
              </a:rPr>
              <a:t>E. 14</a:t>
            </a:r>
            <a:endParaRPr b="0" i="0" sz="1950" u="none" cap="none" strike="noStrike">
              <a:solidFill>
                <a:srgbClr val="FF0000"/>
              </a:solidFill>
              <a:latin typeface="Times New Roman"/>
              <a:ea typeface="Times New Roman"/>
              <a:cs typeface="Times New Roman"/>
              <a:sym typeface="Times New Roman"/>
            </a:endParaRPr>
          </a:p>
        </p:txBody>
      </p:sp>
      <p:sp>
        <p:nvSpPr>
          <p:cNvPr id="227" name="Google Shape;227;p21"/>
          <p:cNvSpPr txBox="1"/>
          <p:nvPr/>
        </p:nvSpPr>
        <p:spPr>
          <a:xfrm>
            <a:off x="838200" y="434398"/>
            <a:ext cx="10515600" cy="73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Final Jeopardy!</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lang="en-US"/>
              <a:t>Final Jeopardy!</a:t>
            </a:r>
            <a:endParaRPr/>
          </a:p>
        </p:txBody>
      </p:sp>
      <p:sp>
        <p:nvSpPr>
          <p:cNvPr id="233" name="Google Shape;233;p22"/>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noAutofit/>
          </a:bodyPr>
          <a:lstStyle/>
          <a:p>
            <a:pPr indent="-406400" lvl="0" marL="457200" marR="0" rtl="0" algn="ctr">
              <a:lnSpc>
                <a:spcPct val="90000"/>
              </a:lnSpc>
              <a:spcBef>
                <a:spcPts val="1000"/>
              </a:spcBef>
              <a:spcAft>
                <a:spcPts val="0"/>
              </a:spcAft>
              <a:buClr>
                <a:schemeClr val="dk1"/>
              </a:buClr>
              <a:buSzPts val="2400"/>
              <a:buFont typeface="Arial"/>
              <a:buNone/>
            </a:pPr>
            <a:r>
              <a:rPr lang="en-US"/>
              <a:t>Category:  Loops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73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Ifs, Switches, and Bools for 100</a:t>
            </a:r>
            <a:endParaRPr b="0" i="0" sz="4400" u="none" cap="none" strike="noStrike">
              <a:solidFill>
                <a:schemeClr val="dk1"/>
              </a:solidFill>
              <a:latin typeface="Calibri"/>
              <a:ea typeface="Calibri"/>
              <a:cs typeface="Calibri"/>
              <a:sym typeface="Calibri"/>
            </a:endParaRPr>
          </a:p>
        </p:txBody>
      </p:sp>
      <p:sp>
        <p:nvSpPr>
          <p:cNvPr id="101" name="Google Shape;101;p3"/>
          <p:cNvSpPr txBox="1"/>
          <p:nvPr>
            <p:ph idx="1" type="body"/>
          </p:nvPr>
        </p:nvSpPr>
        <p:spPr>
          <a:xfrm>
            <a:off x="838200" y="1244600"/>
            <a:ext cx="10515600" cy="53259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SzPts val="1750"/>
              <a:buFont typeface="Arial"/>
              <a:buNone/>
            </a:pPr>
            <a:r>
              <a:rPr b="1" i="0" lang="en-US" sz="1750" u="none" cap="none" strike="noStrike">
                <a:latin typeface="Calibri"/>
                <a:ea typeface="Calibri"/>
                <a:cs typeface="Calibri"/>
                <a:sym typeface="Calibri"/>
              </a:rPr>
              <a:t>Assume that x and y are int variables. Consider the following code fragment:</a:t>
            </a:r>
            <a:endParaRPr/>
          </a:p>
          <a:p>
            <a:pPr indent="0" lvl="0" marL="0" marR="0" rtl="0" algn="l">
              <a:lnSpc>
                <a:spcPct val="70000"/>
              </a:lnSpc>
              <a:spcBef>
                <a:spcPts val="1000"/>
              </a:spcBef>
              <a:spcAft>
                <a:spcPts val="0"/>
              </a:spcAft>
              <a:buClr>
                <a:schemeClr val="dk1"/>
              </a:buClr>
              <a:buSzPts val="1750"/>
              <a:buFont typeface="Arial"/>
              <a:buNone/>
            </a:pPr>
            <a:r>
              <a:rPr b="0" i="0" lang="en-US" sz="1750" u="none" cap="none" strike="noStrike">
                <a:latin typeface="Calibri"/>
                <a:ea typeface="Calibri"/>
                <a:cs typeface="Calibri"/>
                <a:sym typeface="Calibri"/>
              </a:rPr>
              <a:t>if (y &gt; 3)</a:t>
            </a:r>
            <a:endParaRPr b="0" i="0" sz="1750" u="none" cap="none" strike="noStrike">
              <a:latin typeface="Calibri"/>
              <a:ea typeface="Calibri"/>
              <a:cs typeface="Calibri"/>
              <a:sym typeface="Calibri"/>
            </a:endParaRPr>
          </a:p>
          <a:p>
            <a:pPr indent="0" lvl="0" marL="0" rtl="0" algn="l">
              <a:lnSpc>
                <a:spcPct val="70000"/>
              </a:lnSpc>
              <a:spcBef>
                <a:spcPts val="1000"/>
              </a:spcBef>
              <a:spcAft>
                <a:spcPts val="0"/>
              </a:spcAft>
              <a:buSzPts val="1750"/>
              <a:buNone/>
            </a:pPr>
            <a:r>
              <a:rPr lang="en-US" sz="1750"/>
              <a:t>    </a:t>
            </a:r>
            <a:r>
              <a:rPr b="0" i="0" lang="en-US" sz="1750" u="none" cap="none" strike="noStrike">
                <a:latin typeface="Calibri"/>
                <a:ea typeface="Calibri"/>
                <a:cs typeface="Calibri"/>
                <a:sym typeface="Calibri"/>
              </a:rPr>
              <a:t> x = x + 2;</a:t>
            </a:r>
            <a:endParaRPr/>
          </a:p>
          <a:p>
            <a:pPr indent="0" lvl="0" marL="0" marR="0" rtl="0" algn="l">
              <a:lnSpc>
                <a:spcPct val="70000"/>
              </a:lnSpc>
              <a:spcBef>
                <a:spcPts val="1000"/>
              </a:spcBef>
              <a:spcAft>
                <a:spcPts val="0"/>
              </a:spcAft>
              <a:buClr>
                <a:schemeClr val="dk1"/>
              </a:buClr>
              <a:buSzPts val="1750"/>
              <a:buFont typeface="Arial"/>
              <a:buNone/>
            </a:pPr>
            <a:r>
              <a:rPr b="0" i="0" lang="en-US" sz="1750" u="none" cap="none" strike="noStrike">
                <a:latin typeface="Calibri"/>
                <a:ea typeface="Calibri"/>
                <a:cs typeface="Calibri"/>
                <a:sym typeface="Calibri"/>
              </a:rPr>
              <a:t>if (y &lt; 9)</a:t>
            </a:r>
            <a:endParaRPr/>
          </a:p>
          <a:p>
            <a:pPr indent="0" lvl="0" marL="0" rtl="0" algn="l">
              <a:lnSpc>
                <a:spcPct val="70000"/>
              </a:lnSpc>
              <a:spcBef>
                <a:spcPts val="1000"/>
              </a:spcBef>
              <a:spcAft>
                <a:spcPts val="0"/>
              </a:spcAft>
              <a:buSzPts val="1750"/>
              <a:buNone/>
            </a:pPr>
            <a:r>
              <a:rPr lang="en-US" sz="1750"/>
              <a:t>    </a:t>
            </a:r>
            <a:r>
              <a:rPr b="0" i="0" lang="en-US" sz="1750" u="none" cap="none" strike="noStrike">
                <a:latin typeface="Calibri"/>
                <a:ea typeface="Calibri"/>
                <a:cs typeface="Calibri"/>
                <a:sym typeface="Calibri"/>
              </a:rPr>
              <a:t> x = x + 3;</a:t>
            </a:r>
            <a:endParaRPr/>
          </a:p>
          <a:p>
            <a:pPr indent="0" lvl="0" marL="0" marR="0" rtl="0" algn="l">
              <a:lnSpc>
                <a:spcPct val="70000"/>
              </a:lnSpc>
              <a:spcBef>
                <a:spcPts val="1000"/>
              </a:spcBef>
              <a:spcAft>
                <a:spcPts val="0"/>
              </a:spcAft>
              <a:buClr>
                <a:schemeClr val="dk1"/>
              </a:buClr>
              <a:buSzPts val="1750"/>
              <a:buFont typeface="Arial"/>
              <a:buNone/>
            </a:pPr>
            <a:r>
              <a:rPr b="0" i="0" lang="en-US" sz="1750" u="none" cap="none" strike="noStrike">
                <a:latin typeface="Calibri"/>
                <a:ea typeface="Calibri"/>
                <a:cs typeface="Calibri"/>
                <a:sym typeface="Calibri"/>
              </a:rPr>
              <a:t>else</a:t>
            </a:r>
            <a:endParaRPr b="0" i="0" sz="1750" u="none" cap="none" strike="noStrike">
              <a:latin typeface="Calibri"/>
              <a:ea typeface="Calibri"/>
              <a:cs typeface="Calibri"/>
              <a:sym typeface="Calibri"/>
            </a:endParaRPr>
          </a:p>
          <a:p>
            <a:pPr indent="0" lvl="0" marL="0" rtl="0" algn="l">
              <a:lnSpc>
                <a:spcPct val="70000"/>
              </a:lnSpc>
              <a:spcBef>
                <a:spcPts val="1000"/>
              </a:spcBef>
              <a:spcAft>
                <a:spcPts val="0"/>
              </a:spcAft>
              <a:buSzPts val="1750"/>
              <a:buNone/>
            </a:pPr>
            <a:r>
              <a:rPr lang="en-US" sz="1750"/>
              <a:t>    </a:t>
            </a:r>
            <a:r>
              <a:rPr b="0" i="0" lang="en-US" sz="1750" u="none" cap="none" strike="noStrike">
                <a:latin typeface="Calibri"/>
                <a:ea typeface="Calibri"/>
                <a:cs typeface="Calibri"/>
                <a:sym typeface="Calibri"/>
              </a:rPr>
              <a:t> x = x + 6;</a:t>
            </a:r>
            <a:endParaRPr/>
          </a:p>
          <a:p>
            <a:pPr indent="0" lvl="0" marL="0" marR="0" rtl="0" algn="l">
              <a:lnSpc>
                <a:spcPct val="70000"/>
              </a:lnSpc>
              <a:spcBef>
                <a:spcPts val="1000"/>
              </a:spcBef>
              <a:spcAft>
                <a:spcPts val="0"/>
              </a:spcAft>
              <a:buClr>
                <a:schemeClr val="dk1"/>
              </a:buClr>
              <a:buSzPts val="1750"/>
              <a:buFont typeface="Arial"/>
              <a:buNone/>
            </a:pPr>
            <a:r>
              <a:rPr b="0" i="0" lang="en-US" sz="1750" u="none" cap="none" strike="noStrike">
                <a:latin typeface="Calibri"/>
                <a:ea typeface="Calibri"/>
                <a:cs typeface="Calibri"/>
                <a:sym typeface="Calibri"/>
              </a:rPr>
              <a:t>System.out.print(x);</a:t>
            </a:r>
            <a:endParaRPr/>
          </a:p>
          <a:p>
            <a:pPr indent="0" lvl="0" marL="0" marR="0" rtl="0" algn="l">
              <a:lnSpc>
                <a:spcPct val="70000"/>
              </a:lnSpc>
              <a:spcBef>
                <a:spcPts val="1000"/>
              </a:spcBef>
              <a:spcAft>
                <a:spcPts val="0"/>
              </a:spcAft>
              <a:buClr>
                <a:schemeClr val="dk1"/>
              </a:buClr>
              <a:buSzPts val="1750"/>
              <a:buFont typeface="Arial"/>
              <a:buNone/>
            </a:pPr>
            <a:r>
              <a:t/>
            </a:r>
            <a:endParaRPr b="0" i="0" sz="175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1750"/>
              <a:buFont typeface="Arial"/>
              <a:buNone/>
            </a:pPr>
            <a:r>
              <a:rPr b="1" i="0" lang="en-US" sz="1750" u="none" cap="none" strike="noStrike">
                <a:latin typeface="Calibri"/>
                <a:ea typeface="Calibri"/>
                <a:cs typeface="Calibri"/>
                <a:sym typeface="Calibri"/>
              </a:rPr>
              <a:t>What is printed if x is 0 and y is 1 before the code fragment executes?</a:t>
            </a:r>
            <a:endParaRPr/>
          </a:p>
          <a:p>
            <a:pPr indent="0" lvl="0" marL="0" marR="0" rtl="0" algn="l">
              <a:lnSpc>
                <a:spcPct val="70000"/>
              </a:lnSpc>
              <a:spcBef>
                <a:spcPts val="1000"/>
              </a:spcBef>
              <a:spcAft>
                <a:spcPts val="0"/>
              </a:spcAft>
              <a:buClr>
                <a:schemeClr val="dk1"/>
              </a:buClr>
              <a:buSzPts val="1750"/>
              <a:buFont typeface="Arial"/>
              <a:buNone/>
            </a:pPr>
            <a:r>
              <a:rPr b="0" i="0" lang="en-US" sz="1750" u="none" cap="none" strike="noStrike">
                <a:latin typeface="Calibri"/>
                <a:ea typeface="Calibri"/>
                <a:cs typeface="Calibri"/>
                <a:sym typeface="Calibri"/>
              </a:rPr>
              <a:t>	</a:t>
            </a:r>
            <a:r>
              <a:rPr b="1" i="0" lang="en-US" sz="1750" u="none" cap="none" strike="noStrike">
                <a:latin typeface="Calibri"/>
                <a:ea typeface="Calibri"/>
                <a:cs typeface="Calibri"/>
                <a:sym typeface="Calibri"/>
              </a:rPr>
              <a:t>A. </a:t>
            </a:r>
            <a:r>
              <a:rPr b="0" i="0" lang="en-US" sz="1750" u="none" cap="none" strike="noStrike">
                <a:latin typeface="Calibri"/>
                <a:ea typeface="Calibri"/>
                <a:cs typeface="Calibri"/>
                <a:sym typeface="Calibri"/>
              </a:rPr>
              <a:t>2</a:t>
            </a:r>
            <a:r>
              <a:rPr lang="en-US"/>
              <a:t> 		</a:t>
            </a:r>
            <a:r>
              <a:rPr b="1" i="0" lang="en-US" sz="1750" u="none" cap="none" strike="noStrike">
                <a:solidFill>
                  <a:srgbClr val="FF0000"/>
                </a:solidFill>
                <a:latin typeface="Calibri"/>
                <a:ea typeface="Calibri"/>
                <a:cs typeface="Calibri"/>
                <a:sym typeface="Calibri"/>
              </a:rPr>
              <a:t>B. </a:t>
            </a:r>
            <a:r>
              <a:rPr b="0" i="0" lang="en-US" sz="1750" u="none" cap="none" strike="noStrike">
                <a:solidFill>
                  <a:srgbClr val="FF0000"/>
                </a:solidFill>
                <a:latin typeface="Calibri"/>
                <a:ea typeface="Calibri"/>
                <a:cs typeface="Calibri"/>
                <a:sym typeface="Calibri"/>
              </a:rPr>
              <a:t>3</a:t>
            </a:r>
            <a:endParaRPr>
              <a:solidFill>
                <a:srgbClr val="FF0000"/>
              </a:solidFill>
            </a:endParaRPr>
          </a:p>
          <a:p>
            <a:pPr indent="457200" lvl="0" marL="0" rtl="0" algn="l">
              <a:lnSpc>
                <a:spcPct val="70000"/>
              </a:lnSpc>
              <a:spcBef>
                <a:spcPts val="1000"/>
              </a:spcBef>
              <a:spcAft>
                <a:spcPts val="0"/>
              </a:spcAft>
              <a:buSzPts val="1750"/>
              <a:buNone/>
            </a:pPr>
            <a:r>
              <a:rPr b="1" lang="en-US" sz="1750"/>
              <a:t>         </a:t>
            </a:r>
            <a:r>
              <a:rPr b="1" i="0" lang="en-US" sz="1750" u="none" cap="none" strike="noStrike">
                <a:latin typeface="Calibri"/>
                <a:ea typeface="Calibri"/>
                <a:cs typeface="Calibri"/>
                <a:sym typeface="Calibri"/>
              </a:rPr>
              <a:t>C. </a:t>
            </a:r>
            <a:r>
              <a:rPr b="0" i="0" lang="en-US" sz="1750" u="none" cap="none" strike="noStrike">
                <a:latin typeface="Calibri"/>
                <a:ea typeface="Calibri"/>
                <a:cs typeface="Calibri"/>
                <a:sym typeface="Calibri"/>
              </a:rPr>
              <a:t>5</a:t>
            </a:r>
            <a:r>
              <a:rPr lang="en-US"/>
              <a:t> 		</a:t>
            </a:r>
            <a:r>
              <a:rPr b="1" i="0" lang="en-US" sz="1750" u="none" cap="none" strike="noStrike">
                <a:latin typeface="Calibri"/>
                <a:ea typeface="Calibri"/>
                <a:cs typeface="Calibri"/>
                <a:sym typeface="Calibri"/>
              </a:rPr>
              <a:t>D. </a:t>
            </a:r>
            <a:r>
              <a:rPr b="0" i="0" lang="en-US" sz="1750" u="none" cap="none" strike="noStrike">
                <a:latin typeface="Calibri"/>
                <a:ea typeface="Calibri"/>
                <a:cs typeface="Calibri"/>
                <a:sym typeface="Calibri"/>
              </a:rPr>
              <a:t>6</a:t>
            </a:r>
            <a:endParaRPr/>
          </a:p>
          <a:p>
            <a:pPr indent="0" lvl="0" marL="0" marR="0" rtl="0" algn="l">
              <a:lnSpc>
                <a:spcPct val="70000"/>
              </a:lnSpc>
              <a:spcBef>
                <a:spcPts val="1000"/>
              </a:spcBef>
              <a:spcAft>
                <a:spcPts val="0"/>
              </a:spcAft>
              <a:buClr>
                <a:schemeClr val="dk1"/>
              </a:buClr>
              <a:buSzPts val="1750"/>
              <a:buFont typeface="Arial"/>
              <a:buNone/>
            </a:pPr>
            <a:r>
              <a:rPr b="0" i="0" lang="en-US" sz="1750" u="none" cap="none" strike="noStrike">
                <a:latin typeface="Calibri"/>
                <a:ea typeface="Calibri"/>
                <a:cs typeface="Calibri"/>
                <a:sym typeface="Calibri"/>
              </a:rPr>
              <a:t>	</a:t>
            </a:r>
            <a:r>
              <a:rPr b="1" i="0" lang="en-US" sz="1750" u="none" cap="none" strike="noStrike">
                <a:latin typeface="Calibri"/>
                <a:ea typeface="Calibri"/>
                <a:cs typeface="Calibri"/>
                <a:sym typeface="Calibri"/>
              </a:rPr>
              <a:t>E.</a:t>
            </a:r>
            <a:r>
              <a:rPr b="0" i="0" lang="en-US" sz="1750" u="none" cap="none" strike="noStrike">
                <a:latin typeface="Calibri"/>
                <a:ea typeface="Calibri"/>
                <a:cs typeface="Calibri"/>
                <a:sym typeface="Calibri"/>
              </a:rPr>
              <a:t> 8</a:t>
            </a:r>
            <a:endParaRPr b="0" i="0" sz="1750" u="none" cap="none" strike="noStrike">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73977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b="1" lang="en-US"/>
              <a:t>Loops</a:t>
            </a:r>
            <a:r>
              <a:rPr b="1" i="0" lang="en-US" sz="4400" u="none" cap="none" strike="noStrike">
                <a:latin typeface="Calibri"/>
                <a:ea typeface="Calibri"/>
                <a:cs typeface="Calibri"/>
                <a:sym typeface="Calibri"/>
              </a:rPr>
              <a:t> </a:t>
            </a:r>
            <a:r>
              <a:rPr b="1" lang="en-US"/>
              <a:t>for 100</a:t>
            </a:r>
            <a:endParaRPr b="0" i="0" sz="4400" u="none" cap="none" strike="noStrike">
              <a:latin typeface="Calibri"/>
              <a:ea typeface="Calibri"/>
              <a:cs typeface="Calibri"/>
              <a:sym typeface="Calibri"/>
            </a:endParaRPr>
          </a:p>
        </p:txBody>
      </p:sp>
      <p:sp>
        <p:nvSpPr>
          <p:cNvPr id="107" name="Google Shape;107;p4"/>
          <p:cNvSpPr txBox="1"/>
          <p:nvPr/>
        </p:nvSpPr>
        <p:spPr>
          <a:xfrm>
            <a:off x="6095905" y="2087021"/>
            <a:ext cx="4870578" cy="299299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Calibri"/>
                <a:ea typeface="Calibri"/>
                <a:cs typeface="Calibri"/>
                <a:sym typeface="Calibri"/>
              </a:rPr>
              <a:t>This flow diagram is best described as which one of the following?</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Calibri"/>
              <a:ea typeface="Calibri"/>
              <a:cs typeface="Calibri"/>
              <a:sym typeface="Calibri"/>
            </a:endParaRPr>
          </a:p>
          <a:p>
            <a:pPr indent="0" lvl="0" marL="0" marR="0" rtl="0" algn="l">
              <a:lnSpc>
                <a:spcPct val="80000"/>
              </a:lnSpc>
              <a:spcBef>
                <a:spcPts val="0"/>
              </a:spcBef>
              <a:spcAft>
                <a:spcPts val="0"/>
              </a:spcAft>
              <a:buNone/>
            </a:pPr>
            <a:r>
              <a:rPr b="0" i="0" lang="en-US" sz="1800" u="none" cap="none" strike="noStrike">
                <a:solidFill>
                  <a:schemeClr val="dk1"/>
                </a:solidFill>
                <a:latin typeface="Calibri"/>
                <a:ea typeface="Calibri"/>
                <a:cs typeface="Calibri"/>
                <a:sym typeface="Calibri"/>
              </a:rPr>
              <a:t>A. an if statement with a do-while loop nested inside</a:t>
            </a:r>
            <a:endParaRPr/>
          </a:p>
          <a:p>
            <a:pPr indent="0" lvl="0" marL="0" marR="0" rtl="0" algn="l">
              <a:lnSpc>
                <a:spcPct val="80000"/>
              </a:lnSpc>
              <a:spcBef>
                <a:spcPts val="1000"/>
              </a:spcBef>
              <a:spcAft>
                <a:spcPts val="0"/>
              </a:spcAft>
              <a:buNone/>
            </a:pPr>
            <a:r>
              <a:rPr b="0" i="0" lang="en-US" sz="1800" u="none" cap="none" strike="noStrike">
                <a:solidFill>
                  <a:schemeClr val="dk1"/>
                </a:solidFill>
                <a:latin typeface="Calibri"/>
                <a:ea typeface="Calibri"/>
                <a:cs typeface="Calibri"/>
                <a:sym typeface="Calibri"/>
              </a:rPr>
              <a:t>B. an if statement with a while loop nested inside</a:t>
            </a:r>
            <a:endParaRPr/>
          </a:p>
          <a:p>
            <a:pPr indent="0" lvl="0" marL="0" marR="0" rtl="0" algn="l">
              <a:lnSpc>
                <a:spcPct val="80000"/>
              </a:lnSpc>
              <a:spcBef>
                <a:spcPts val="1000"/>
              </a:spcBef>
              <a:spcAft>
                <a:spcPts val="0"/>
              </a:spcAft>
              <a:buNone/>
            </a:pPr>
            <a:r>
              <a:rPr b="0" i="0" lang="en-US" sz="1800" u="none" cap="none" strike="noStrike">
                <a:solidFill>
                  <a:schemeClr val="dk1"/>
                </a:solidFill>
                <a:latin typeface="Calibri"/>
                <a:ea typeface="Calibri"/>
                <a:cs typeface="Calibri"/>
                <a:sym typeface="Calibri"/>
              </a:rPr>
              <a:t>C. a do-while loop with an if statement nested inside</a:t>
            </a:r>
            <a:endParaRPr/>
          </a:p>
          <a:p>
            <a:pPr indent="0" lvl="0" marL="0" marR="0" rtl="0" algn="l">
              <a:lnSpc>
                <a:spcPct val="80000"/>
              </a:lnSpc>
              <a:spcBef>
                <a:spcPts val="1000"/>
              </a:spcBef>
              <a:spcAft>
                <a:spcPts val="0"/>
              </a:spcAft>
              <a:buNone/>
            </a:pPr>
            <a:r>
              <a:rPr b="0" i="0" lang="en-US" sz="1800" u="none" cap="none" strike="noStrike">
                <a:solidFill>
                  <a:schemeClr val="dk1"/>
                </a:solidFill>
                <a:latin typeface="Calibri"/>
                <a:ea typeface="Calibri"/>
                <a:cs typeface="Calibri"/>
                <a:sym typeface="Calibri"/>
              </a:rPr>
              <a:t>D. a while loop with a do-while loop nested inside</a:t>
            </a:r>
            <a:endParaRPr/>
          </a:p>
          <a:p>
            <a:pPr indent="0" lvl="0" marL="0" marR="0" rtl="0" algn="l">
              <a:lnSpc>
                <a:spcPct val="80000"/>
              </a:lnSpc>
              <a:spcBef>
                <a:spcPts val="1000"/>
              </a:spcBef>
              <a:spcAft>
                <a:spcPts val="0"/>
              </a:spcAft>
              <a:buNone/>
            </a:pPr>
            <a:r>
              <a:rPr b="0" i="0" lang="en-US" sz="1800" u="none" cap="none" strike="noStrike">
                <a:solidFill>
                  <a:schemeClr val="dk1"/>
                </a:solidFill>
                <a:latin typeface="Calibri"/>
                <a:ea typeface="Calibri"/>
                <a:cs typeface="Calibri"/>
                <a:sym typeface="Calibri"/>
              </a:rPr>
              <a:t>E. a while loop with an if statement nested inside</a:t>
            </a:r>
            <a:endParaRPr b="0" i="0" sz="1800" u="none" cap="none" strike="noStrike">
              <a:solidFill>
                <a:schemeClr val="dk1"/>
              </a:solidFill>
              <a:latin typeface="Calibri"/>
              <a:ea typeface="Calibri"/>
              <a:cs typeface="Calibri"/>
              <a:sym typeface="Calibri"/>
            </a:endParaRPr>
          </a:p>
        </p:txBody>
      </p:sp>
      <p:pic>
        <p:nvPicPr>
          <p:cNvPr id="108" name="Google Shape;108;p4"/>
          <p:cNvPicPr preferRelativeResize="0"/>
          <p:nvPr/>
        </p:nvPicPr>
        <p:blipFill rotWithShape="1">
          <a:blip r:embed="rId3">
            <a:alphaModFix/>
          </a:blip>
          <a:srcRect b="0" l="0" r="0" t="0"/>
          <a:stretch/>
        </p:blipFill>
        <p:spPr>
          <a:xfrm>
            <a:off x="1676400" y="1981464"/>
            <a:ext cx="2743200" cy="28950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838200" y="365125"/>
            <a:ext cx="10515600" cy="739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b="1" lang="en-US"/>
              <a:t>Loops </a:t>
            </a:r>
            <a:r>
              <a:rPr b="1" i="0" lang="en-US" sz="4400" u="none" cap="none" strike="noStrike">
                <a:latin typeface="Calibri"/>
                <a:ea typeface="Calibri"/>
                <a:cs typeface="Calibri"/>
                <a:sym typeface="Calibri"/>
              </a:rPr>
              <a:t>for </a:t>
            </a:r>
            <a:r>
              <a:rPr b="1" lang="en-US"/>
              <a:t>100</a:t>
            </a:r>
            <a:endParaRPr/>
          </a:p>
          <a:p>
            <a:pPr indent="0" lvl="0" marL="0" marR="0" rtl="0" algn="ctr">
              <a:lnSpc>
                <a:spcPct val="90000"/>
              </a:lnSpc>
              <a:spcBef>
                <a:spcPts val="0"/>
              </a:spcBef>
              <a:spcAft>
                <a:spcPts val="0"/>
              </a:spcAft>
              <a:buClr>
                <a:schemeClr val="dk1"/>
              </a:buClr>
              <a:buSzPts val="4400"/>
              <a:buFont typeface="Calibri"/>
              <a:buNone/>
            </a:pPr>
            <a:r>
              <a:t/>
            </a:r>
            <a:endParaRPr b="1" i="0" sz="4400" u="none" cap="none" strike="noStrike">
              <a:latin typeface="Calibri"/>
              <a:ea typeface="Calibri"/>
              <a:cs typeface="Calibri"/>
              <a:sym typeface="Calibri"/>
            </a:endParaRPr>
          </a:p>
        </p:txBody>
      </p:sp>
      <p:sp>
        <p:nvSpPr>
          <p:cNvPr id="114" name="Google Shape;114;p5"/>
          <p:cNvSpPr txBox="1"/>
          <p:nvPr/>
        </p:nvSpPr>
        <p:spPr>
          <a:xfrm>
            <a:off x="6167394" y="1936930"/>
            <a:ext cx="4870578" cy="299299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Calibri"/>
                <a:ea typeface="Calibri"/>
                <a:cs typeface="Calibri"/>
                <a:sym typeface="Calibri"/>
              </a:rPr>
              <a:t>This flow diagram is best described as which one of the following?</a:t>
            </a:r>
            <a:endParaRPr/>
          </a:p>
          <a:p>
            <a:pPr indent="0" lvl="0" marL="0" marR="0" rtl="0" algn="l">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l">
              <a:lnSpc>
                <a:spcPct val="80000"/>
              </a:lnSpc>
              <a:spcBef>
                <a:spcPts val="0"/>
              </a:spcBef>
              <a:spcAft>
                <a:spcPts val="0"/>
              </a:spcAft>
              <a:buNone/>
            </a:pPr>
            <a:r>
              <a:rPr b="1" i="0" lang="en-US" sz="1800" u="none" cap="none" strike="noStrike">
                <a:solidFill>
                  <a:srgbClr val="FF0000"/>
                </a:solidFill>
                <a:latin typeface="Calibri"/>
                <a:ea typeface="Calibri"/>
                <a:cs typeface="Calibri"/>
                <a:sym typeface="Calibri"/>
              </a:rPr>
              <a:t>A. an if statement with a do-while loop nested inside</a:t>
            </a:r>
            <a:endParaRPr/>
          </a:p>
          <a:p>
            <a:pPr indent="0" lvl="0" marL="0" marR="0" rtl="0" algn="l">
              <a:lnSpc>
                <a:spcPct val="80000"/>
              </a:lnSpc>
              <a:spcBef>
                <a:spcPts val="1000"/>
              </a:spcBef>
              <a:spcAft>
                <a:spcPts val="0"/>
              </a:spcAft>
              <a:buNone/>
            </a:pPr>
            <a:r>
              <a:rPr b="0" i="0" lang="en-US" sz="1800" u="none" cap="none" strike="noStrike">
                <a:solidFill>
                  <a:schemeClr val="dk1"/>
                </a:solidFill>
                <a:latin typeface="Calibri"/>
                <a:ea typeface="Calibri"/>
                <a:cs typeface="Calibri"/>
                <a:sym typeface="Calibri"/>
              </a:rPr>
              <a:t>B. an if statement with a while loop nested inside</a:t>
            </a:r>
            <a:endParaRPr/>
          </a:p>
          <a:p>
            <a:pPr indent="0" lvl="0" marL="0" marR="0" rtl="0" algn="l">
              <a:lnSpc>
                <a:spcPct val="80000"/>
              </a:lnSpc>
              <a:spcBef>
                <a:spcPts val="1000"/>
              </a:spcBef>
              <a:spcAft>
                <a:spcPts val="0"/>
              </a:spcAft>
              <a:buNone/>
            </a:pPr>
            <a:r>
              <a:rPr b="0" i="0" lang="en-US" sz="1800" u="none" cap="none" strike="noStrike">
                <a:solidFill>
                  <a:schemeClr val="dk1"/>
                </a:solidFill>
                <a:latin typeface="Calibri"/>
                <a:ea typeface="Calibri"/>
                <a:cs typeface="Calibri"/>
                <a:sym typeface="Calibri"/>
              </a:rPr>
              <a:t>C. a do-while loop with an if statement nested inside</a:t>
            </a:r>
            <a:endParaRPr/>
          </a:p>
          <a:p>
            <a:pPr indent="0" lvl="0" marL="0" marR="0" rtl="0" algn="l">
              <a:lnSpc>
                <a:spcPct val="80000"/>
              </a:lnSpc>
              <a:spcBef>
                <a:spcPts val="1000"/>
              </a:spcBef>
              <a:spcAft>
                <a:spcPts val="0"/>
              </a:spcAft>
              <a:buNone/>
            </a:pPr>
            <a:r>
              <a:rPr b="0" i="0" lang="en-US" sz="1800" u="none" cap="none" strike="noStrike">
                <a:solidFill>
                  <a:schemeClr val="dk1"/>
                </a:solidFill>
                <a:latin typeface="Calibri"/>
                <a:ea typeface="Calibri"/>
                <a:cs typeface="Calibri"/>
                <a:sym typeface="Calibri"/>
              </a:rPr>
              <a:t>D. a while loop with a do-while loop nested inside</a:t>
            </a:r>
            <a:endParaRPr/>
          </a:p>
          <a:p>
            <a:pPr indent="0" lvl="0" marL="0" marR="0" rtl="0" algn="l">
              <a:lnSpc>
                <a:spcPct val="80000"/>
              </a:lnSpc>
              <a:spcBef>
                <a:spcPts val="1000"/>
              </a:spcBef>
              <a:spcAft>
                <a:spcPts val="0"/>
              </a:spcAft>
              <a:buNone/>
            </a:pPr>
            <a:r>
              <a:rPr b="0" i="0" lang="en-US" sz="1800" u="none" cap="none" strike="noStrike">
                <a:solidFill>
                  <a:schemeClr val="dk1"/>
                </a:solidFill>
                <a:latin typeface="Calibri"/>
                <a:ea typeface="Calibri"/>
                <a:cs typeface="Calibri"/>
                <a:sym typeface="Calibri"/>
              </a:rPr>
              <a:t>E. a while loop with an if statement nested inside</a:t>
            </a:r>
            <a:endParaRPr b="0" i="0" sz="1800" u="none" cap="none" strike="noStrike">
              <a:solidFill>
                <a:schemeClr val="dk1"/>
              </a:solidFill>
              <a:latin typeface="Calibri"/>
              <a:ea typeface="Calibri"/>
              <a:cs typeface="Calibri"/>
              <a:sym typeface="Calibri"/>
            </a:endParaRPr>
          </a:p>
        </p:txBody>
      </p:sp>
      <p:pic>
        <p:nvPicPr>
          <p:cNvPr id="115" name="Google Shape;115;p5"/>
          <p:cNvPicPr preferRelativeResize="0"/>
          <p:nvPr/>
        </p:nvPicPr>
        <p:blipFill rotWithShape="1">
          <a:blip r:embed="rId3">
            <a:alphaModFix/>
          </a:blip>
          <a:srcRect b="0" l="0" r="0" t="0"/>
          <a:stretch/>
        </p:blipFill>
        <p:spPr>
          <a:xfrm>
            <a:off x="1503218" y="2039191"/>
            <a:ext cx="2743200" cy="28950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838200" y="365125"/>
            <a:ext cx="10515600" cy="73977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Ifs, Switches, and Bools for 200</a:t>
            </a:r>
            <a:endParaRPr b="0" i="0" sz="4400" u="none" cap="none" strike="noStrike">
              <a:solidFill>
                <a:schemeClr val="dk1"/>
              </a:solidFill>
              <a:latin typeface="Calibri"/>
              <a:ea typeface="Calibri"/>
              <a:cs typeface="Calibri"/>
              <a:sym typeface="Calibri"/>
            </a:endParaRPr>
          </a:p>
        </p:txBody>
      </p:sp>
      <p:sp>
        <p:nvSpPr>
          <p:cNvPr id="121" name="Google Shape;121;p6"/>
          <p:cNvSpPr txBox="1"/>
          <p:nvPr>
            <p:ph idx="1" type="body"/>
          </p:nvPr>
        </p:nvSpPr>
        <p:spPr>
          <a:xfrm>
            <a:off x="838200" y="1244601"/>
            <a:ext cx="10515600" cy="19751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170"/>
              <a:buFont typeface="Arial"/>
              <a:buNone/>
            </a:pPr>
            <a:r>
              <a:rPr b="0" i="0" lang="en-US" sz="2170" u="none" cap="none" strike="noStrike">
                <a:solidFill>
                  <a:schemeClr val="dk1"/>
                </a:solidFill>
                <a:latin typeface="Calibri"/>
                <a:ea typeface="Calibri"/>
                <a:cs typeface="Calibri"/>
                <a:sym typeface="Calibri"/>
              </a:rPr>
              <a:t>if (n == 5 || n == 7)</a:t>
            </a:r>
            <a:endParaRPr/>
          </a:p>
          <a:p>
            <a:pPr indent="0" lvl="0" marL="0" marR="0" rtl="0" algn="l">
              <a:lnSpc>
                <a:spcPct val="100000"/>
              </a:lnSpc>
              <a:spcBef>
                <a:spcPts val="0"/>
              </a:spcBef>
              <a:spcAft>
                <a:spcPts val="0"/>
              </a:spcAft>
              <a:buClr>
                <a:schemeClr val="dk1"/>
              </a:buClr>
              <a:buSzPts val="2170"/>
              <a:buFont typeface="Arial"/>
              <a:buNone/>
            </a:pPr>
            <a:r>
              <a:rPr b="0" i="0" lang="en-US" sz="2170" u="none" cap="none" strike="noStrike">
                <a:solidFill>
                  <a:schemeClr val="dk1"/>
                </a:solidFill>
                <a:latin typeface="Calibri"/>
                <a:ea typeface="Calibri"/>
                <a:cs typeface="Calibri"/>
                <a:sym typeface="Calibri"/>
              </a:rPr>
              <a:t>     System.out.println("yes");</a:t>
            </a:r>
            <a:endParaRPr/>
          </a:p>
          <a:p>
            <a:pPr indent="0" lvl="0" marL="0" marR="0" rtl="0" algn="l">
              <a:lnSpc>
                <a:spcPct val="100000"/>
              </a:lnSpc>
              <a:spcBef>
                <a:spcPts val="0"/>
              </a:spcBef>
              <a:spcAft>
                <a:spcPts val="0"/>
              </a:spcAft>
              <a:buClr>
                <a:schemeClr val="dk1"/>
              </a:buClr>
              <a:buSzPts val="2170"/>
              <a:buFont typeface="Arial"/>
              <a:buNone/>
            </a:pPr>
            <a:r>
              <a:rPr b="0" i="0" lang="en-US" sz="2170" u="none" cap="none" strike="noStrike">
                <a:solidFill>
                  <a:schemeClr val="dk1"/>
                </a:solidFill>
                <a:latin typeface="Calibri"/>
                <a:ea typeface="Calibri"/>
                <a:cs typeface="Calibri"/>
                <a:sym typeface="Calibri"/>
              </a:rPr>
              <a:t>else</a:t>
            </a:r>
            <a:endParaRPr/>
          </a:p>
          <a:p>
            <a:pPr indent="0" lvl="0" marL="0" marR="0" rtl="0" algn="l">
              <a:lnSpc>
                <a:spcPct val="100000"/>
              </a:lnSpc>
              <a:spcBef>
                <a:spcPts val="0"/>
              </a:spcBef>
              <a:spcAft>
                <a:spcPts val="0"/>
              </a:spcAft>
              <a:buClr>
                <a:schemeClr val="dk1"/>
              </a:buClr>
              <a:buSzPts val="2170"/>
              <a:buFont typeface="Arial"/>
              <a:buNone/>
            </a:pPr>
            <a:r>
              <a:rPr b="0" i="0" lang="en-US" sz="2170" u="none" cap="none" strike="noStrike">
                <a:solidFill>
                  <a:schemeClr val="dk1"/>
                </a:solidFill>
                <a:latin typeface="Calibri"/>
                <a:ea typeface="Calibri"/>
                <a:cs typeface="Calibri"/>
                <a:sym typeface="Calibri"/>
              </a:rPr>
              <a:t>     System.out.println("no");</a:t>
            </a:r>
            <a:endParaRPr/>
          </a:p>
          <a:p>
            <a:pPr indent="0" lvl="0" marL="0" marR="0" rtl="0" algn="l">
              <a:lnSpc>
                <a:spcPct val="100000"/>
              </a:lnSpc>
              <a:spcBef>
                <a:spcPts val="1000"/>
              </a:spcBef>
              <a:spcAft>
                <a:spcPts val="0"/>
              </a:spcAft>
              <a:buClr>
                <a:schemeClr val="dk1"/>
              </a:buClr>
              <a:buSzPts val="2170"/>
              <a:buFont typeface="Arial"/>
              <a:buNone/>
            </a:pPr>
            <a:r>
              <a:rPr b="1" i="0" lang="en-US" sz="2170" u="none" cap="none" strike="noStrike">
                <a:solidFill>
                  <a:schemeClr val="dk1"/>
                </a:solidFill>
                <a:latin typeface="Calibri"/>
                <a:ea typeface="Calibri"/>
                <a:cs typeface="Calibri"/>
                <a:sym typeface="Calibri"/>
              </a:rPr>
              <a:t>Which is the best translation of the above code fragment?</a:t>
            </a:r>
            <a:endParaRPr b="1" i="0" sz="2170" u="none" cap="none" strike="noStrike">
              <a:solidFill>
                <a:schemeClr val="dk1"/>
              </a:solidFill>
              <a:latin typeface="Calibri"/>
              <a:ea typeface="Calibri"/>
              <a:cs typeface="Calibri"/>
              <a:sym typeface="Calibri"/>
            </a:endParaRPr>
          </a:p>
        </p:txBody>
      </p:sp>
      <p:sp>
        <p:nvSpPr>
          <p:cNvPr id="122" name="Google Shape;122;p6"/>
          <p:cNvSpPr txBox="1"/>
          <p:nvPr/>
        </p:nvSpPr>
        <p:spPr>
          <a:xfrm>
            <a:off x="838200" y="3204875"/>
            <a:ext cx="3768300" cy="34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540"/>
              <a:buFont typeface="Arial"/>
              <a:buNone/>
            </a:pPr>
            <a:r>
              <a:rPr b="1" i="0" lang="en-US" sz="1540" u="none" cap="none" strike="noStrike">
                <a:solidFill>
                  <a:schemeClr val="dk1"/>
                </a:solidFill>
                <a:latin typeface="Calibri"/>
                <a:ea typeface="Calibri"/>
                <a:cs typeface="Calibri"/>
                <a:sym typeface="Calibri"/>
              </a:rPr>
              <a:t>A. </a:t>
            </a:r>
            <a:r>
              <a:rPr b="0" i="0" lang="en-US" sz="1540" u="none" cap="none" strike="noStrike">
                <a:solidFill>
                  <a:schemeClr val="dk1"/>
                </a:solidFill>
                <a:latin typeface="Calibri"/>
                <a:ea typeface="Calibri"/>
                <a:cs typeface="Calibri"/>
                <a:sym typeface="Calibri"/>
              </a:rPr>
              <a:t>switch (n)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case 5: System.out.println("yes");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case 7: System.out.println("yes");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default: System.out.println("no");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t/>
            </a:r>
            <a:endParaRPr b="1" i="0" sz="154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540"/>
              <a:buFont typeface="Arial"/>
              <a:buNone/>
            </a:pPr>
            <a:r>
              <a:rPr b="1" i="0" lang="en-US" sz="1540" u="none" cap="none" strike="noStrike">
                <a:solidFill>
                  <a:schemeClr val="dk1"/>
                </a:solidFill>
                <a:latin typeface="Calibri"/>
                <a:ea typeface="Calibri"/>
                <a:cs typeface="Calibri"/>
                <a:sym typeface="Calibri"/>
              </a:rPr>
              <a:t>B. </a:t>
            </a:r>
            <a:r>
              <a:rPr b="0" i="0" lang="en-US" sz="1540" u="none" cap="none" strike="noStrike">
                <a:solidFill>
                  <a:schemeClr val="dk1"/>
                </a:solidFill>
                <a:latin typeface="Calibri"/>
                <a:ea typeface="Calibri"/>
                <a:cs typeface="Calibri"/>
                <a:sym typeface="Calibri"/>
              </a:rPr>
              <a:t>switch (n)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case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case 7: System.out.println("yes");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break;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System.out.println("no");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t/>
            </a:r>
            <a:endParaRPr b="0" i="0" sz="1540" u="none" cap="none" strike="noStrike">
              <a:solidFill>
                <a:schemeClr val="dk1"/>
              </a:solidFill>
              <a:latin typeface="Calibri"/>
              <a:ea typeface="Calibri"/>
              <a:cs typeface="Calibri"/>
              <a:sym typeface="Calibri"/>
            </a:endParaRPr>
          </a:p>
        </p:txBody>
      </p:sp>
      <p:sp>
        <p:nvSpPr>
          <p:cNvPr id="123" name="Google Shape;123;p6"/>
          <p:cNvSpPr txBox="1"/>
          <p:nvPr/>
        </p:nvSpPr>
        <p:spPr>
          <a:xfrm>
            <a:off x="5611100" y="3258425"/>
            <a:ext cx="3931200" cy="33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540"/>
              <a:buFont typeface="Arial"/>
              <a:buNone/>
            </a:pPr>
            <a:r>
              <a:rPr b="1" i="0" lang="en-US" sz="1540" u="none" cap="none" strike="noStrike">
                <a:solidFill>
                  <a:schemeClr val="dk1"/>
                </a:solidFill>
                <a:latin typeface="Calibri"/>
                <a:ea typeface="Calibri"/>
                <a:cs typeface="Calibri"/>
                <a:sym typeface="Calibri"/>
              </a:rPr>
              <a:t>C</a:t>
            </a:r>
            <a:r>
              <a:rPr b="0" i="0" lang="en-US" sz="1540" u="none" cap="none" strike="noStrike">
                <a:solidFill>
                  <a:schemeClr val="dk1"/>
                </a:solidFill>
                <a:latin typeface="Calibri"/>
                <a:ea typeface="Calibri"/>
                <a:cs typeface="Calibri"/>
                <a:sym typeface="Calibri"/>
              </a:rPr>
              <a:t>. switch (n)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case 5:</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case 7: System.out.println("yes");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break;</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default: System.out.println("no");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1" i="0" lang="en-US" sz="1540" u="none" cap="none" strike="noStrike">
                <a:solidFill>
                  <a:schemeClr val="dk1"/>
                </a:solidFill>
                <a:latin typeface="Calibri"/>
                <a:ea typeface="Calibri"/>
                <a:cs typeface="Calibri"/>
                <a:sym typeface="Calibri"/>
              </a:rPr>
              <a:t>D. </a:t>
            </a:r>
            <a:r>
              <a:rPr b="0" i="0" lang="en-US" sz="1540" u="none" cap="none" strike="noStrike">
                <a:solidFill>
                  <a:schemeClr val="dk1"/>
                </a:solidFill>
                <a:latin typeface="Calibri"/>
                <a:ea typeface="Calibri"/>
                <a:cs typeface="Calibri"/>
                <a:sym typeface="Calibri"/>
              </a:rPr>
              <a:t>switch (n)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case 5: System.out.println("yes");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break;</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case 7: System.out.println("yes");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break;</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default: System.out.println("no");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838200" y="365125"/>
            <a:ext cx="10515600" cy="73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Ifs, Switches, and Bools for 200</a:t>
            </a:r>
            <a:endParaRPr b="0" i="0" sz="4400" u="none" cap="none" strike="noStrike">
              <a:solidFill>
                <a:schemeClr val="dk1"/>
              </a:solidFill>
              <a:latin typeface="Calibri"/>
              <a:ea typeface="Calibri"/>
              <a:cs typeface="Calibri"/>
              <a:sym typeface="Calibri"/>
            </a:endParaRPr>
          </a:p>
        </p:txBody>
      </p:sp>
      <p:sp>
        <p:nvSpPr>
          <p:cNvPr id="129" name="Google Shape;129;p7"/>
          <p:cNvSpPr txBox="1"/>
          <p:nvPr>
            <p:ph idx="1" type="body"/>
          </p:nvPr>
        </p:nvSpPr>
        <p:spPr>
          <a:xfrm>
            <a:off x="838200" y="1244601"/>
            <a:ext cx="10515600" cy="1975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170"/>
              <a:buFont typeface="Arial"/>
              <a:buNone/>
            </a:pPr>
            <a:r>
              <a:rPr b="0" i="0" lang="en-US" sz="2170" u="none" cap="none" strike="noStrike">
                <a:solidFill>
                  <a:schemeClr val="dk1"/>
                </a:solidFill>
                <a:latin typeface="Calibri"/>
                <a:ea typeface="Calibri"/>
                <a:cs typeface="Calibri"/>
                <a:sym typeface="Calibri"/>
              </a:rPr>
              <a:t>if (n == 5 || n == 7)</a:t>
            </a:r>
            <a:endParaRPr/>
          </a:p>
          <a:p>
            <a:pPr indent="0" lvl="0" marL="0" marR="0" rtl="0" algn="l">
              <a:lnSpc>
                <a:spcPct val="100000"/>
              </a:lnSpc>
              <a:spcBef>
                <a:spcPts val="0"/>
              </a:spcBef>
              <a:spcAft>
                <a:spcPts val="0"/>
              </a:spcAft>
              <a:buClr>
                <a:schemeClr val="dk1"/>
              </a:buClr>
              <a:buSzPts val="2170"/>
              <a:buFont typeface="Arial"/>
              <a:buNone/>
            </a:pPr>
            <a:r>
              <a:rPr b="0" i="0" lang="en-US" sz="2170" u="none" cap="none" strike="noStrike">
                <a:solidFill>
                  <a:schemeClr val="dk1"/>
                </a:solidFill>
                <a:latin typeface="Calibri"/>
                <a:ea typeface="Calibri"/>
                <a:cs typeface="Calibri"/>
                <a:sym typeface="Calibri"/>
              </a:rPr>
              <a:t>     System.out.println("yes");</a:t>
            </a:r>
            <a:endParaRPr/>
          </a:p>
          <a:p>
            <a:pPr indent="0" lvl="0" marL="0" marR="0" rtl="0" algn="l">
              <a:lnSpc>
                <a:spcPct val="100000"/>
              </a:lnSpc>
              <a:spcBef>
                <a:spcPts val="0"/>
              </a:spcBef>
              <a:spcAft>
                <a:spcPts val="0"/>
              </a:spcAft>
              <a:buClr>
                <a:schemeClr val="dk1"/>
              </a:buClr>
              <a:buSzPts val="2170"/>
              <a:buFont typeface="Arial"/>
              <a:buNone/>
            </a:pPr>
            <a:r>
              <a:rPr b="0" i="0" lang="en-US" sz="2170" u="none" cap="none" strike="noStrike">
                <a:solidFill>
                  <a:schemeClr val="dk1"/>
                </a:solidFill>
                <a:latin typeface="Calibri"/>
                <a:ea typeface="Calibri"/>
                <a:cs typeface="Calibri"/>
                <a:sym typeface="Calibri"/>
              </a:rPr>
              <a:t>else</a:t>
            </a:r>
            <a:endParaRPr/>
          </a:p>
          <a:p>
            <a:pPr indent="0" lvl="0" marL="0" marR="0" rtl="0" algn="l">
              <a:lnSpc>
                <a:spcPct val="100000"/>
              </a:lnSpc>
              <a:spcBef>
                <a:spcPts val="0"/>
              </a:spcBef>
              <a:spcAft>
                <a:spcPts val="0"/>
              </a:spcAft>
              <a:buClr>
                <a:schemeClr val="dk1"/>
              </a:buClr>
              <a:buSzPts val="2170"/>
              <a:buFont typeface="Arial"/>
              <a:buNone/>
            </a:pPr>
            <a:r>
              <a:rPr b="0" i="0" lang="en-US" sz="2170" u="none" cap="none" strike="noStrike">
                <a:solidFill>
                  <a:schemeClr val="dk1"/>
                </a:solidFill>
                <a:latin typeface="Calibri"/>
                <a:ea typeface="Calibri"/>
                <a:cs typeface="Calibri"/>
                <a:sym typeface="Calibri"/>
              </a:rPr>
              <a:t>     System.out.println("no");</a:t>
            </a:r>
            <a:endParaRPr/>
          </a:p>
          <a:p>
            <a:pPr indent="0" lvl="0" marL="0" marR="0" rtl="0" algn="l">
              <a:lnSpc>
                <a:spcPct val="100000"/>
              </a:lnSpc>
              <a:spcBef>
                <a:spcPts val="1000"/>
              </a:spcBef>
              <a:spcAft>
                <a:spcPts val="0"/>
              </a:spcAft>
              <a:buClr>
                <a:schemeClr val="dk1"/>
              </a:buClr>
              <a:buSzPts val="2170"/>
              <a:buFont typeface="Arial"/>
              <a:buNone/>
            </a:pPr>
            <a:r>
              <a:rPr b="1" i="0" lang="en-US" sz="2170" u="none" cap="none" strike="noStrike">
                <a:solidFill>
                  <a:schemeClr val="dk1"/>
                </a:solidFill>
                <a:latin typeface="Calibri"/>
                <a:ea typeface="Calibri"/>
                <a:cs typeface="Calibri"/>
                <a:sym typeface="Calibri"/>
              </a:rPr>
              <a:t>Which is the best translation of the above code fragment?</a:t>
            </a:r>
            <a:endParaRPr b="1" i="0" sz="2170" u="none" cap="none" strike="noStrike">
              <a:solidFill>
                <a:schemeClr val="dk1"/>
              </a:solidFill>
              <a:latin typeface="Calibri"/>
              <a:ea typeface="Calibri"/>
              <a:cs typeface="Calibri"/>
              <a:sym typeface="Calibri"/>
            </a:endParaRPr>
          </a:p>
        </p:txBody>
      </p:sp>
      <p:sp>
        <p:nvSpPr>
          <p:cNvPr id="130" name="Google Shape;130;p7"/>
          <p:cNvSpPr txBox="1"/>
          <p:nvPr/>
        </p:nvSpPr>
        <p:spPr>
          <a:xfrm>
            <a:off x="838200" y="3204875"/>
            <a:ext cx="3768300" cy="34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540"/>
              <a:buFont typeface="Arial"/>
              <a:buNone/>
            </a:pPr>
            <a:r>
              <a:rPr b="1" i="0" lang="en-US" sz="1540" u="none" cap="none" strike="noStrike">
                <a:solidFill>
                  <a:schemeClr val="dk1"/>
                </a:solidFill>
                <a:latin typeface="Calibri"/>
                <a:ea typeface="Calibri"/>
                <a:cs typeface="Calibri"/>
                <a:sym typeface="Calibri"/>
              </a:rPr>
              <a:t>A. </a:t>
            </a:r>
            <a:r>
              <a:rPr b="0" i="0" lang="en-US" sz="1540" u="none" cap="none" strike="noStrike">
                <a:solidFill>
                  <a:schemeClr val="dk1"/>
                </a:solidFill>
                <a:latin typeface="Calibri"/>
                <a:ea typeface="Calibri"/>
                <a:cs typeface="Calibri"/>
                <a:sym typeface="Calibri"/>
              </a:rPr>
              <a:t>switch (n)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case 5: System.out.println("yes");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case 7: System.out.println("yes");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default: System.out.println("no");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t/>
            </a:r>
            <a:endParaRPr b="1" i="0" sz="154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540"/>
              <a:buFont typeface="Arial"/>
              <a:buNone/>
            </a:pPr>
            <a:r>
              <a:rPr b="1" i="0" lang="en-US" sz="1540" u="none" cap="none" strike="noStrike">
                <a:solidFill>
                  <a:schemeClr val="dk1"/>
                </a:solidFill>
                <a:latin typeface="Calibri"/>
                <a:ea typeface="Calibri"/>
                <a:cs typeface="Calibri"/>
                <a:sym typeface="Calibri"/>
              </a:rPr>
              <a:t>B. </a:t>
            </a:r>
            <a:r>
              <a:rPr b="0" i="0" lang="en-US" sz="1540" u="none" cap="none" strike="noStrike">
                <a:solidFill>
                  <a:schemeClr val="dk1"/>
                </a:solidFill>
                <a:latin typeface="Calibri"/>
                <a:ea typeface="Calibri"/>
                <a:cs typeface="Calibri"/>
                <a:sym typeface="Calibri"/>
              </a:rPr>
              <a:t>switch (n)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case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case 7: System.out.println("yes");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break;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System.out.println("no");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t/>
            </a:r>
            <a:endParaRPr b="0" i="0" sz="1540" u="none" cap="none" strike="noStrike">
              <a:solidFill>
                <a:schemeClr val="dk1"/>
              </a:solidFill>
              <a:latin typeface="Calibri"/>
              <a:ea typeface="Calibri"/>
              <a:cs typeface="Calibri"/>
              <a:sym typeface="Calibri"/>
            </a:endParaRPr>
          </a:p>
        </p:txBody>
      </p:sp>
      <p:sp>
        <p:nvSpPr>
          <p:cNvPr id="131" name="Google Shape;131;p7"/>
          <p:cNvSpPr txBox="1"/>
          <p:nvPr/>
        </p:nvSpPr>
        <p:spPr>
          <a:xfrm>
            <a:off x="5611100" y="3258425"/>
            <a:ext cx="3931200" cy="33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540"/>
              <a:buFont typeface="Arial"/>
              <a:buNone/>
            </a:pPr>
            <a:r>
              <a:rPr b="1" i="0" lang="en-US" sz="1540" u="none" cap="none" strike="noStrike">
                <a:solidFill>
                  <a:srgbClr val="FF0000"/>
                </a:solidFill>
                <a:latin typeface="Calibri"/>
                <a:ea typeface="Calibri"/>
                <a:cs typeface="Calibri"/>
                <a:sym typeface="Calibri"/>
              </a:rPr>
              <a:t>C</a:t>
            </a:r>
            <a:r>
              <a:rPr b="0" i="0" lang="en-US" sz="1540" u="none" cap="none" strike="noStrike">
                <a:solidFill>
                  <a:srgbClr val="FF0000"/>
                </a:solidFill>
                <a:latin typeface="Calibri"/>
                <a:ea typeface="Calibri"/>
                <a:cs typeface="Calibri"/>
                <a:sym typeface="Calibri"/>
              </a:rPr>
              <a:t>. switch (n) {</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rgbClr val="FF0000"/>
                </a:solidFill>
                <a:latin typeface="Calibri"/>
                <a:ea typeface="Calibri"/>
                <a:cs typeface="Calibri"/>
                <a:sym typeface="Calibri"/>
              </a:rPr>
              <a:t>     case 5:</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rgbClr val="FF0000"/>
                </a:solidFill>
                <a:latin typeface="Calibri"/>
                <a:ea typeface="Calibri"/>
                <a:cs typeface="Calibri"/>
                <a:sym typeface="Calibri"/>
              </a:rPr>
              <a:t>     case 7: System.out.println("yes");</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rgbClr val="FF0000"/>
                </a:solidFill>
                <a:latin typeface="Calibri"/>
                <a:ea typeface="Calibri"/>
                <a:cs typeface="Calibri"/>
                <a:sym typeface="Calibri"/>
              </a:rPr>
              <a:t>                  break;</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rgbClr val="FF0000"/>
                </a:solidFill>
                <a:latin typeface="Calibri"/>
                <a:ea typeface="Calibri"/>
                <a:cs typeface="Calibri"/>
                <a:sym typeface="Calibri"/>
              </a:rPr>
              <a:t>     default: System.out.println("no");</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rgbClr val="FF0000"/>
                </a:solidFill>
                <a:latin typeface="Calibri"/>
                <a:ea typeface="Calibri"/>
                <a:cs typeface="Calibri"/>
                <a:sym typeface="Calibri"/>
              </a:rPr>
              <a:t>}</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1" i="0" lang="en-US" sz="1540" u="none" cap="none" strike="noStrike">
                <a:solidFill>
                  <a:schemeClr val="dk1"/>
                </a:solidFill>
                <a:latin typeface="Calibri"/>
                <a:ea typeface="Calibri"/>
                <a:cs typeface="Calibri"/>
                <a:sym typeface="Calibri"/>
              </a:rPr>
              <a:t>D. </a:t>
            </a:r>
            <a:r>
              <a:rPr b="0" i="0" lang="en-US" sz="1540" u="none" cap="none" strike="noStrike">
                <a:solidFill>
                  <a:schemeClr val="dk1"/>
                </a:solidFill>
                <a:latin typeface="Calibri"/>
                <a:ea typeface="Calibri"/>
                <a:cs typeface="Calibri"/>
                <a:sym typeface="Calibri"/>
              </a:rPr>
              <a:t>switch (n)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case 5: System.out.println("yes");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break;</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case 7: System.out.println("yes");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break;</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     default: System.out.println("no");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40"/>
              <a:buFont typeface="Arial"/>
              <a:buNone/>
            </a:pPr>
            <a:r>
              <a:rPr b="0" i="0" lang="en-US" sz="154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nvSpPr>
        <p:spPr>
          <a:xfrm>
            <a:off x="1647250" y="1473607"/>
            <a:ext cx="7566025" cy="4031873"/>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t/>
            </a:r>
            <a:endParaRPr b="0" i="0" sz="4400" u="sng" cap="none" strike="noStrike">
              <a:solidFill>
                <a:schemeClr val="dk1"/>
              </a:solidFill>
              <a:latin typeface="Arial Black"/>
              <a:ea typeface="Arial Black"/>
              <a:cs typeface="Arial Black"/>
              <a:sym typeface="Arial Black"/>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Consider writing code that works as follows: </a:t>
            </a:r>
            <a:r>
              <a:rPr b="0" i="1" lang="en-US" sz="1800" u="none" cap="none" strike="noStrike">
                <a:solidFill>
                  <a:schemeClr val="dk1"/>
                </a:solidFill>
                <a:latin typeface="Calibri"/>
                <a:ea typeface="Calibri"/>
                <a:cs typeface="Calibri"/>
                <a:sym typeface="Calibri"/>
              </a:rPr>
              <a:t>the user enters a positive number, and then that many strings are read</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Which is the best kind of loop to use, and the correct reason for that choice?</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 </a:t>
            </a:r>
            <a:r>
              <a:rPr b="0" i="0" lang="en-US" sz="1800" u="none" cap="none" strike="noStrike">
                <a:solidFill>
                  <a:schemeClr val="dk1"/>
                </a:solidFill>
                <a:latin typeface="Calibri"/>
                <a:ea typeface="Calibri"/>
                <a:cs typeface="Calibri"/>
                <a:sym typeface="Calibri"/>
              </a:rPr>
              <a:t>a while loop because the code must read inputs until a condition is satisfied</a:t>
            </a:r>
            <a:endParaRPr/>
          </a:p>
          <a:p>
            <a:pPr indent="0" lvl="0" marL="0" marR="0" rtl="0" algn="l">
              <a:lnSpc>
                <a:spcPct val="90000"/>
              </a:lnSpc>
              <a:spcBef>
                <a:spcPts val="10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B. </a:t>
            </a:r>
            <a:r>
              <a:rPr b="0" i="0" lang="en-US" sz="1800" u="none" cap="none" strike="noStrike">
                <a:solidFill>
                  <a:schemeClr val="dk1"/>
                </a:solidFill>
                <a:latin typeface="Calibri"/>
                <a:ea typeface="Calibri"/>
                <a:cs typeface="Calibri"/>
                <a:sym typeface="Calibri"/>
              </a:rPr>
              <a:t>a do-while loop so that both the positive number and the inputs can be read inside the loop</a:t>
            </a:r>
            <a:endParaRPr/>
          </a:p>
          <a:p>
            <a:pPr indent="0" lvl="0" marL="0" marR="0" rtl="0" algn="l">
              <a:lnSpc>
                <a:spcPct val="90000"/>
              </a:lnSpc>
              <a:spcBef>
                <a:spcPts val="10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C. </a:t>
            </a:r>
            <a:r>
              <a:rPr b="0" i="0" lang="en-US" sz="1800" u="none" cap="none" strike="noStrike">
                <a:solidFill>
                  <a:schemeClr val="dk1"/>
                </a:solidFill>
                <a:latin typeface="Calibri"/>
                <a:ea typeface="Calibri"/>
                <a:cs typeface="Calibri"/>
                <a:sym typeface="Calibri"/>
              </a:rPr>
              <a:t>a do-while loop because at least one input must be read before looping</a:t>
            </a:r>
            <a:endParaRPr/>
          </a:p>
          <a:p>
            <a:pPr indent="0" lvl="0" marL="0" marR="0" rtl="0" algn="l">
              <a:lnSpc>
                <a:spcPct val="90000"/>
              </a:lnSpc>
              <a:spcBef>
                <a:spcPts val="10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D. </a:t>
            </a:r>
            <a:r>
              <a:rPr b="0" i="0" lang="en-US" sz="1800" u="none" cap="none" strike="noStrike">
                <a:solidFill>
                  <a:schemeClr val="dk1"/>
                </a:solidFill>
                <a:latin typeface="Calibri"/>
                <a:ea typeface="Calibri"/>
                <a:cs typeface="Calibri"/>
                <a:sym typeface="Calibri"/>
              </a:rPr>
              <a:t>a for loop because the code must read inputs until a condition is satisfied</a:t>
            </a:r>
            <a:endParaRPr/>
          </a:p>
          <a:p>
            <a:pPr indent="0" lvl="0" marL="0" marR="0" rtl="0" algn="l">
              <a:lnSpc>
                <a:spcPct val="90000"/>
              </a:lnSpc>
              <a:spcBef>
                <a:spcPts val="10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E. </a:t>
            </a:r>
            <a:r>
              <a:rPr b="0" i="0" lang="en-US" sz="1800" u="none" cap="none" strike="noStrike">
                <a:solidFill>
                  <a:schemeClr val="dk1"/>
                </a:solidFill>
                <a:latin typeface="Calibri"/>
                <a:ea typeface="Calibri"/>
                <a:cs typeface="Calibri"/>
                <a:sym typeface="Calibri"/>
              </a:rPr>
              <a:t>a for loop because the positive number tells how many times to loop</a:t>
            </a:r>
            <a:endParaRPr/>
          </a:p>
        </p:txBody>
      </p:sp>
      <p:sp>
        <p:nvSpPr>
          <p:cNvPr id="137" name="Google Shape;137;p8"/>
          <p:cNvSpPr txBox="1"/>
          <p:nvPr/>
        </p:nvSpPr>
        <p:spPr>
          <a:xfrm>
            <a:off x="838200" y="480579"/>
            <a:ext cx="10515600" cy="73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Loops for 200</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nvSpPr>
        <p:spPr>
          <a:xfrm>
            <a:off x="1647250" y="1473607"/>
            <a:ext cx="7566025" cy="4031873"/>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t/>
            </a:r>
            <a:endParaRPr b="0" i="0" sz="4400" u="sng" cap="none" strike="noStrike">
              <a:solidFill>
                <a:schemeClr val="dk1"/>
              </a:solidFill>
              <a:latin typeface="Arial Black"/>
              <a:ea typeface="Arial Black"/>
              <a:cs typeface="Arial Black"/>
              <a:sym typeface="Arial Black"/>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Consider writing code that works as follows: </a:t>
            </a:r>
            <a:r>
              <a:rPr b="0" i="1" lang="en-US" sz="1800" u="none" cap="none" strike="noStrike">
                <a:solidFill>
                  <a:schemeClr val="dk1"/>
                </a:solidFill>
                <a:latin typeface="Calibri"/>
                <a:ea typeface="Calibri"/>
                <a:cs typeface="Calibri"/>
                <a:sym typeface="Calibri"/>
              </a:rPr>
              <a:t>the user enters a positive number, and then that many strings are read</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Which is the best kind of loop to use, and the correct reason for that choice?</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 </a:t>
            </a:r>
            <a:r>
              <a:rPr b="0" i="0" lang="en-US" sz="1800" u="none" cap="none" strike="noStrike">
                <a:solidFill>
                  <a:schemeClr val="dk1"/>
                </a:solidFill>
                <a:latin typeface="Calibri"/>
                <a:ea typeface="Calibri"/>
                <a:cs typeface="Calibri"/>
                <a:sym typeface="Calibri"/>
              </a:rPr>
              <a:t>a while loop because the code must read inputs until a condition is satisfied</a:t>
            </a:r>
            <a:endParaRPr/>
          </a:p>
          <a:p>
            <a:pPr indent="0" lvl="0" marL="0" marR="0" rtl="0" algn="l">
              <a:lnSpc>
                <a:spcPct val="90000"/>
              </a:lnSpc>
              <a:spcBef>
                <a:spcPts val="10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B. </a:t>
            </a:r>
            <a:r>
              <a:rPr b="0" i="0" lang="en-US" sz="1800" u="none" cap="none" strike="noStrike">
                <a:solidFill>
                  <a:schemeClr val="dk1"/>
                </a:solidFill>
                <a:latin typeface="Calibri"/>
                <a:ea typeface="Calibri"/>
                <a:cs typeface="Calibri"/>
                <a:sym typeface="Calibri"/>
              </a:rPr>
              <a:t>a do-while loop so that both the positive number and the inputs can be read inside the loop</a:t>
            </a:r>
            <a:endParaRPr/>
          </a:p>
          <a:p>
            <a:pPr indent="0" lvl="0" marL="0" marR="0" rtl="0" algn="l">
              <a:lnSpc>
                <a:spcPct val="90000"/>
              </a:lnSpc>
              <a:spcBef>
                <a:spcPts val="10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C. </a:t>
            </a:r>
            <a:r>
              <a:rPr b="0" i="0" lang="en-US" sz="1800" u="none" cap="none" strike="noStrike">
                <a:solidFill>
                  <a:schemeClr val="dk1"/>
                </a:solidFill>
                <a:latin typeface="Calibri"/>
                <a:ea typeface="Calibri"/>
                <a:cs typeface="Calibri"/>
                <a:sym typeface="Calibri"/>
              </a:rPr>
              <a:t>a do-while loop because at least one input must be read before looping</a:t>
            </a:r>
            <a:endParaRPr/>
          </a:p>
          <a:p>
            <a:pPr indent="0" lvl="0" marL="0" marR="0" rtl="0" algn="l">
              <a:lnSpc>
                <a:spcPct val="90000"/>
              </a:lnSpc>
              <a:spcBef>
                <a:spcPts val="10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D. </a:t>
            </a:r>
            <a:r>
              <a:rPr b="0" i="0" lang="en-US" sz="1800" u="none" cap="none" strike="noStrike">
                <a:solidFill>
                  <a:schemeClr val="dk1"/>
                </a:solidFill>
                <a:latin typeface="Calibri"/>
                <a:ea typeface="Calibri"/>
                <a:cs typeface="Calibri"/>
                <a:sym typeface="Calibri"/>
              </a:rPr>
              <a:t>a for loop because the code must read inputs until a condition is satisfied</a:t>
            </a:r>
            <a:endParaRPr/>
          </a:p>
          <a:p>
            <a:pPr indent="0" lvl="0" marL="0" marR="0" rtl="0" algn="l">
              <a:lnSpc>
                <a:spcPct val="90000"/>
              </a:lnSpc>
              <a:spcBef>
                <a:spcPts val="100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E. </a:t>
            </a:r>
            <a:r>
              <a:rPr b="0" i="0" lang="en-US" sz="1800" u="none" cap="none" strike="noStrike">
                <a:solidFill>
                  <a:srgbClr val="FF0000"/>
                </a:solidFill>
                <a:latin typeface="Calibri"/>
                <a:ea typeface="Calibri"/>
                <a:cs typeface="Calibri"/>
                <a:sym typeface="Calibri"/>
              </a:rPr>
              <a:t>a for loop because the positive number tells how many times to loop</a:t>
            </a:r>
            <a:endParaRPr/>
          </a:p>
        </p:txBody>
      </p:sp>
      <p:sp>
        <p:nvSpPr>
          <p:cNvPr id="143" name="Google Shape;143;p9"/>
          <p:cNvSpPr txBox="1"/>
          <p:nvPr/>
        </p:nvSpPr>
        <p:spPr>
          <a:xfrm>
            <a:off x="838200" y="480579"/>
            <a:ext cx="10515600" cy="73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Loops for 200</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