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6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E9870-CF0C-9545-9FB2-3C23CFFD6CA2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CC7D6-C278-8240-901B-01734544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CC7D6-C278-8240-901B-01734544D9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ED7B7-49CA-4636-93F6-5A7D2D104D41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7283-8862-4042-A3C3-6084A00E28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Benchmark Bond Trade Price Challenge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https://www.kaggle.com/c/benchmark-bond-trade-price-challenge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Background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Bond prices not available real-time</a:t>
            </a:r>
          </a:p>
          <a:p>
            <a:r>
              <a:rPr lang="en-US" dirty="0" smtClean="0"/>
              <a:t>No public quotes available</a:t>
            </a:r>
          </a:p>
          <a:p>
            <a:r>
              <a:rPr lang="en-US" dirty="0" smtClean="0"/>
              <a:t>Lack of liquidity, data may be obsolete</a:t>
            </a:r>
          </a:p>
          <a:p>
            <a:r>
              <a:rPr lang="en-US" dirty="0" smtClean="0">
                <a:sym typeface="Wingdings" pitchFamily="2" charset="2"/>
              </a:rPr>
              <a:t>Difficulty to get accurate bond pricing</a:t>
            </a:r>
          </a:p>
          <a:p>
            <a:endParaRPr lang="en-US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dirty="0" smtClean="0"/>
              <a:t>Predict the next price that a US corporate bond might trade 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Explanatory Variables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469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350"/>
                <a:gridCol w="791784"/>
                <a:gridCol w="1425211"/>
                <a:gridCol w="363725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Name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Type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Missing</a:t>
                      </a:r>
                      <a:r>
                        <a:rPr lang="en-US" sz="1400" baseline="0" dirty="0" smtClean="0">
                          <a:latin typeface="+mj-lt"/>
                        </a:rPr>
                        <a:t> values?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Description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Integer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No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Identifier for the row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bond_id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algn="l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No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unique identifier of the bond to aid in time-series reconstruction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weight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No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Weight of the row for evaluation purposes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current_coupon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No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Coupon of the bond at the time of the trade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time_to_maturity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No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Number of years until the bond matures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is_callable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(Cat.)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No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Binary</a:t>
                      </a:r>
                      <a:r>
                        <a:rPr lang="en-US" sz="1400" baseline="0" dirty="0" smtClean="0"/>
                        <a:t> value indicating w</a:t>
                      </a:r>
                      <a:r>
                        <a:rPr lang="en-US" sz="1400" dirty="0" smtClean="0"/>
                        <a:t>hether or not the bond is callable by the issuer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reporting_delay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No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Time the trade was reported by Trace</a:t>
                      </a:r>
                      <a:r>
                        <a:rPr lang="en-US" sz="1400" baseline="0" dirty="0" smtClean="0"/>
                        <a:t> – Time the trade occurred in seconds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trade_size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No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Notional amount of the trade (un-signed)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trade_type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Integer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No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2=customer sell, 3=customer buy, 4=trade between dealers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curve_based_price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No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Fair  (medium term) price estimate based on implied hazard and funding curves of the issuer of the bond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Explanatory Variables 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2321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350"/>
                <a:gridCol w="791783"/>
                <a:gridCol w="1425210"/>
                <a:gridCol w="363725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Name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Type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Missing</a:t>
                      </a:r>
                      <a:r>
                        <a:rPr lang="en-US" sz="1400" baseline="0" dirty="0" smtClean="0">
                          <a:latin typeface="+mj-lt"/>
                        </a:rPr>
                        <a:t> values?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Description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received_time_diff_last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{1..10}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Cumulative time difference in seconds between the time the</a:t>
                      </a:r>
                      <a:r>
                        <a:rPr lang="en-US" sz="1400" baseline="0" dirty="0" smtClean="0"/>
                        <a:t> trade was reported and the time the previous </a:t>
                      </a:r>
                      <a:r>
                        <a:rPr lang="en-US" sz="1400" dirty="0" smtClean="0"/>
                        <a:t>{1</a:t>
                      </a:r>
                      <a:r>
                        <a:rPr lang="en-US" sz="1400" baseline="0" dirty="0" smtClean="0"/>
                        <a:t>..10} were reported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trade_price_last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{1..10}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Double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Yes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Trade price of the last {1..10} trades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trade_size_last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{1..10}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Yes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Notional amount of the last {1..10} trades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trade_type_last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{1..10}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+mj-lt"/>
                        </a:rPr>
                        <a:t>Yes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Trade type of the last {1..10} trades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curve_based_price_last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{1..10}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Curve based price of the last {1..10} trades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Explanatory Variables (3/3)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Reporting delay:</a:t>
            </a:r>
          </a:p>
          <a:p>
            <a:pPr lvl="1"/>
            <a:r>
              <a:rPr lang="en-US" dirty="0" smtClean="0"/>
              <a:t>Negative values</a:t>
            </a:r>
          </a:p>
          <a:p>
            <a:pPr lvl="1"/>
            <a:r>
              <a:rPr lang="en-US" dirty="0" smtClean="0"/>
              <a:t>Extremely large values (months, years) </a:t>
            </a:r>
          </a:p>
          <a:p>
            <a:r>
              <a:rPr lang="en-US" dirty="0" smtClean="0"/>
              <a:t>Historical columns:</a:t>
            </a:r>
          </a:p>
          <a:p>
            <a:pPr lvl="1"/>
            <a:r>
              <a:rPr lang="en-US" dirty="0" err="1" smtClean="0"/>
              <a:t>NaN</a:t>
            </a:r>
            <a:r>
              <a:rPr lang="en-US" dirty="0" smtClean="0"/>
              <a:t> values when dataset has no previous trades to report – but does not mean the bond has never traded before</a:t>
            </a:r>
          </a:p>
          <a:p>
            <a:r>
              <a:rPr lang="en-US" dirty="0" smtClean="0"/>
              <a:t>Curve based price:</a:t>
            </a:r>
          </a:p>
          <a:p>
            <a:pPr lvl="1"/>
            <a:r>
              <a:rPr lang="en-US" dirty="0" smtClean="0"/>
              <a:t>Factored in parameters in the computation of bond price (reference data, interest rate data, trades/quotes of related bonds/CDS)</a:t>
            </a:r>
          </a:p>
          <a:p>
            <a:r>
              <a:rPr lang="en-US" dirty="0" smtClean="0"/>
              <a:t>Weight:</a:t>
            </a:r>
          </a:p>
          <a:p>
            <a:pPr lvl="1"/>
            <a:r>
              <a:rPr lang="en-US" dirty="0" smtClean="0"/>
              <a:t>Used for evaluation purposes only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Response Variable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67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350"/>
                <a:gridCol w="791783"/>
                <a:gridCol w="1425210"/>
                <a:gridCol w="363725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Name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Type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Missing</a:t>
                      </a:r>
                      <a:r>
                        <a:rPr lang="en-US" sz="1400" baseline="0" dirty="0" smtClean="0">
                          <a:latin typeface="+mj-lt"/>
                        </a:rPr>
                        <a:t> values?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Description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trade_price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Price at which the trade</a:t>
                      </a:r>
                      <a:r>
                        <a:rPr lang="en-US" sz="1400" baseline="0" dirty="0" smtClean="0"/>
                        <a:t> occurred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Train Data 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" y="3048000"/>
            <a:ext cx="884783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8305800" cy="990599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762,678 rows and 61 columns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Excluding id, </a:t>
            </a:r>
            <a:r>
              <a:rPr lang="en-US" dirty="0" err="1" smtClean="0"/>
              <a:t>bond_id</a:t>
            </a:r>
            <a:r>
              <a:rPr lang="en-US" dirty="0" smtClean="0"/>
              <a:t>, weight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Test Data Set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8305800" cy="91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61,146 rows and 59 columns</a:t>
            </a:r>
          </a:p>
          <a:p>
            <a:r>
              <a:rPr lang="en-US" sz="2400" dirty="0" smtClean="0"/>
              <a:t>Does not include </a:t>
            </a:r>
            <a:r>
              <a:rPr lang="en-US" sz="2400" dirty="0" err="1" smtClean="0"/>
              <a:t>bond_id</a:t>
            </a:r>
            <a:r>
              <a:rPr lang="en-US" sz="2400" dirty="0" smtClean="0"/>
              <a:t> and </a:t>
            </a:r>
            <a:r>
              <a:rPr lang="en-US" sz="2400" dirty="0" err="1" smtClean="0"/>
              <a:t>trade_price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Content Placeholder 4" descr="Screen Shot 2014-08-26 at 6.17.32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t="76" r="293"/>
          <a:stretch/>
        </p:blipFill>
        <p:spPr>
          <a:xfrm>
            <a:off x="228600" y="3048001"/>
            <a:ext cx="8686800" cy="266843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470</Words>
  <Application>Microsoft Macintosh PowerPoint</Application>
  <PresentationFormat>On-screen Show (4:3)</PresentationFormat>
  <Paragraphs>109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Benchmark Bond Trade Price Challenge</vt:lpstr>
      <vt:lpstr>Background &amp; Objective</vt:lpstr>
      <vt:lpstr>Explanatory Variables (1/3)</vt:lpstr>
      <vt:lpstr>Explanatory Variables (2/3)</vt:lpstr>
      <vt:lpstr>Explanatory Variables (3/3)</vt:lpstr>
      <vt:lpstr>Response Variable</vt:lpstr>
      <vt:lpstr>Train Data Set</vt:lpstr>
      <vt:lpstr>Test Data Set</vt:lpstr>
    </vt:vector>
  </TitlesOfParts>
  <Company>Bank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Bond Trade Price Challenge</dc:title>
  <dc:creator>Mariame M'Baye</dc:creator>
  <cp:lastModifiedBy>Mariame</cp:lastModifiedBy>
  <cp:revision>9</cp:revision>
  <dcterms:created xsi:type="dcterms:W3CDTF">2014-08-26T14:19:03Z</dcterms:created>
  <dcterms:modified xsi:type="dcterms:W3CDTF">2014-08-26T22:21:03Z</dcterms:modified>
</cp:coreProperties>
</file>