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9"/>
  </p:notesMasterIdLst>
  <p:sldIdLst>
    <p:sldId id="256" r:id="rId4"/>
    <p:sldId id="257" r:id="rId5"/>
    <p:sldId id="258" r:id="rId6"/>
    <p:sldId id="259" r:id="rId7"/>
    <p:sldId id="260" r:id="rId8"/>
    <p:sldId id="261" r:id="rId9"/>
    <p:sldId id="272" r:id="rId10"/>
    <p:sldId id="262" r:id="rId11"/>
    <p:sldId id="263" r:id="rId12"/>
    <p:sldId id="269" r:id="rId13"/>
    <p:sldId id="270" r:id="rId14"/>
    <p:sldId id="271" r:id="rId15"/>
    <p:sldId id="264" r:id="rId16"/>
    <p:sldId id="267" r:id="rId17"/>
    <p:sldId id="268" r:id="rId18"/>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JQrgkjIgU0BCwjfhbkkKj7Xq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9CD4DB-5B6E-A64E-AD92-9F6C0548D21B}" v="80" dt="2021-04-11T04:36:27.047"/>
  </p1510:revLst>
</p1510:revInfo>
</file>

<file path=ppt/tableStyles.xml><?xml version="1.0" encoding="utf-8"?>
<a:tblStyleLst xmlns:a="http://schemas.openxmlformats.org/drawingml/2006/main" def="{8A676EC8-0797-4767-B48B-FE6E37549141}">
  <a:tblStyle styleId="{8A676EC8-0797-4767-B48B-FE6E3754914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snapToGrid="0" snapToObjects="1">
      <p:cViewPr>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411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93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1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0" name="Google Shape;480;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50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6"/>
        <p:cNvGrpSpPr/>
        <p:nvPr/>
      </p:nvGrpSpPr>
      <p:grpSpPr>
        <a:xfrm>
          <a:off x="0" y="0"/>
          <a:ext cx="0" cy="0"/>
          <a:chOff x="0" y="0"/>
          <a:chExt cx="0" cy="0"/>
        </a:xfrm>
      </p:grpSpPr>
      <p:sp>
        <p:nvSpPr>
          <p:cNvPr id="117" name="Google Shape;117;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19" name="Google Shape;119;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0" name="Google Shape;120;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1" name="Google Shape;121;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22"/>
        <p:cNvGrpSpPr/>
        <p:nvPr/>
      </p:nvGrpSpPr>
      <p:grpSpPr>
        <a:xfrm>
          <a:off x="0" y="0"/>
          <a:ext cx="0" cy="0"/>
          <a:chOff x="0" y="0"/>
          <a:chExt cx="0" cy="0"/>
        </a:xfrm>
      </p:grpSpPr>
      <p:sp>
        <p:nvSpPr>
          <p:cNvPr id="123" name="Google Shape;123;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5" name="Google Shape;125;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hyperlink" Target="https://osf.io/twzm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3.png"/><Relationship Id="rId7" Type="http://schemas.openxmlformats.org/officeDocument/2006/relationships/image" Target="https://cdn.discordapp.com/attachments/765386983777239043/830647934056005642/unknown.pn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https://cdn.discordapp.com/attachments/765386983777239043/830646683292401676/unknown.png"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https://cdn.discordapp.com/attachments/831710736576151613/847038387227459594/unknown.png" TargetMode="Externa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None/>
            </a:pPr>
            <a:r>
              <a:rPr lang="en-US" sz="3600" b="0" i="0" u="none" strike="noStrike" cap="none" dirty="0">
                <a:solidFill>
                  <a:srgbClr val="000000"/>
                </a:solidFill>
                <a:latin typeface="Arial"/>
                <a:ea typeface="Arial"/>
                <a:cs typeface="Arial"/>
                <a:sym typeface="Arial"/>
              </a:rPr>
              <a:t>COMPRESSION AND DECOMPRESSION OF IMAGES FOR PRECISION FARMING </a:t>
            </a:r>
            <a:endParaRPr sz="3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Rectángulo 1">
            <a:extLst>
              <a:ext uri="{FF2B5EF4-FFF2-40B4-BE49-F238E27FC236}">
                <a16:creationId xmlns:a16="http://schemas.microsoft.com/office/drawing/2014/main" id="{4B718D3B-136E-784E-BDB3-3DAEE175C3FA}"/>
              </a:ext>
            </a:extLst>
          </p:cNvPr>
          <p:cNvSpPr/>
          <p:nvPr/>
        </p:nvSpPr>
        <p:spPr>
          <a:xfrm>
            <a:off x="265320" y="6142526"/>
            <a:ext cx="3220830" cy="3385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FFFFFF"/>
                </a:solidFill>
                <a:latin typeface="Arial"/>
                <a:ea typeface="Arial"/>
                <a:cs typeface="Arial"/>
                <a:sym typeface="Arial"/>
              </a:rPr>
              <a:t>Time and Memory Consumption</a:t>
            </a:r>
            <a:endParaRPr sz="2200" b="0" i="0" u="none" strike="noStrike" cap="none" dirty="0">
              <a:latin typeface="Arial"/>
              <a:ea typeface="Arial"/>
              <a:cs typeface="Arial"/>
              <a:sym typeface="Arial"/>
            </a:endParaRPr>
          </a:p>
        </p:txBody>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Time Consumption </a:t>
            </a:r>
            <a:endParaRPr sz="2200" b="0" i="0" u="none" strike="noStrike" cap="none">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Memory Consumption</a:t>
            </a:r>
            <a:endParaRPr sz="2200" b="0" i="0" u="none" strike="noStrike" cap="none" dirty="0">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pic>
        <p:nvPicPr>
          <p:cNvPr id="4" name="Imagen 3">
            <a:extLst>
              <a:ext uri="{FF2B5EF4-FFF2-40B4-BE49-F238E27FC236}">
                <a16:creationId xmlns:a16="http://schemas.microsoft.com/office/drawing/2014/main" id="{2C6960EE-3378-4C74-A8E1-85F1EFE1BB62}"/>
              </a:ext>
            </a:extLst>
          </p:cNvPr>
          <p:cNvPicPr>
            <a:picLocks noChangeAspect="1"/>
          </p:cNvPicPr>
          <p:nvPr/>
        </p:nvPicPr>
        <p:blipFill>
          <a:blip r:embed="rId6"/>
          <a:stretch>
            <a:fillRect/>
          </a:stretch>
        </p:blipFill>
        <p:spPr>
          <a:xfrm>
            <a:off x="7052148" y="1082035"/>
            <a:ext cx="4874532" cy="3655899"/>
          </a:xfrm>
          <a:prstGeom prst="rect">
            <a:avLst/>
          </a:prstGeom>
        </p:spPr>
      </p:pic>
      <p:pic>
        <p:nvPicPr>
          <p:cNvPr id="7" name="Imagen 6">
            <a:extLst>
              <a:ext uri="{FF2B5EF4-FFF2-40B4-BE49-F238E27FC236}">
                <a16:creationId xmlns:a16="http://schemas.microsoft.com/office/drawing/2014/main" id="{62D6F15A-5CAB-496C-8884-EDCF8B627B95}"/>
              </a:ext>
            </a:extLst>
          </p:cNvPr>
          <p:cNvPicPr>
            <a:picLocks noChangeAspect="1"/>
          </p:cNvPicPr>
          <p:nvPr/>
        </p:nvPicPr>
        <p:blipFill>
          <a:blip r:embed="rId7"/>
          <a:stretch>
            <a:fillRect/>
          </a:stretch>
        </p:blipFill>
        <p:spPr>
          <a:xfrm>
            <a:off x="265320" y="1082035"/>
            <a:ext cx="4874532" cy="3655899"/>
          </a:xfrm>
          <a:prstGeom prst="rect">
            <a:avLst/>
          </a:prstGeom>
        </p:spPr>
      </p:pic>
      <p:sp>
        <p:nvSpPr>
          <p:cNvPr id="11" name="CuadroTexto 10">
            <a:extLst>
              <a:ext uri="{FF2B5EF4-FFF2-40B4-BE49-F238E27FC236}">
                <a16:creationId xmlns:a16="http://schemas.microsoft.com/office/drawing/2014/main" id="{0D45D2E1-7EEC-784D-ACF8-4D39DC9A61A9}"/>
              </a:ext>
            </a:extLst>
          </p:cNvPr>
          <p:cNvSpPr txBox="1"/>
          <p:nvPr/>
        </p:nvSpPr>
        <p:spPr>
          <a:xfrm>
            <a:off x="295278" y="6142526"/>
            <a:ext cx="3419471" cy="338554"/>
          </a:xfrm>
          <a:prstGeom prst="rect">
            <a:avLst/>
          </a:prstGeom>
          <a:noFill/>
        </p:spPr>
        <p:txBody>
          <a:bodyPr wrap="square" rtlCol="0">
            <a:spAutoFit/>
          </a:bodyPr>
          <a:lstStyle/>
          <a:p>
            <a:r>
              <a:rPr lang="es-MX" sz="1600" b="1" dirty="0"/>
              <a:t>Decompression Image Scaling </a:t>
            </a:r>
            <a:endParaRPr lang="es-CO" sz="1600" b="1" dirty="0"/>
          </a:p>
        </p:txBody>
      </p:sp>
    </p:spTree>
    <p:extLst>
      <p:ext uri="{BB962C8B-B14F-4D97-AF65-F5344CB8AC3E}">
        <p14:creationId xmlns:p14="http://schemas.microsoft.com/office/powerpoint/2010/main" val="414348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Rectángulo 1">
            <a:extLst>
              <a:ext uri="{FF2B5EF4-FFF2-40B4-BE49-F238E27FC236}">
                <a16:creationId xmlns:a16="http://schemas.microsoft.com/office/drawing/2014/main" id="{DABC59EF-B52D-2648-987B-BA5F25936152}"/>
              </a:ext>
            </a:extLst>
          </p:cNvPr>
          <p:cNvSpPr/>
          <p:nvPr/>
        </p:nvSpPr>
        <p:spPr>
          <a:xfrm>
            <a:off x="265320" y="6142526"/>
            <a:ext cx="2701080" cy="3385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FFFFFF"/>
                </a:solidFill>
                <a:latin typeface="Arial"/>
                <a:ea typeface="Arial"/>
                <a:cs typeface="Arial"/>
                <a:sym typeface="Arial"/>
              </a:rPr>
              <a:t>Time and Memory Consumption</a:t>
            </a:r>
            <a:endParaRPr sz="2200" b="0" i="0" u="none" strike="noStrike" cap="none" dirty="0">
              <a:latin typeface="Arial"/>
              <a:ea typeface="Arial"/>
              <a:cs typeface="Arial"/>
              <a:sym typeface="Arial"/>
            </a:endParaRPr>
          </a:p>
        </p:txBody>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Time Consumption </a:t>
            </a:r>
            <a:endParaRPr sz="2200" b="0" i="0" u="none" strike="noStrike" cap="none">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Memory Consumption</a:t>
            </a:r>
            <a:endParaRPr sz="2200" b="0" i="0" u="none" strike="noStrike" cap="none" dirty="0">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pic>
        <p:nvPicPr>
          <p:cNvPr id="4" name="Imagen 3">
            <a:extLst>
              <a:ext uri="{FF2B5EF4-FFF2-40B4-BE49-F238E27FC236}">
                <a16:creationId xmlns:a16="http://schemas.microsoft.com/office/drawing/2014/main" id="{5B69EC8B-F6B1-4453-9FDF-49A26090F15B}"/>
              </a:ext>
            </a:extLst>
          </p:cNvPr>
          <p:cNvPicPr>
            <a:picLocks noChangeAspect="1"/>
          </p:cNvPicPr>
          <p:nvPr/>
        </p:nvPicPr>
        <p:blipFill>
          <a:blip r:embed="rId6"/>
          <a:stretch>
            <a:fillRect/>
          </a:stretch>
        </p:blipFill>
        <p:spPr>
          <a:xfrm>
            <a:off x="242988" y="1022590"/>
            <a:ext cx="4913844" cy="3685383"/>
          </a:xfrm>
          <a:prstGeom prst="rect">
            <a:avLst/>
          </a:prstGeom>
        </p:spPr>
      </p:pic>
      <p:pic>
        <p:nvPicPr>
          <p:cNvPr id="7" name="Imagen 6">
            <a:extLst>
              <a:ext uri="{FF2B5EF4-FFF2-40B4-BE49-F238E27FC236}">
                <a16:creationId xmlns:a16="http://schemas.microsoft.com/office/drawing/2014/main" id="{EEF52664-2D4F-4A67-9B2A-AFA1E84432E1}"/>
              </a:ext>
            </a:extLst>
          </p:cNvPr>
          <p:cNvPicPr>
            <a:picLocks noChangeAspect="1"/>
          </p:cNvPicPr>
          <p:nvPr/>
        </p:nvPicPr>
        <p:blipFill>
          <a:blip r:embed="rId7"/>
          <a:stretch>
            <a:fillRect/>
          </a:stretch>
        </p:blipFill>
        <p:spPr>
          <a:xfrm>
            <a:off x="7033488" y="1002231"/>
            <a:ext cx="4913844" cy="3685383"/>
          </a:xfrm>
          <a:prstGeom prst="rect">
            <a:avLst/>
          </a:prstGeom>
        </p:spPr>
      </p:pic>
      <p:sp>
        <p:nvSpPr>
          <p:cNvPr id="11" name="CuadroTexto 10">
            <a:extLst>
              <a:ext uri="{FF2B5EF4-FFF2-40B4-BE49-F238E27FC236}">
                <a16:creationId xmlns:a16="http://schemas.microsoft.com/office/drawing/2014/main" id="{F7FDB16C-7B3D-7842-9894-D65CF7739886}"/>
              </a:ext>
            </a:extLst>
          </p:cNvPr>
          <p:cNvSpPr txBox="1"/>
          <p:nvPr/>
        </p:nvSpPr>
        <p:spPr>
          <a:xfrm>
            <a:off x="265320" y="6142526"/>
            <a:ext cx="3038712" cy="338554"/>
          </a:xfrm>
          <a:prstGeom prst="rect">
            <a:avLst/>
          </a:prstGeom>
          <a:noFill/>
        </p:spPr>
        <p:txBody>
          <a:bodyPr wrap="square" rtlCol="0">
            <a:spAutoFit/>
          </a:bodyPr>
          <a:lstStyle/>
          <a:p>
            <a:r>
              <a:rPr lang="es-MX" sz="1600" b="1" dirty="0"/>
              <a:t>Compression Run Length</a:t>
            </a:r>
            <a:endParaRPr lang="es-CO" sz="1600" b="1" dirty="0"/>
          </a:p>
        </p:txBody>
      </p:sp>
    </p:spTree>
    <p:extLst>
      <p:ext uri="{BB962C8B-B14F-4D97-AF65-F5344CB8AC3E}">
        <p14:creationId xmlns:p14="http://schemas.microsoft.com/office/powerpoint/2010/main" val="54024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Rectángulo 1">
            <a:extLst>
              <a:ext uri="{FF2B5EF4-FFF2-40B4-BE49-F238E27FC236}">
                <a16:creationId xmlns:a16="http://schemas.microsoft.com/office/drawing/2014/main" id="{807F8C38-C206-E146-90F2-A7910479970B}"/>
              </a:ext>
            </a:extLst>
          </p:cNvPr>
          <p:cNvSpPr/>
          <p:nvPr/>
        </p:nvSpPr>
        <p:spPr>
          <a:xfrm>
            <a:off x="295279" y="6142526"/>
            <a:ext cx="2919409" cy="3385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FFFFFF"/>
                </a:solidFill>
                <a:latin typeface="Arial"/>
                <a:ea typeface="Arial"/>
                <a:cs typeface="Arial"/>
                <a:sym typeface="Arial"/>
              </a:rPr>
              <a:t>Time and Memory Consumption</a:t>
            </a:r>
            <a:endParaRPr sz="2200" b="0" i="0" u="none" strike="noStrike" cap="none" dirty="0">
              <a:latin typeface="Arial"/>
              <a:ea typeface="Arial"/>
              <a:cs typeface="Arial"/>
              <a:sym typeface="Arial"/>
            </a:endParaRPr>
          </a:p>
        </p:txBody>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Time Consumption </a:t>
            </a:r>
            <a:endParaRPr sz="2200" b="0" i="0" u="none" strike="noStrike" cap="none">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Memory Consumption</a:t>
            </a:r>
            <a:endParaRPr sz="2200" b="0" i="0" u="none" strike="noStrike" cap="none" dirty="0">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pic>
        <p:nvPicPr>
          <p:cNvPr id="4" name="Imagen 3">
            <a:extLst>
              <a:ext uri="{FF2B5EF4-FFF2-40B4-BE49-F238E27FC236}">
                <a16:creationId xmlns:a16="http://schemas.microsoft.com/office/drawing/2014/main" id="{FBCF0E43-A8F4-4FE6-8C84-A1EC54CEF6A3}"/>
              </a:ext>
            </a:extLst>
          </p:cNvPr>
          <p:cNvPicPr>
            <a:picLocks noChangeAspect="1"/>
          </p:cNvPicPr>
          <p:nvPr/>
        </p:nvPicPr>
        <p:blipFill>
          <a:blip r:embed="rId6"/>
          <a:stretch>
            <a:fillRect/>
          </a:stretch>
        </p:blipFill>
        <p:spPr>
          <a:xfrm>
            <a:off x="398508" y="1243071"/>
            <a:ext cx="4835644" cy="3626733"/>
          </a:xfrm>
          <a:prstGeom prst="rect">
            <a:avLst/>
          </a:prstGeom>
        </p:spPr>
      </p:pic>
      <p:pic>
        <p:nvPicPr>
          <p:cNvPr id="7" name="Imagen 6">
            <a:extLst>
              <a:ext uri="{FF2B5EF4-FFF2-40B4-BE49-F238E27FC236}">
                <a16:creationId xmlns:a16="http://schemas.microsoft.com/office/drawing/2014/main" id="{335A5D6A-57E5-4F2B-8C70-9BB857F4AE99}"/>
              </a:ext>
            </a:extLst>
          </p:cNvPr>
          <p:cNvPicPr>
            <a:picLocks noChangeAspect="1"/>
          </p:cNvPicPr>
          <p:nvPr/>
        </p:nvPicPr>
        <p:blipFill>
          <a:blip r:embed="rId7"/>
          <a:stretch>
            <a:fillRect/>
          </a:stretch>
        </p:blipFill>
        <p:spPr>
          <a:xfrm>
            <a:off x="6778925" y="1243071"/>
            <a:ext cx="5014567" cy="3760925"/>
          </a:xfrm>
          <a:prstGeom prst="rect">
            <a:avLst/>
          </a:prstGeom>
        </p:spPr>
      </p:pic>
      <p:sp>
        <p:nvSpPr>
          <p:cNvPr id="11" name="CuadroTexto 10">
            <a:extLst>
              <a:ext uri="{FF2B5EF4-FFF2-40B4-BE49-F238E27FC236}">
                <a16:creationId xmlns:a16="http://schemas.microsoft.com/office/drawing/2014/main" id="{89B7BB70-21FC-604E-8E86-68FE91D7C34F}"/>
              </a:ext>
            </a:extLst>
          </p:cNvPr>
          <p:cNvSpPr txBox="1"/>
          <p:nvPr/>
        </p:nvSpPr>
        <p:spPr>
          <a:xfrm>
            <a:off x="295279" y="6142526"/>
            <a:ext cx="3038712" cy="338554"/>
          </a:xfrm>
          <a:prstGeom prst="rect">
            <a:avLst/>
          </a:prstGeom>
          <a:noFill/>
        </p:spPr>
        <p:txBody>
          <a:bodyPr wrap="square" rtlCol="0">
            <a:spAutoFit/>
          </a:bodyPr>
          <a:lstStyle/>
          <a:p>
            <a:r>
              <a:rPr lang="es-MX" sz="1600" b="1" dirty="0"/>
              <a:t>Decompression Run Length</a:t>
            </a:r>
            <a:endParaRPr lang="es-CO" sz="1600" b="1" dirty="0"/>
          </a:p>
        </p:txBody>
      </p:sp>
    </p:spTree>
    <p:extLst>
      <p:ext uri="{BB962C8B-B14F-4D97-AF65-F5344CB8AC3E}">
        <p14:creationId xmlns:p14="http://schemas.microsoft.com/office/powerpoint/2010/main" val="92513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Average Compression Ratio</a:t>
            </a:r>
            <a:endParaRPr sz="2200" b="0" i="0" u="none" strike="noStrike" cap="none">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a:solidFill>
                  <a:srgbClr val="001E33"/>
                </a:solidFill>
              </a:rPr>
              <a:t>Average compression ratio for Healthy Cattle </a:t>
            </a:r>
            <a:br>
              <a:rPr lang="en-US">
                <a:solidFill>
                  <a:srgbClr val="001E33"/>
                </a:solidFill>
              </a:rPr>
            </a:br>
            <a:r>
              <a:rPr lang="en-US">
                <a:solidFill>
                  <a:srgbClr val="001E33"/>
                </a:solidFill>
              </a:rPr>
              <a:t>and Sick Cattle. </a:t>
            </a:r>
            <a:endParaRPr sz="1400" b="0" i="0" u="none" strike="noStrike" cap="none">
              <a:latin typeface="Arial"/>
              <a:ea typeface="Arial"/>
              <a:cs typeface="Arial"/>
              <a:sym typeface="Arial"/>
            </a:endParaRPr>
          </a:p>
        </p:txBody>
      </p:sp>
      <p:graphicFrame>
        <p:nvGraphicFramePr>
          <p:cNvPr id="413" name="Google Shape;413;gadd317ae2b_0_201"/>
          <p:cNvGraphicFramePr/>
          <p:nvPr>
            <p:extLst>
              <p:ext uri="{D42A27DB-BD31-4B8C-83A1-F6EECF244321}">
                <p14:modId xmlns:p14="http://schemas.microsoft.com/office/powerpoint/2010/main" val="1047510132"/>
              </p:ext>
            </p:extLst>
          </p:nvPr>
        </p:nvGraphicFramePr>
        <p:xfrm>
          <a:off x="1081320" y="1880040"/>
          <a:ext cx="3752125" cy="2159650"/>
        </p:xfrm>
        <a:graphic>
          <a:graphicData uri="http://schemas.openxmlformats.org/drawingml/2006/table">
            <a:tbl>
              <a:tblPr>
                <a:noFill/>
                <a:tableStyleId>{8A676EC8-0797-4767-B48B-FE6E37549141}</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lvl="0" indent="0" algn="l" rtl="0">
                        <a:spcBef>
                          <a:spcPts val="0"/>
                        </a:spcBef>
                        <a:spcAft>
                          <a:spcPts val="0"/>
                        </a:spcAft>
                        <a:buNone/>
                      </a:pPr>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800" b="1">
                          <a:solidFill>
                            <a:srgbClr val="001E33"/>
                          </a:solidFill>
                        </a:rPr>
                        <a:t>Compression Ratio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a:solidFill>
                            <a:srgbClr val="001E33"/>
                          </a:solidFill>
                        </a:rPr>
                        <a:t>Healthy Cattle</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800" dirty="0">
                          <a:solidFill>
                            <a:srgbClr val="001E33"/>
                          </a:solidFill>
                        </a:rPr>
                        <a:t>11 : 1</a:t>
                      </a:r>
                      <a:endParaRPr sz="18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a:solidFill>
                            <a:srgbClr val="001E33"/>
                          </a:solidFill>
                        </a:rPr>
                        <a:t>Sick Cattle</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800" dirty="0">
                          <a:solidFill>
                            <a:srgbClr val="001E33"/>
                          </a:solidFill>
                        </a:rPr>
                        <a:t> 11 : 1 </a:t>
                      </a:r>
                      <a:endParaRPr sz="18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3" name="Imagen 2">
            <a:extLst>
              <a:ext uri="{FF2B5EF4-FFF2-40B4-BE49-F238E27FC236}">
                <a16:creationId xmlns:a16="http://schemas.microsoft.com/office/drawing/2014/main" id="{3D9582DA-9F43-470F-924F-22F477C73E64}"/>
              </a:ext>
            </a:extLst>
          </p:cNvPr>
          <p:cNvPicPr>
            <a:picLocks noChangeAspect="1"/>
          </p:cNvPicPr>
          <p:nvPr/>
        </p:nvPicPr>
        <p:blipFill>
          <a:blip r:embed="rId4"/>
          <a:stretch>
            <a:fillRect/>
          </a:stretch>
        </p:blipFill>
        <p:spPr>
          <a:xfrm>
            <a:off x="6522287" y="1074496"/>
            <a:ext cx="3752125" cy="47068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62" name="Google Shape;462;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FFFFFF"/>
                </a:solidFill>
                <a:latin typeface="Arial"/>
                <a:ea typeface="Arial"/>
                <a:cs typeface="Arial"/>
                <a:sym typeface="Arial"/>
              </a:rPr>
              <a:t>Report Accepted on </a:t>
            </a:r>
            <a:r>
              <a:rPr lang="en-US" sz="2200" b="1" i="0" u="none" strike="noStrike" cap="none" dirty="0" err="1">
                <a:solidFill>
                  <a:srgbClr val="FFFFFF"/>
                </a:solidFill>
                <a:latin typeface="Arial"/>
                <a:ea typeface="Arial"/>
                <a:cs typeface="Arial"/>
                <a:sym typeface="Arial"/>
              </a:rPr>
              <a:t>arXiv</a:t>
            </a:r>
            <a:endParaRPr sz="2200" b="0" i="0" u="none" strike="noStrike" cap="none" dirty="0">
              <a:latin typeface="Arial"/>
              <a:ea typeface="Arial"/>
              <a:cs typeface="Arial"/>
              <a:sym typeface="Arial"/>
            </a:endParaRPr>
          </a:p>
        </p:txBody>
      </p:sp>
      <p:sp>
        <p:nvSpPr>
          <p:cNvPr id="467" name="Google Shape;467;p10"/>
          <p:cNvSpPr/>
          <p:nvPr/>
        </p:nvSpPr>
        <p:spPr>
          <a:xfrm>
            <a:off x="436932" y="2966982"/>
            <a:ext cx="5058936" cy="92187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1E33"/>
                </a:solidFill>
                <a:latin typeface="Arial"/>
                <a:ea typeface="Arial"/>
                <a:cs typeface="Arial"/>
                <a:sym typeface="Arial"/>
              </a:rPr>
              <a:t>Cadavid, M. M., &amp; Muñoz, A. T. (2021, May 27). Image Compression. Retrieved from </a:t>
            </a:r>
            <a:r>
              <a:rPr lang="en-US" sz="1800" b="0" i="0" u="none" strike="noStrike" cap="none" dirty="0">
                <a:solidFill>
                  <a:srgbClr val="001E33"/>
                </a:solidFill>
                <a:latin typeface="Arial"/>
                <a:ea typeface="Arial"/>
                <a:cs typeface="Arial"/>
                <a:sym typeface="Arial"/>
                <a:hlinkClick r:id="rId4"/>
              </a:rPr>
              <a:t>https://osf.io/twzm9/</a:t>
            </a:r>
            <a:r>
              <a:rPr lang="en-US" sz="1800" b="0" i="0" u="none" strike="noStrike" cap="none" dirty="0">
                <a:solidFill>
                  <a:srgbClr val="001E33"/>
                </a:solidFill>
                <a:latin typeface="Arial"/>
                <a:ea typeface="Arial"/>
                <a:cs typeface="Arial"/>
                <a:sym typeface="Arial"/>
              </a:rPr>
              <a:t> </a:t>
            </a:r>
          </a:p>
        </p:txBody>
      </p:sp>
      <p:pic>
        <p:nvPicPr>
          <p:cNvPr id="9" name="Imagen 8">
            <a:extLst>
              <a:ext uri="{FF2B5EF4-FFF2-40B4-BE49-F238E27FC236}">
                <a16:creationId xmlns:a16="http://schemas.microsoft.com/office/drawing/2014/main" id="{2CC21846-D0FE-4913-A640-3ACF714C36A4}"/>
              </a:ext>
            </a:extLst>
          </p:cNvPr>
          <p:cNvPicPr>
            <a:picLocks noChangeAspect="1"/>
          </p:cNvPicPr>
          <p:nvPr/>
        </p:nvPicPr>
        <p:blipFill>
          <a:blip r:embed="rId5"/>
          <a:stretch>
            <a:fillRect/>
          </a:stretch>
        </p:blipFill>
        <p:spPr>
          <a:xfrm>
            <a:off x="5495868" y="1421606"/>
            <a:ext cx="6525413" cy="40147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gadd317ae2b_0_117" descr="Cómo sería un mundo sin ganadería industrial? | Igualdad Animal México"/>
          <p:cNvPicPr preferRelativeResize="0"/>
          <p:nvPr/>
        </p:nvPicPr>
        <p:blipFill rotWithShape="1">
          <a:blip r:embed="rId3">
            <a:alphaModFix/>
          </a:blip>
          <a:srcRect l="39094" r="1572"/>
          <a:stretch/>
        </p:blipFill>
        <p:spPr>
          <a:xfrm>
            <a:off x="-51118" y="-8709"/>
            <a:ext cx="12254544" cy="6881854"/>
          </a:xfrm>
          <a:prstGeom prst="rect">
            <a:avLst/>
          </a:prstGeom>
          <a:noFill/>
          <a:ln>
            <a:noFill/>
          </a:ln>
        </p:spPr>
      </p:pic>
      <p:sp>
        <p:nvSpPr>
          <p:cNvPr id="483" name="Google Shape;483;gadd317ae2b_0_117"/>
          <p:cNvSpPr/>
          <p:nvPr/>
        </p:nvSpPr>
        <p:spPr>
          <a:xfrm>
            <a:off x="-53831" y="-8709"/>
            <a:ext cx="12254400"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THANK YOU!</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00" name="Google Shape;200;p2"/>
          <p:cNvSpPr/>
          <p:nvPr/>
        </p:nvSpPr>
        <p:spPr>
          <a:xfrm>
            <a:off x="265319" y="376920"/>
            <a:ext cx="4121329"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FFFFFF"/>
                </a:solidFill>
                <a:latin typeface="Arial"/>
                <a:ea typeface="Arial"/>
                <a:cs typeface="Arial"/>
                <a:sym typeface="Arial"/>
              </a:rPr>
              <a:t>Team Presentation</a:t>
            </a:r>
            <a:endParaRPr sz="2200" b="0" i="0" u="none" strike="noStrike" cap="none" dirty="0">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Mauricio</a:t>
            </a:r>
            <a:endParaRPr sz="22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Toro</a:t>
            </a:r>
            <a:endParaRPr sz="2200" b="0" i="0" u="none" strike="noStrike" cap="none">
              <a:latin typeface="Arial"/>
              <a:ea typeface="Arial"/>
              <a:cs typeface="Arial"/>
              <a:sym typeface="Arial"/>
            </a:endParaRPr>
          </a:p>
        </p:txBody>
      </p:sp>
      <p:sp>
        <p:nvSpPr>
          <p:cNvPr id="209" name="Google Shape;209;p2"/>
          <p:cNvSpPr/>
          <p:nvPr/>
        </p:nvSpPr>
        <p:spPr>
          <a:xfrm>
            <a:off x="3551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ES" sz="2200" b="0" i="0" u="none" strike="noStrike" cap="none" dirty="0">
                <a:latin typeface="Arial"/>
                <a:ea typeface="Arial"/>
                <a:cs typeface="Arial"/>
                <a:sym typeface="Arial"/>
              </a:rPr>
              <a:t>Mateo Muñoz Cadavid</a:t>
            </a:r>
            <a:endParaRPr sz="2200" b="0" i="0" u="none" strike="noStrike" cap="none" dirty="0">
              <a:latin typeface="Arial"/>
              <a:ea typeface="Arial"/>
              <a:cs typeface="Arial"/>
              <a:sym typeface="Arial"/>
            </a:endParaRPr>
          </a:p>
        </p:txBody>
      </p:sp>
      <p:sp>
        <p:nvSpPr>
          <p:cNvPr id="210" name="Google Shape;210;p2"/>
          <p:cNvSpPr/>
          <p:nvPr/>
        </p:nvSpPr>
        <p:spPr>
          <a:xfrm>
            <a:off x="635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Alejandro Torres Muñoz </a:t>
            </a:r>
            <a:endParaRPr sz="2200" b="0" i="0" u="none" strike="noStrike" cap="none" dirty="0">
              <a:latin typeface="Arial"/>
              <a:ea typeface="Arial"/>
              <a:cs typeface="Arial"/>
              <a:sym typeface="Arial"/>
            </a:endParaRPr>
          </a:p>
        </p:txBody>
      </p:sp>
      <p:pic>
        <p:nvPicPr>
          <p:cNvPr id="216" name="Google Shape;216;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8909728" cy="429433"/>
          </a:xfrm>
          <a:prstGeom prst="rect">
            <a:avLst/>
          </a:prstGeom>
          <a:noFill/>
          <a:ln>
            <a:noFill/>
          </a:ln>
        </p:spPr>
        <p:txBody>
          <a:bodyPr spcFirstLastPara="1" wrap="square" lIns="90000" tIns="45000" rIns="90000" bIns="45000" anchor="t" anchorCtr="0">
            <a:spAutoFit/>
          </a:bodyPr>
          <a:lstStyle/>
          <a:p>
            <a:pPr lvl="0"/>
            <a:r>
              <a:rPr lang="en-US" sz="2200" b="1" dirty="0">
                <a:solidFill>
                  <a:srgbClr val="001E33"/>
                </a:solidFill>
                <a:uFill>
                  <a:noFill/>
                </a:uFill>
              </a:rPr>
              <a:t>https://</a:t>
            </a:r>
            <a:r>
              <a:rPr lang="en-US" sz="2200" b="1" dirty="0" err="1">
                <a:solidFill>
                  <a:srgbClr val="001E33"/>
                </a:solidFill>
                <a:uFill>
                  <a:noFill/>
                </a:uFill>
              </a:rPr>
              <a:t>github.com</a:t>
            </a:r>
            <a:r>
              <a:rPr lang="en-US" sz="2200" b="1" dirty="0">
                <a:solidFill>
                  <a:srgbClr val="001E33"/>
                </a:solidFill>
                <a:uFill>
                  <a:noFill/>
                </a:uFill>
              </a:rPr>
              <a:t>/mmc31-08/</a:t>
            </a:r>
            <a:r>
              <a:rPr lang="en-US" sz="2200" b="1" dirty="0" err="1">
                <a:solidFill>
                  <a:srgbClr val="001E33"/>
                </a:solidFill>
                <a:uFill>
                  <a:noFill/>
                </a:uFill>
              </a:rPr>
              <a:t>ProyectoDatos_y_Algoritmos</a:t>
            </a:r>
            <a:endParaRPr lang="en-US" sz="2200" b="1" i="0" strike="noStrike" cap="none" dirty="0">
              <a:solidFill>
                <a:srgbClr val="001E33"/>
              </a:solidFil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6">
              <a:alphaModFix/>
            </a:blip>
            <a:srcRect l="2187" t="17695" r="15575" b="26360"/>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a:solidFill>
                  <a:srgbClr val="001E33"/>
                </a:solidFill>
              </a:rPr>
              <a:t>Simón</a:t>
            </a:r>
            <a:br>
              <a:rPr lang="en-US" sz="2200">
                <a:solidFill>
                  <a:srgbClr val="001E33"/>
                </a:solidFill>
              </a:rPr>
            </a:br>
            <a:r>
              <a:rPr lang="en-US" sz="2200">
                <a:solidFill>
                  <a:srgbClr val="001E33"/>
                </a:solidFill>
              </a:rPr>
              <a:t>Marín</a:t>
            </a:r>
            <a:endParaRPr sz="2200">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pic>
        <p:nvPicPr>
          <p:cNvPr id="28" name="Imagen 27">
            <a:extLst>
              <a:ext uri="{FF2B5EF4-FFF2-40B4-BE49-F238E27FC236}">
                <a16:creationId xmlns:a16="http://schemas.microsoft.com/office/drawing/2014/main" id="{A95CB89D-EEB2-2541-9D5B-9BD9F4D20921}"/>
              </a:ext>
            </a:extLst>
          </p:cNvPr>
          <p:cNvPicPr>
            <a:picLocks noChangeAspect="1"/>
          </p:cNvPicPr>
          <p:nvPr/>
        </p:nvPicPr>
        <p:blipFill rotWithShape="1">
          <a:blip r:embed="rId7"/>
          <a:srcRect l="11631" b="27033"/>
          <a:stretch/>
        </p:blipFill>
        <p:spPr>
          <a:xfrm>
            <a:off x="718597" y="1907563"/>
            <a:ext cx="2123922" cy="22032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threePt" dir="t"/>
          </a:scene3d>
          <a:sp3d contourW="7620" prstMaterial="matte">
            <a:contourClr>
              <a:srgbClr val="333333"/>
            </a:contourClr>
          </a:sp3d>
        </p:spPr>
      </p:pic>
      <p:pic>
        <p:nvPicPr>
          <p:cNvPr id="29" name="Imagen 28">
            <a:extLst>
              <a:ext uri="{FF2B5EF4-FFF2-40B4-BE49-F238E27FC236}">
                <a16:creationId xmlns:a16="http://schemas.microsoft.com/office/drawing/2014/main" id="{2CA2E355-AA59-394C-9B77-97C05EB7C69D}"/>
              </a:ext>
            </a:extLst>
          </p:cNvPr>
          <p:cNvPicPr>
            <a:picLocks noChangeAspect="1"/>
          </p:cNvPicPr>
          <p:nvPr/>
        </p:nvPicPr>
        <p:blipFill>
          <a:blip r:embed="rId8"/>
          <a:stretch>
            <a:fillRect/>
          </a:stretch>
        </p:blipFill>
        <p:spPr>
          <a:xfrm>
            <a:off x="3589237" y="1892943"/>
            <a:ext cx="2102041" cy="220133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0" y="376920"/>
            <a:ext cx="329904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Training Process</a:t>
            </a:r>
            <a:endParaRPr sz="2200" b="0" i="0" u="none" strike="noStrike" cap="none">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a:blip r:embed="rId4">
              <a:alphaModFix/>
            </a:blip>
            <a:stretch>
              <a:fill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a:blip r:embed="rId4">
              <a:alphaModFix/>
            </a:blip>
            <a:stretch>
              <a:fill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a:blip r:embed="rId4">
              <a:alphaModFix/>
            </a:blip>
            <a:stretch>
              <a:fill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a:blip r:embed="rId5">
              <a:alphaModFix/>
            </a:blip>
            <a:stretch>
              <a:fill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a:blip r:embed="rId5">
              <a:alphaModFix/>
            </a:blip>
            <a:stretch>
              <a:fill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a:blip r:embed="rId5">
              <a:alphaModFix/>
            </a:blip>
            <a:stretch>
              <a:fill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Sick-Cattle Images</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3" name="Google Shape;243;p6"/>
          <p:cNvSpPr/>
          <p:nvPr/>
        </p:nvSpPr>
        <p:spPr>
          <a:xfrm>
            <a:off x="142587" y="5309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563C1"/>
                </a:solidFill>
              </a:rPr>
              <a:t>Healthy-Cattle Images</a:t>
            </a:r>
            <a:endParaRPr sz="2200" b="1">
              <a:solidFill>
                <a:srgbClr val="0563C1"/>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a:solidFill>
                  <a:schemeClr val="accent4"/>
                </a:solidFill>
              </a:rPr>
              <a:t>Convolutional</a:t>
            </a:r>
            <a:br>
              <a:rPr lang="en-US" sz="1700" b="1">
                <a:solidFill>
                  <a:schemeClr val="accent4"/>
                </a:solidFill>
              </a:rPr>
            </a:br>
            <a:r>
              <a:rPr lang="en-US" sz="1700" b="1">
                <a:solidFill>
                  <a:schemeClr val="accent4"/>
                </a:solidFill>
              </a:rPr>
              <a:t>Neural Network</a:t>
            </a:r>
            <a:endParaRPr sz="1700" b="1">
              <a:solidFill>
                <a:schemeClr val="accent4"/>
              </a:solidFil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Algorithm </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268" name="Google Shape;268;p6"/>
          <p:cNvCxnSpPr>
            <a:stCxn id="237" idx="3"/>
          </p:cNvCxnSpPr>
          <p:nvPr/>
        </p:nvCxnSpPr>
        <p:spPr>
          <a:xfrm>
            <a:off x="2807200" y="1640688"/>
            <a:ext cx="4249500" cy="1192500"/>
          </a:xfrm>
          <a:prstGeom prst="straightConnector1">
            <a:avLst/>
          </a:prstGeom>
          <a:noFill/>
          <a:ln w="38100" cap="flat" cmpd="sng">
            <a:solidFill>
              <a:schemeClr val="accent5"/>
            </a:solidFill>
            <a:prstDash val="solid"/>
            <a:round/>
            <a:headEnd type="none" w="med" len="med"/>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med" len="med"/>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Testing Process</a:t>
            </a:r>
            <a:endParaRPr sz="2200" b="0" i="0" u="none" strike="noStrike" cap="none">
              <a:latin typeface="Arial"/>
              <a:ea typeface="Arial"/>
              <a:cs typeface="Arial"/>
              <a:sym typeface="Arial"/>
            </a:endParaRPr>
          </a:p>
        </p:txBody>
      </p:sp>
      <p:sp>
        <p:nvSpPr>
          <p:cNvPr id="283" name="Google Shape;283;gadd317ae2b_0_271"/>
          <p:cNvSpPr/>
          <p:nvPr/>
        </p:nvSpPr>
        <p:spPr>
          <a:xfrm>
            <a:off x="-2384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Cattle Image</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rgbClr val="001E33"/>
                </a:solidFill>
              </a:rPr>
              <a:t>Image Scaling/</a:t>
            </a:r>
            <a:br>
              <a:rPr lang="en-US" sz="2200" b="1" dirty="0">
                <a:solidFill>
                  <a:srgbClr val="001E33"/>
                </a:solidFill>
              </a:rPr>
            </a:br>
            <a:r>
              <a:rPr lang="en-US" sz="2200" b="1" dirty="0">
                <a:solidFill>
                  <a:srgbClr val="001E33"/>
                </a:solidFill>
              </a:rPr>
              <a:t>Run length</a:t>
            </a:r>
            <a:endParaRPr sz="2200" b="1" dirty="0">
              <a:solidFill>
                <a:srgbClr val="001E33"/>
              </a:solidFil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306" name="Google Shape;306;gadd317ae2b_0_271"/>
          <p:cNvSpPr/>
          <p:nvPr/>
        </p:nvSpPr>
        <p:spPr>
          <a:xfrm>
            <a:off x="2925087" y="41062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dirty="0">
                <a:solidFill>
                  <a:srgbClr val="001E33"/>
                </a:solidFill>
              </a:rPr>
              <a:t>Compression</a:t>
            </a:r>
            <a:br>
              <a:rPr lang="en-US" sz="2200" b="1" dirty="0">
                <a:solidFill>
                  <a:srgbClr val="001E33"/>
                </a:solidFill>
              </a:rPr>
            </a:br>
            <a:r>
              <a:rPr lang="en-US" sz="2200" b="1" dirty="0">
                <a:solidFill>
                  <a:srgbClr val="001E33"/>
                </a:solidFill>
              </a:rPr>
              <a:t>Algorithm </a:t>
            </a:r>
            <a:endParaRPr sz="2200" b="1" dirty="0">
              <a:solidFill>
                <a:srgbClr val="001E33"/>
              </a:solidFill>
            </a:endParaRPr>
          </a:p>
          <a:p>
            <a:pPr marL="0" marR="0" lvl="0" indent="0" algn="ctr" rtl="0">
              <a:lnSpc>
                <a:spcPct val="100000"/>
              </a:lnSpc>
              <a:spcBef>
                <a:spcPts val="0"/>
              </a:spcBef>
              <a:spcAft>
                <a:spcPts val="0"/>
              </a:spcAft>
              <a:buNone/>
            </a:pPr>
            <a:endParaRPr sz="2200" dirty="0">
              <a:solidFill>
                <a:srgbClr val="001E33"/>
              </a:solidFil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med" len="med"/>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med" len="med"/>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med" len="med"/>
            <a:tailEnd type="triangle" w="med" len="med"/>
          </a:ln>
        </p:spPr>
      </p:cxnSp>
      <p:pic>
        <p:nvPicPr>
          <p:cNvPr id="311" name="Google Shape;311;gadd317ae2b_0_271"/>
          <p:cNvPicPr preferRelativeResize="0"/>
          <p:nvPr/>
        </p:nvPicPr>
        <p:blipFill>
          <a:blip r:embed="rId4">
            <a:alphaModFix/>
          </a:blip>
          <a:stretch>
            <a:fill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rgbClr val="00AADB"/>
                </a:solidFill>
              </a:rPr>
              <a:t>Is sick</a:t>
            </a:r>
            <a:endParaRPr sz="2100" b="1">
              <a:solidFill>
                <a:srgbClr val="00AADB"/>
              </a:solidFil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Output</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2" name="Google Shape;322;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sp>
        <p:nvSpPr>
          <p:cNvPr id="323" name="Google Shape;323;p3"/>
          <p:cNvSpPr/>
          <p:nvPr/>
        </p:nvSpPr>
        <p:spPr>
          <a:xfrm>
            <a:off x="834326" y="5208322"/>
            <a:ext cx="9692618" cy="737210"/>
          </a:xfrm>
          <a:prstGeom prst="rect">
            <a:avLst/>
          </a:prstGeom>
          <a:noFill/>
          <a:ln>
            <a:noFill/>
          </a:ln>
        </p:spPr>
        <p:txBody>
          <a:bodyPr spcFirstLastPara="1" wrap="square" lIns="90000" tIns="45000" rIns="90000" bIns="45000" anchor="t" anchorCtr="0">
            <a:spAutoFit/>
          </a:bodyPr>
          <a:lstStyle/>
          <a:p>
            <a:pPr algn="just"/>
            <a:r>
              <a:rPr lang="en-US" dirty="0">
                <a:solidFill>
                  <a:schemeClr val="tx1"/>
                </a:solidFill>
              </a:rPr>
              <a:t>Image compression and decompression algorithm for animal-health automatic classification generated from Nearest Neighbor </a:t>
            </a:r>
            <a:r>
              <a:rPr lang="en-US" dirty="0"/>
              <a:t>interpolation, we increase or decrease the size of the image by replacing each pixel with the closest one in the output.  </a:t>
            </a:r>
            <a:endParaRPr sz="1400" b="0" i="0" u="none" strike="noStrike" cap="none" dirty="0">
              <a:solidFill>
                <a:schemeClr val="tx1"/>
              </a:solidFill>
              <a:latin typeface="Arial"/>
              <a:ea typeface="Arial"/>
              <a:cs typeface="Arial"/>
              <a:sym typeface="Arial"/>
            </a:endParaRPr>
          </a:p>
        </p:txBody>
      </p:sp>
      <p:pic>
        <p:nvPicPr>
          <p:cNvPr id="7" name="Imagen 6">
            <a:extLst>
              <a:ext uri="{FF2B5EF4-FFF2-40B4-BE49-F238E27FC236}">
                <a16:creationId xmlns:a16="http://schemas.microsoft.com/office/drawing/2014/main" id="{AC377BC4-5BDD-364E-A88F-115BAE87209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60765" y="957490"/>
            <a:ext cx="4168459" cy="2310391"/>
          </a:xfrm>
          <a:prstGeom prst="rect">
            <a:avLst/>
          </a:prstGeom>
        </p:spPr>
      </p:pic>
      <p:pic>
        <p:nvPicPr>
          <p:cNvPr id="8" name="Imagen 7">
            <a:extLst>
              <a:ext uri="{FF2B5EF4-FFF2-40B4-BE49-F238E27FC236}">
                <a16:creationId xmlns:a16="http://schemas.microsoft.com/office/drawing/2014/main" id="{BE0482DA-FC86-5344-8CFB-599D6FF75262}"/>
              </a:ext>
            </a:extLst>
          </p:cNvPr>
          <p:cNvPicPr/>
          <p:nvPr/>
        </p:nvPicPr>
        <p:blipFill rotWithShape="1">
          <a:blip r:embed="rId5">
            <a:extLst>
              <a:ext uri="{28A0092B-C50C-407E-A947-70E740481C1C}">
                <a14:useLocalDpi xmlns:a14="http://schemas.microsoft.com/office/drawing/2010/main" val="0"/>
              </a:ext>
            </a:extLst>
          </a:blip>
          <a:srcRect t="17261"/>
          <a:stretch/>
        </p:blipFill>
        <p:spPr>
          <a:xfrm>
            <a:off x="834326" y="3280565"/>
            <a:ext cx="4500583" cy="1754659"/>
          </a:xfrm>
          <a:prstGeom prst="rect">
            <a:avLst/>
          </a:prstGeom>
        </p:spPr>
      </p:pic>
      <p:pic>
        <p:nvPicPr>
          <p:cNvPr id="1028" name="Picture 4" descr="3 grupos de enfermedades que atacan al ganado en verano | CONtexto ganadero  | Noticias principales sobre ganadería y agricultura en Colombia">
            <a:extLst>
              <a:ext uri="{FF2B5EF4-FFF2-40B4-BE49-F238E27FC236}">
                <a16:creationId xmlns:a16="http://schemas.microsoft.com/office/drawing/2014/main" id="{A05F425B-295D-2643-8D98-F986D598CA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1811" y="1637664"/>
            <a:ext cx="4345133" cy="2959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4077" y="-1"/>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sp>
        <p:nvSpPr>
          <p:cNvPr id="2" name="Rectangle 2">
            <a:extLst>
              <a:ext uri="{FF2B5EF4-FFF2-40B4-BE49-F238E27FC236}">
                <a16:creationId xmlns:a16="http://schemas.microsoft.com/office/drawing/2014/main" id="{E0BCBC81-B11B-3E48-B076-77C0BA42507D}"/>
              </a:ext>
            </a:extLst>
          </p:cNvPr>
          <p:cNvSpPr>
            <a:spLocks noChangeArrowheads="1"/>
          </p:cNvSpPr>
          <p:nvPr/>
        </p:nvSpPr>
        <p:spPr bwMode="auto">
          <a:xfrm>
            <a:off x="516998" y="1178649"/>
            <a:ext cx="191395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2049" name="Imagen 40">
            <a:extLst>
              <a:ext uri="{FF2B5EF4-FFF2-40B4-BE49-F238E27FC236}">
                <a16:creationId xmlns:a16="http://schemas.microsoft.com/office/drawing/2014/main" id="{AE1E3F24-7D51-8649-BF68-005AEA85989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16998" y="892747"/>
            <a:ext cx="5354306" cy="26216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38AA991D-8CBE-8D41-BFA5-F5190EB361A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051" name="Imagen 42">
            <a:extLst>
              <a:ext uri="{FF2B5EF4-FFF2-40B4-BE49-F238E27FC236}">
                <a16:creationId xmlns:a16="http://schemas.microsoft.com/office/drawing/2014/main" id="{F8C2070A-3B74-9F44-91E6-0A12AB8A59A8}"/>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86112" y="3427919"/>
            <a:ext cx="5354306" cy="2332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é es un reconstituyente para el ganado y cuál es el mejor del mercado? -  Laboratorios Provet">
            <a:extLst>
              <a:ext uri="{FF2B5EF4-FFF2-40B4-BE49-F238E27FC236}">
                <a16:creationId xmlns:a16="http://schemas.microsoft.com/office/drawing/2014/main" id="{7E9FAC31-1F88-DE4A-9C91-A32705A628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1584" y="1916729"/>
            <a:ext cx="4519551" cy="2711730"/>
          </a:xfrm>
          <a:prstGeom prst="rect">
            <a:avLst/>
          </a:prstGeom>
          <a:noFill/>
          <a:extLst>
            <a:ext uri="{909E8E84-426E-40DD-AFC4-6F175D3DCCD1}">
              <a14:hiddenFill xmlns:a14="http://schemas.microsoft.com/office/drawing/2010/main">
                <a:solidFill>
                  <a:srgbClr val="FFFFFF"/>
                </a:solidFill>
              </a14:hiddenFill>
            </a:ext>
          </a:extLst>
        </p:spPr>
      </p:pic>
      <p:sp>
        <p:nvSpPr>
          <p:cNvPr id="24" name="Google Shape;323;p3">
            <a:extLst>
              <a:ext uri="{FF2B5EF4-FFF2-40B4-BE49-F238E27FC236}">
                <a16:creationId xmlns:a16="http://schemas.microsoft.com/office/drawing/2014/main" id="{7E5A8B42-DB8C-B84E-B1F0-86690EAE4B02}"/>
              </a:ext>
            </a:extLst>
          </p:cNvPr>
          <p:cNvSpPr/>
          <p:nvPr/>
        </p:nvSpPr>
        <p:spPr>
          <a:xfrm>
            <a:off x="6451584" y="4799054"/>
            <a:ext cx="4519551" cy="521766"/>
          </a:xfrm>
          <a:prstGeom prst="rect">
            <a:avLst/>
          </a:prstGeom>
          <a:noFill/>
          <a:ln>
            <a:noFill/>
          </a:ln>
        </p:spPr>
        <p:txBody>
          <a:bodyPr spcFirstLastPara="1" wrap="square" lIns="90000" tIns="45000" rIns="90000" bIns="45000" anchor="t" anchorCtr="0">
            <a:spAutoFit/>
          </a:bodyPr>
          <a:lstStyle/>
          <a:p>
            <a:pPr algn="just"/>
            <a:r>
              <a:rPr lang="en-US" dirty="0"/>
              <a:t>Compression and decompression generated using Image Scaling with Nearest Neighbor and BFS.</a:t>
            </a:r>
            <a:endParaRPr sz="1400" b="0" i="0" u="none" strike="noStrike" cap="none" dirty="0">
              <a:solidFill>
                <a:schemeClr val="tx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4077" y="-1"/>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sp>
        <p:nvSpPr>
          <p:cNvPr id="2" name="Rectangle 2">
            <a:extLst>
              <a:ext uri="{FF2B5EF4-FFF2-40B4-BE49-F238E27FC236}">
                <a16:creationId xmlns:a16="http://schemas.microsoft.com/office/drawing/2014/main" id="{E0BCBC81-B11B-3E48-B076-77C0BA42507D}"/>
              </a:ext>
            </a:extLst>
          </p:cNvPr>
          <p:cNvSpPr>
            <a:spLocks noChangeArrowheads="1"/>
          </p:cNvSpPr>
          <p:nvPr/>
        </p:nvSpPr>
        <p:spPr bwMode="auto">
          <a:xfrm>
            <a:off x="516998" y="1178649"/>
            <a:ext cx="191395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3" name="Rectangle 4">
            <a:extLst>
              <a:ext uri="{FF2B5EF4-FFF2-40B4-BE49-F238E27FC236}">
                <a16:creationId xmlns:a16="http://schemas.microsoft.com/office/drawing/2014/main" id="{38AA991D-8CBE-8D41-BFA5-F5190EB361A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4" name="Google Shape;323;p3">
            <a:extLst>
              <a:ext uri="{FF2B5EF4-FFF2-40B4-BE49-F238E27FC236}">
                <a16:creationId xmlns:a16="http://schemas.microsoft.com/office/drawing/2014/main" id="{7E5A8B42-DB8C-B84E-B1F0-86690EAE4B02}"/>
              </a:ext>
            </a:extLst>
          </p:cNvPr>
          <p:cNvSpPr/>
          <p:nvPr/>
        </p:nvSpPr>
        <p:spPr>
          <a:xfrm>
            <a:off x="7689894" y="4756752"/>
            <a:ext cx="3154058" cy="952653"/>
          </a:xfrm>
          <a:prstGeom prst="rect">
            <a:avLst/>
          </a:prstGeom>
          <a:noFill/>
          <a:ln>
            <a:noFill/>
          </a:ln>
        </p:spPr>
        <p:txBody>
          <a:bodyPr spcFirstLastPara="1" wrap="square" lIns="90000" tIns="45000" rIns="90000" bIns="45000" anchor="t" anchorCtr="0">
            <a:spAutoFit/>
          </a:bodyPr>
          <a:lstStyle/>
          <a:p>
            <a:pPr algn="just"/>
            <a:r>
              <a:rPr lang="en-US" dirty="0">
                <a:solidFill>
                  <a:schemeClr val="tx1"/>
                </a:solidFill>
              </a:rPr>
              <a:t>Image compression and decompression algorithm for animal-health automatic classification generated from Run Length.</a:t>
            </a:r>
          </a:p>
        </p:txBody>
      </p:sp>
      <p:sp>
        <p:nvSpPr>
          <p:cNvPr id="5" name="Rectangle 4">
            <a:extLst>
              <a:ext uri="{FF2B5EF4-FFF2-40B4-BE49-F238E27FC236}">
                <a16:creationId xmlns:a16="http://schemas.microsoft.com/office/drawing/2014/main" id="{34644CC5-F975-2A40-AB0F-3C96CA1AF6A8}"/>
              </a:ext>
            </a:extLst>
          </p:cNvPr>
          <p:cNvSpPr>
            <a:spLocks noChangeArrowheads="1"/>
          </p:cNvSpPr>
          <p:nvPr/>
        </p:nvSpPr>
        <p:spPr bwMode="auto">
          <a:xfrm>
            <a:off x="265328" y="1598307"/>
            <a:ext cx="180031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1027" name="Imagen 20">
            <a:extLst>
              <a:ext uri="{FF2B5EF4-FFF2-40B4-BE49-F238E27FC236}">
                <a16:creationId xmlns:a16="http://schemas.microsoft.com/office/drawing/2014/main" id="{7E566E99-84D9-6845-8C04-C51070BFD283}"/>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65328" y="2038539"/>
            <a:ext cx="6940398" cy="2159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167C320-5F71-134A-83D5-86A988FF08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9894" y="1425794"/>
            <a:ext cx="3154058" cy="315844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96D89B21-143C-E249-8F8C-8F3A916A8D1F}"/>
              </a:ext>
            </a:extLst>
          </p:cNvPr>
          <p:cNvSpPr/>
          <p:nvPr/>
        </p:nvSpPr>
        <p:spPr>
          <a:xfrm>
            <a:off x="794909" y="4539687"/>
            <a:ext cx="6096000" cy="738664"/>
          </a:xfrm>
          <a:prstGeom prst="rect">
            <a:avLst/>
          </a:prstGeom>
        </p:spPr>
        <p:txBody>
          <a:bodyPr>
            <a:spAutoFit/>
          </a:bodyPr>
          <a:lstStyle/>
          <a:p>
            <a:pPr algn="ctr"/>
            <a:r>
              <a:rPr lang="en-US" dirty="0"/>
              <a:t>The first image shows the original data of the image with its repetitions, the second image shows the compression with the number of repetitions denoted by a '#' and the repeated number next to it.</a:t>
            </a:r>
            <a:endParaRPr lang="es-ES" dirty="0"/>
          </a:p>
        </p:txBody>
      </p:sp>
    </p:spTree>
    <p:extLst>
      <p:ext uri="{BB962C8B-B14F-4D97-AF65-F5344CB8AC3E}">
        <p14:creationId xmlns:p14="http://schemas.microsoft.com/office/powerpoint/2010/main" val="204387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Complexity</a:t>
            </a:r>
            <a:endParaRPr sz="2200" b="0" i="0" u="none" strike="noStrike" cap="none">
              <a:latin typeface="Arial"/>
              <a:ea typeface="Arial"/>
              <a:cs typeface="Arial"/>
              <a:sym typeface="Arial"/>
            </a:endParaRPr>
          </a:p>
        </p:txBody>
      </p:sp>
      <p:sp>
        <p:nvSpPr>
          <p:cNvPr id="364" name="Google Shape;364;p5"/>
          <p:cNvSpPr/>
          <p:nvPr/>
        </p:nvSpPr>
        <p:spPr>
          <a:xfrm>
            <a:off x="386366" y="4939121"/>
            <a:ext cx="10921044" cy="737210"/>
          </a:xfrm>
          <a:prstGeom prst="rect">
            <a:avLst/>
          </a:prstGeom>
          <a:noFill/>
          <a:ln>
            <a:noFill/>
          </a:ln>
        </p:spPr>
        <p:txBody>
          <a:bodyPr spcFirstLastPara="1" wrap="square" lIns="90000" tIns="45000" rIns="90000" bIns="45000" anchor="t" anchorCtr="0">
            <a:spAutoFit/>
          </a:bodyPr>
          <a:lstStyle/>
          <a:p>
            <a:pPr lvl="0" algn="just"/>
            <a:r>
              <a:rPr lang="en-US" dirty="0">
                <a:solidFill>
                  <a:schemeClr val="tx1"/>
                </a:solidFill>
              </a:rPr>
              <a:t>Each of these algorithms have a time and memory consumption O (N * M), where N and M are the length of the matrix (Columns and Rows). This, thanks to the fact that they travel the image matrix only once and behave linearly both in the compression and decompression of the image.</a:t>
            </a:r>
            <a:endParaRPr sz="1400" i="0" u="none" strike="noStrike" cap="none" dirty="0">
              <a:solidFill>
                <a:schemeClr val="tx1"/>
              </a:solidFill>
              <a:latin typeface="Arial"/>
              <a:ea typeface="Arial"/>
              <a:cs typeface="Arial"/>
              <a:sym typeface="Arial"/>
            </a:endParaRPr>
          </a:p>
        </p:txBody>
      </p:sp>
      <p:graphicFrame>
        <p:nvGraphicFramePr>
          <p:cNvPr id="373" name="Google Shape;373;p5"/>
          <p:cNvGraphicFramePr/>
          <p:nvPr>
            <p:extLst>
              <p:ext uri="{D42A27DB-BD31-4B8C-83A1-F6EECF244321}">
                <p14:modId xmlns:p14="http://schemas.microsoft.com/office/powerpoint/2010/main" val="1735124342"/>
              </p:ext>
            </p:extLst>
          </p:nvPr>
        </p:nvGraphicFramePr>
        <p:xfrm>
          <a:off x="472910" y="1178650"/>
          <a:ext cx="5075650" cy="3600350"/>
        </p:xfrm>
        <a:graphic>
          <a:graphicData uri="http://schemas.openxmlformats.org/drawingml/2006/table">
            <a:tbl>
              <a:tblPr>
                <a:noFill/>
                <a:tableStyleId>{8A676EC8-0797-4767-B48B-FE6E37549141}</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lvl="0" indent="0" algn="l" rtl="0">
                        <a:spcBef>
                          <a:spcPts val="0"/>
                        </a:spcBef>
                        <a:spcAft>
                          <a:spcPts val="0"/>
                        </a:spcAft>
                        <a:buNone/>
                      </a:pPr>
                      <a:endParaRPr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2"/>
                          </a:solidFill>
                          <a:latin typeface="Arial"/>
                          <a:ea typeface="Arial"/>
                          <a:cs typeface="Arial"/>
                          <a:sym typeface="Arial"/>
                        </a:rPr>
                        <a:t>Time Complexity</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4"/>
                          </a:solidFill>
                          <a:latin typeface="Arial"/>
                          <a:ea typeface="Arial"/>
                          <a:cs typeface="Arial"/>
                          <a:sym typeface="Arial"/>
                        </a:rPr>
                        <a:t>Memory Complexity</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dirty="0">
                          <a:solidFill>
                            <a:srgbClr val="FFFFFF"/>
                          </a:solidFill>
                        </a:rPr>
                        <a:t>Image </a:t>
                      </a:r>
                      <a:r>
                        <a:rPr lang="en-US" sz="1800" dirty="0" err="1">
                          <a:solidFill>
                            <a:srgbClr val="FFFFFF"/>
                          </a:solidFill>
                        </a:rPr>
                        <a:t>Scalling</a:t>
                      </a:r>
                      <a:r>
                        <a:rPr lang="en-US" sz="1800" dirty="0">
                          <a:solidFill>
                            <a:srgbClr val="FFFFFF"/>
                          </a:solidFill>
                        </a:rPr>
                        <a:t> Compression</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dirty="0">
                          <a:solidFill>
                            <a:srgbClr val="FFFFFF"/>
                          </a:solidFill>
                          <a:latin typeface="Arial"/>
                          <a:ea typeface="Arial"/>
                          <a:cs typeface="Arial"/>
                          <a:sym typeface="Arial"/>
                        </a:rPr>
                        <a:t>O(N*M)</a:t>
                      </a:r>
                      <a:endParaRPr lang="en-US"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dirty="0">
                          <a:solidFill>
                            <a:srgbClr val="FFFFFF"/>
                          </a:solidFill>
                          <a:latin typeface="Arial"/>
                          <a:ea typeface="Arial"/>
                          <a:cs typeface="Arial"/>
                          <a:sym typeface="Arial"/>
                        </a:rPr>
                        <a:t>O(N*M)</a:t>
                      </a:r>
                      <a:endParaRPr lang="en-US"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dirty="0">
                          <a:solidFill>
                            <a:srgbClr val="FFFFFF"/>
                          </a:solidFill>
                        </a:rPr>
                        <a:t>Image </a:t>
                      </a:r>
                      <a:r>
                        <a:rPr lang="en-US" sz="1800" dirty="0" err="1">
                          <a:solidFill>
                            <a:srgbClr val="FFFFFF"/>
                          </a:solidFill>
                        </a:rPr>
                        <a:t>Scalling</a:t>
                      </a:r>
                      <a:r>
                        <a:rPr lang="en-US" sz="1800" dirty="0">
                          <a:solidFill>
                            <a:srgbClr val="FFFFFF"/>
                          </a:solidFill>
                        </a:rPr>
                        <a:t> Decompression</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dirty="0">
                          <a:solidFill>
                            <a:srgbClr val="FFFFFF"/>
                          </a:solidFill>
                          <a:latin typeface="Arial"/>
                          <a:ea typeface="Arial"/>
                          <a:cs typeface="Arial"/>
                          <a:sym typeface="Arial"/>
                        </a:rPr>
                        <a:t>O(N*M)</a:t>
                      </a:r>
                      <a:endParaRPr lang="en-US"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r h="7203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rPr>
                        <a:t>Run Length Compression</a:t>
                      </a:r>
                      <a:endParaRPr lang="en-US"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strike="noStrike" cap="none" dirty="0">
                          <a:solidFill>
                            <a:srgbClr val="FFFFFF"/>
                          </a:solidFill>
                          <a:latin typeface="Arial"/>
                          <a:ea typeface="Arial"/>
                          <a:cs typeface="Arial"/>
                          <a:sym typeface="Arial"/>
                        </a:rPr>
                        <a:t>O(N*M)</a:t>
                      </a:r>
                      <a:endParaRPr lang="en-US" sz="1800" b="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1800" b="0" u="none" strike="noStrike" cap="none" dirty="0">
                        <a:latin typeface="Arial"/>
                        <a:ea typeface="Arial"/>
                        <a:cs typeface="Arial"/>
                        <a:sym typeface="Arial"/>
                      </a:endParaRPr>
                    </a:p>
                  </a:txBody>
                  <a:tcPr marL="90000" marR="90000" marT="45725" marB="457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strike="noStrike" cap="none" dirty="0">
                          <a:solidFill>
                            <a:srgbClr val="FFFFFF"/>
                          </a:solidFill>
                          <a:latin typeface="Arial"/>
                          <a:ea typeface="Arial"/>
                          <a:cs typeface="Arial"/>
                          <a:sym typeface="Arial"/>
                        </a:rPr>
                        <a:t>O(N*M)</a:t>
                      </a:r>
                      <a:endParaRPr lang="en-US" sz="1800" b="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1800" b="0" u="none" strike="noStrike" cap="none" dirty="0">
                        <a:latin typeface="Arial"/>
                        <a:ea typeface="Arial"/>
                        <a:cs typeface="Arial"/>
                        <a:sym typeface="Arial"/>
                      </a:endParaRPr>
                    </a:p>
                  </a:txBody>
                  <a:tcPr marL="90000" marR="90000" marT="45725" marB="45725">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23990949"/>
                  </a:ext>
                </a:extLst>
              </a:tr>
              <a:tr h="7203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rPr>
                        <a:t>Run Length Decompression</a:t>
                      </a:r>
                      <a:endParaRPr lang="en-US"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strike="noStrike" cap="none" dirty="0">
                          <a:solidFill>
                            <a:srgbClr val="FFFFFF"/>
                          </a:solidFill>
                          <a:latin typeface="Arial"/>
                          <a:ea typeface="Arial"/>
                          <a:cs typeface="Arial"/>
                          <a:sym typeface="Arial"/>
                        </a:rPr>
                        <a:t>O(N*M)</a:t>
                      </a:r>
                      <a:endParaRPr lang="en-US" sz="1800" b="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1800" b="0" u="none" strike="noStrike" cap="none" dirty="0">
                        <a:latin typeface="Arial"/>
                        <a:ea typeface="Arial"/>
                        <a:cs typeface="Arial"/>
                        <a:sym typeface="Arial"/>
                      </a:endParaRPr>
                    </a:p>
                  </a:txBody>
                  <a:tcPr marL="90000" marR="90000" marT="45725" marB="457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strike="noStrike" cap="none" dirty="0">
                          <a:solidFill>
                            <a:srgbClr val="FFFFFF"/>
                          </a:solidFill>
                          <a:latin typeface="Arial"/>
                          <a:ea typeface="Arial"/>
                          <a:cs typeface="Arial"/>
                          <a:sym typeface="Arial"/>
                        </a:rPr>
                        <a:t>O(N*M)</a:t>
                      </a:r>
                      <a:endParaRPr lang="en-US" sz="1800" b="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1800" b="0" u="none" strike="noStrike" cap="none" dirty="0">
                        <a:latin typeface="Arial"/>
                        <a:ea typeface="Arial"/>
                        <a:cs typeface="Arial"/>
                        <a:sym typeface="Arial"/>
                      </a:endParaRPr>
                    </a:p>
                  </a:txBody>
                  <a:tcPr marL="90000" marR="90000" marT="45725" marB="45725">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4224021446"/>
                  </a:ext>
                </a:extLst>
              </a:tr>
            </a:tbl>
          </a:graphicData>
        </a:graphic>
      </p:graphicFrame>
      <p:pic>
        <p:nvPicPr>
          <p:cNvPr id="3" name="Imagen 2">
            <a:extLst>
              <a:ext uri="{FF2B5EF4-FFF2-40B4-BE49-F238E27FC236}">
                <a16:creationId xmlns:a16="http://schemas.microsoft.com/office/drawing/2014/main" id="{B979C6A9-7B9C-42CD-A951-0966C6DD82C3}"/>
              </a:ext>
            </a:extLst>
          </p:cNvPr>
          <p:cNvPicPr>
            <a:picLocks noChangeAspect="1"/>
          </p:cNvPicPr>
          <p:nvPr/>
        </p:nvPicPr>
        <p:blipFill>
          <a:blip r:embed="rId4"/>
          <a:stretch>
            <a:fillRect/>
          </a:stretch>
        </p:blipFill>
        <p:spPr>
          <a:xfrm>
            <a:off x="6433150" y="1353259"/>
            <a:ext cx="4874260" cy="32511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4" name="Rectángulo 3">
            <a:extLst>
              <a:ext uri="{FF2B5EF4-FFF2-40B4-BE49-F238E27FC236}">
                <a16:creationId xmlns:a16="http://schemas.microsoft.com/office/drawing/2014/main" id="{E1ECB50A-9729-7E4D-9DB4-107045D8D97D}"/>
              </a:ext>
            </a:extLst>
          </p:cNvPr>
          <p:cNvSpPr/>
          <p:nvPr/>
        </p:nvSpPr>
        <p:spPr>
          <a:xfrm>
            <a:off x="295279" y="6142526"/>
            <a:ext cx="3004653" cy="3385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FFFFFF"/>
                </a:solidFill>
                <a:latin typeface="Arial"/>
                <a:ea typeface="Arial"/>
                <a:cs typeface="Arial"/>
                <a:sym typeface="Arial"/>
              </a:rPr>
              <a:t>Time and Memory Consumption</a:t>
            </a:r>
            <a:endParaRPr sz="2200" b="0" i="0" u="none" strike="noStrike" cap="none" dirty="0">
              <a:latin typeface="Arial"/>
              <a:ea typeface="Arial"/>
              <a:cs typeface="Arial"/>
              <a:sym typeface="Arial"/>
            </a:endParaRPr>
          </a:p>
        </p:txBody>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Time Consumption </a:t>
            </a:r>
            <a:endParaRPr sz="2200" b="0" i="0" u="none" strike="noStrike" cap="none" dirty="0">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Memory Consumption</a:t>
            </a:r>
            <a:endParaRPr sz="2200" b="0" i="0" u="none" strike="noStrike" cap="none" dirty="0">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24" name="CuadroTexto 23">
            <a:extLst>
              <a:ext uri="{FF2B5EF4-FFF2-40B4-BE49-F238E27FC236}">
                <a16:creationId xmlns:a16="http://schemas.microsoft.com/office/drawing/2014/main" id="{51BC9F65-68A7-4155-83E7-B75B770C0D24}"/>
              </a:ext>
            </a:extLst>
          </p:cNvPr>
          <p:cNvSpPr txBox="1"/>
          <p:nvPr/>
        </p:nvSpPr>
        <p:spPr>
          <a:xfrm>
            <a:off x="295279" y="6142526"/>
            <a:ext cx="3038712" cy="338554"/>
          </a:xfrm>
          <a:prstGeom prst="rect">
            <a:avLst/>
          </a:prstGeom>
          <a:noFill/>
        </p:spPr>
        <p:txBody>
          <a:bodyPr wrap="square" rtlCol="0">
            <a:spAutoFit/>
          </a:bodyPr>
          <a:lstStyle/>
          <a:p>
            <a:r>
              <a:rPr lang="es-MX" sz="1600" b="1" dirty="0"/>
              <a:t>Compression Image Scaling </a:t>
            </a:r>
            <a:endParaRPr lang="es-CO" sz="1600" b="1" dirty="0"/>
          </a:p>
        </p:txBody>
      </p:sp>
      <p:pic>
        <p:nvPicPr>
          <p:cNvPr id="3" name="Imagen 2">
            <a:extLst>
              <a:ext uri="{FF2B5EF4-FFF2-40B4-BE49-F238E27FC236}">
                <a16:creationId xmlns:a16="http://schemas.microsoft.com/office/drawing/2014/main" id="{889E03A6-E5EB-4BA1-B4D3-293B8E9D09A6}"/>
              </a:ext>
            </a:extLst>
          </p:cNvPr>
          <p:cNvPicPr>
            <a:picLocks noChangeAspect="1"/>
          </p:cNvPicPr>
          <p:nvPr/>
        </p:nvPicPr>
        <p:blipFill>
          <a:blip r:embed="rId6"/>
          <a:stretch>
            <a:fillRect/>
          </a:stretch>
        </p:blipFill>
        <p:spPr>
          <a:xfrm>
            <a:off x="295279" y="1289174"/>
            <a:ext cx="4925261" cy="3693946"/>
          </a:xfrm>
          <a:prstGeom prst="rect">
            <a:avLst/>
          </a:prstGeom>
        </p:spPr>
      </p:pic>
      <p:pic>
        <p:nvPicPr>
          <p:cNvPr id="5" name="Imagen 4">
            <a:extLst>
              <a:ext uri="{FF2B5EF4-FFF2-40B4-BE49-F238E27FC236}">
                <a16:creationId xmlns:a16="http://schemas.microsoft.com/office/drawing/2014/main" id="{4FA9A223-9981-4DA1-B3F6-BD53B5190861}"/>
              </a:ext>
            </a:extLst>
          </p:cNvPr>
          <p:cNvPicPr>
            <a:picLocks noChangeAspect="1"/>
          </p:cNvPicPr>
          <p:nvPr/>
        </p:nvPicPr>
        <p:blipFill>
          <a:blip r:embed="rId7"/>
          <a:stretch>
            <a:fillRect/>
          </a:stretch>
        </p:blipFill>
        <p:spPr>
          <a:xfrm>
            <a:off x="6971462" y="1289174"/>
            <a:ext cx="4925261" cy="36939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413</Words>
  <Application>Microsoft Office PowerPoint</Application>
  <PresentationFormat>Panorámica</PresentationFormat>
  <Paragraphs>70</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3</vt:i4>
      </vt:variant>
      <vt:variant>
        <vt:lpstr>Títulos de diapositiva</vt:lpstr>
      </vt:variant>
      <vt:variant>
        <vt:i4>15</vt:i4>
      </vt:variant>
    </vt:vector>
  </HeadingPairs>
  <TitlesOfParts>
    <vt:vector size="21" baseType="lpstr">
      <vt:lpstr>Arial</vt:lpstr>
      <vt:lpstr>Calibri</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Mateo Muñoz Cadavid</cp:lastModifiedBy>
  <cp:revision>26</cp:revision>
  <dcterms:created xsi:type="dcterms:W3CDTF">2020-06-26T14:36:07Z</dcterms:created>
  <dcterms:modified xsi:type="dcterms:W3CDTF">2021-05-27T00:55:34Z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