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6" r:id="rId5"/>
    <p:sldId id="267" r:id="rId6"/>
    <p:sldId id="268" r:id="rId7"/>
    <p:sldId id="270" r:id="rId8"/>
    <p:sldId id="269" r:id="rId9"/>
    <p:sldId id="271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-67" y="-49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b="1" dirty="0"/>
              <a:t>Trabalho Prático 2017 – Etapa </a:t>
            </a:r>
            <a:r>
              <a:rPr lang="pt-BR" b="1" dirty="0" smtClean="0"/>
              <a:t>2</a:t>
            </a:r>
            <a:br>
              <a:rPr lang="pt-BR" b="1" dirty="0" smtClean="0"/>
            </a:br>
            <a:r>
              <a:rPr lang="pt-BR" b="1" dirty="0" smtClean="0"/>
              <a:t>Resultados Preliminares</a:t>
            </a:r>
            <a:endParaRPr lang="pt-B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b="1" dirty="0"/>
              <a:t>André Vieira </a:t>
            </a:r>
            <a:r>
              <a:rPr lang="pt-BR" b="1" dirty="0" smtClean="0"/>
              <a:t>Pigatto</a:t>
            </a:r>
          </a:p>
          <a:p>
            <a:r>
              <a:rPr lang="pt-BR" b="1" dirty="0"/>
              <a:t>Matheus Marrone </a:t>
            </a:r>
            <a:r>
              <a:rPr lang="pt-BR" b="1" dirty="0" smtClean="0"/>
              <a:t>Castanho</a:t>
            </a:r>
          </a:p>
        </p:txBody>
      </p:sp>
      <p:pic>
        <p:nvPicPr>
          <p:cNvPr id="4" name="Imagem 1" descr="http://www.inf.ufrgs.br/site/wp-content/uploads/2015/03/marca-principal-200x118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57200"/>
            <a:ext cx="1905000" cy="11334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437578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Estratégia para Etapa Final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dirty="0"/>
              <a:t>Eliminação de algumas notícias de classes que não tenham tanta relevância para o estudo;</a:t>
            </a:r>
          </a:p>
          <a:p>
            <a:pPr lvl="0"/>
            <a:r>
              <a:rPr lang="pt-BR" dirty="0"/>
              <a:t>Eliminar manchetes com número muito pequeno de palavras;</a:t>
            </a:r>
          </a:p>
          <a:p>
            <a:r>
              <a:rPr lang="pt-BR" dirty="0" smtClean="0"/>
              <a:t>Utilizar mais notícias por dia (até 25 por dia).</a:t>
            </a:r>
          </a:p>
          <a:p>
            <a:r>
              <a:rPr lang="pt-BR" dirty="0" smtClean="0"/>
              <a:t>Verificar se é possível algum outro tipo de divisão por intervalo de variação.</a:t>
            </a:r>
          </a:p>
          <a:p>
            <a:pPr marL="0" indent="0">
              <a:buNone/>
            </a:pPr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46797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Recapitulação da Compreensão e Objetivos do </a:t>
            </a:r>
            <a:r>
              <a:rPr lang="pt-BR" dirty="0" smtClean="0"/>
              <a:t>Negócio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3216"/>
            <a:ext cx="8229600" cy="4525963"/>
          </a:xfrm>
        </p:spPr>
        <p:txBody>
          <a:bodyPr>
            <a:normAutofit/>
          </a:bodyPr>
          <a:lstStyle/>
          <a:p>
            <a:r>
              <a:rPr lang="pt-BR" sz="2800" dirty="0" smtClean="0"/>
              <a:t>Objetivo: Encontrar </a:t>
            </a:r>
            <a:r>
              <a:rPr lang="pt-BR" sz="2800" dirty="0"/>
              <a:t>uma relação </a:t>
            </a:r>
            <a:r>
              <a:rPr lang="pt-BR" sz="2800" dirty="0" smtClean="0"/>
              <a:t>entre o </a:t>
            </a:r>
            <a:r>
              <a:rPr lang="pt-BR" sz="2800" dirty="0"/>
              <a:t>assunto das principais </a:t>
            </a:r>
            <a:r>
              <a:rPr lang="pt-BR" sz="2800" dirty="0" smtClean="0"/>
              <a:t>notícias de </a:t>
            </a:r>
            <a:r>
              <a:rPr lang="pt-BR" sz="2800" dirty="0"/>
              <a:t>jornal publicadas ao longo </a:t>
            </a:r>
            <a:r>
              <a:rPr lang="pt-BR" sz="2800" dirty="0" smtClean="0"/>
              <a:t>de um </a:t>
            </a:r>
            <a:r>
              <a:rPr lang="pt-BR" sz="2800" dirty="0"/>
              <a:t>dia e a variação do </a:t>
            </a:r>
            <a:r>
              <a:rPr lang="pt-BR" sz="2800" dirty="0" smtClean="0"/>
              <a:t>índice Dow </a:t>
            </a:r>
            <a:r>
              <a:rPr lang="pt-BR" sz="2800" dirty="0"/>
              <a:t>Jones.</a:t>
            </a:r>
          </a:p>
          <a:p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489270"/>
            <a:ext cx="1943099" cy="4971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 descr="http://www.outsidethebeltway.com/wp-content/uploads/2017/08/dow-jones-industrial-average-last-10-years-2017-08-05-macrotrend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599" y="4779206"/>
            <a:ext cx="2000127" cy="1261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static.winflare.com/wp-content/uploads/2017/10/reddit-combo-1920-800x450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999" y="4779989"/>
            <a:ext cx="1943099" cy="1092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ight Arrow 3"/>
          <p:cNvSpPr/>
          <p:nvPr/>
        </p:nvSpPr>
        <p:spPr>
          <a:xfrm>
            <a:off x="2667000" y="4190217"/>
            <a:ext cx="1066800" cy="5889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32" name="Picture 8" descr="http://www.thehindu.com/opinion/op-ed/article19253786.ece/alternates/FREE_660/Th11-Paper%20money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3886198"/>
            <a:ext cx="1461582" cy="1306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009648" y="3737841"/>
            <a:ext cx="5905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200" b="1" dirty="0" smtClean="0"/>
              <a:t>+</a:t>
            </a:r>
            <a:endParaRPr lang="pt-BR" b="1" dirty="0"/>
          </a:p>
        </p:txBody>
      </p:sp>
      <p:sp>
        <p:nvSpPr>
          <p:cNvPr id="10" name="Right Arrow 9"/>
          <p:cNvSpPr/>
          <p:nvPr/>
        </p:nvSpPr>
        <p:spPr>
          <a:xfrm>
            <a:off x="6172200" y="4222373"/>
            <a:ext cx="1066800" cy="5889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34" name="Picture 10" descr="https://steemit-production-imageproxy-upload.s3.amazonaws.com/DQmY3p4xqipDy6unqbH6wtA41NfPKVGeWasQJAidYuB2Jbu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599" y="3124200"/>
            <a:ext cx="2018026" cy="1009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4714811" y="3770456"/>
            <a:ext cx="5905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200" b="1" dirty="0" smtClean="0"/>
              <a:t>+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4078254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Classificador de </a:t>
            </a:r>
            <a:r>
              <a:rPr lang="pt-BR" dirty="0" smtClean="0"/>
              <a:t>Notícias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BR" i="1" dirty="0" smtClean="0"/>
          </a:p>
          <a:p>
            <a:r>
              <a:rPr lang="pt-BR" i="1" dirty="0" smtClean="0"/>
              <a:t>Headers</a:t>
            </a:r>
            <a:r>
              <a:rPr lang="pt-BR" dirty="0" smtClean="0"/>
              <a:t> </a:t>
            </a:r>
            <a:r>
              <a:rPr lang="pt-BR" dirty="0"/>
              <a:t>de notícias publicadas no jornal The New York Times </a:t>
            </a:r>
            <a:r>
              <a:rPr lang="pt-BR" dirty="0" smtClean="0"/>
              <a:t>(de 1996 </a:t>
            </a:r>
            <a:r>
              <a:rPr lang="pt-BR" dirty="0"/>
              <a:t>a 2006</a:t>
            </a:r>
            <a:r>
              <a:rPr lang="pt-BR" dirty="0" smtClean="0"/>
              <a:t>).</a:t>
            </a:r>
          </a:p>
          <a:p>
            <a:r>
              <a:rPr lang="pt-BR" dirty="0" smtClean="0"/>
              <a:t>27 rótulos de notícias.</a:t>
            </a:r>
          </a:p>
          <a:p>
            <a:endParaRPr lang="pt-BR" dirty="0" smtClean="0"/>
          </a:p>
          <a:p>
            <a:pPr marL="914400" lvl="2" indent="0">
              <a:buNone/>
            </a:pPr>
            <a:endParaRPr lang="pt-BR" dirty="0" smtClean="0"/>
          </a:p>
          <a:p>
            <a:pPr lvl="1"/>
            <a:endParaRPr lang="pt-BR" dirty="0"/>
          </a:p>
        </p:txBody>
      </p:sp>
      <p:pic>
        <p:nvPicPr>
          <p:cNvPr id="2050" name="Picture 2" descr="http://is3.mzstatic.com/image/thumb/Purple128/v4/b6/7a/ae/b67aae4a-853f-deab-ea94-43d869394137/source/1200x630bb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191000"/>
            <a:ext cx="1447800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Matheus\Desktop\c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4181475"/>
            <a:ext cx="4329113" cy="143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7209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Classificador NYT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Tokenização.</a:t>
            </a:r>
          </a:p>
          <a:p>
            <a:r>
              <a:rPr lang="pt-BR" dirty="0" smtClean="0"/>
              <a:t>Tfidf.</a:t>
            </a:r>
          </a:p>
          <a:p>
            <a:r>
              <a:rPr lang="pt-BR" dirty="0" smtClean="0"/>
              <a:t>Algoritmo de classificação Naive Bayes.</a:t>
            </a:r>
          </a:p>
          <a:p>
            <a:r>
              <a:rPr lang="pt-BR" dirty="0" smtClean="0"/>
              <a:t>Algoritmo de classificação Random Forest.</a:t>
            </a:r>
          </a:p>
          <a:p>
            <a:r>
              <a:rPr lang="pt-BR" dirty="0" smtClean="0"/>
              <a:t>70% treino e 30% teste.</a:t>
            </a:r>
          </a:p>
          <a:p>
            <a:endParaRPr lang="pt-BR" dirty="0"/>
          </a:p>
        </p:txBody>
      </p:sp>
      <p:pic>
        <p:nvPicPr>
          <p:cNvPr id="3074" name="Picture 2" descr="C:\Users\Matheus\Desktop\c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1752600"/>
            <a:ext cx="4481513" cy="93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C:\Users\Matheus\Desktop\Capturar1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4724399"/>
            <a:ext cx="5715000" cy="13114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91035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Resultados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334000"/>
          </a:xfrm>
        </p:spPr>
        <p:txBody>
          <a:bodyPr/>
          <a:lstStyle/>
          <a:p>
            <a:r>
              <a:rPr lang="pt-BR" dirty="0" smtClean="0"/>
              <a:t>Baixa precisão.</a:t>
            </a:r>
          </a:p>
          <a:p>
            <a:r>
              <a:rPr lang="pt-BR" dirty="0" smtClean="0"/>
              <a:t>14 de 27 classes foram reconhecidas.</a:t>
            </a:r>
          </a:p>
          <a:p>
            <a:r>
              <a:rPr lang="pt-BR" dirty="0" smtClean="0"/>
              <a:t>Classes com sobrecarga.</a:t>
            </a:r>
            <a:endParaRPr lang="pt-BR" dirty="0"/>
          </a:p>
        </p:txBody>
      </p:sp>
      <p:pic>
        <p:nvPicPr>
          <p:cNvPr id="4098" name="Picture 2" descr="C:\Users\Matheus\Desktop\c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3314130"/>
            <a:ext cx="868363" cy="2293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Matheus\Desktop\c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235" y="2559676"/>
            <a:ext cx="3429000" cy="3802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28476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Classificação Preliminar Dow Jones 1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Uso das notícias Top 1 de cada dia.</a:t>
            </a:r>
          </a:p>
          <a:p>
            <a:r>
              <a:rPr lang="pt-BR" dirty="0" smtClean="0"/>
              <a:t>Divisão em intervalos de valores de variação.</a:t>
            </a:r>
          </a:p>
          <a:p>
            <a:r>
              <a:rPr lang="pt-BR" dirty="0" smtClean="0"/>
              <a:t>Intervalos com base no desvio padrão (7 intervalos).</a:t>
            </a:r>
          </a:p>
          <a:p>
            <a:endParaRPr lang="pt-BR" dirty="0" smtClean="0"/>
          </a:p>
          <a:p>
            <a:endParaRPr lang="pt-BR" dirty="0" smtClean="0"/>
          </a:p>
          <a:p>
            <a:pPr marL="0" indent="0">
              <a:buNone/>
            </a:pPr>
            <a:endParaRPr lang="pt-BR" dirty="0" smtClean="0"/>
          </a:p>
          <a:p>
            <a:endParaRPr lang="pt-BR" dirty="0"/>
          </a:p>
        </p:txBody>
      </p:sp>
      <p:pic>
        <p:nvPicPr>
          <p:cNvPr id="5122" name="Picture 2" descr="C:\Users\Matheus\Desktop\c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886200"/>
            <a:ext cx="6767514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42549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Resultado </a:t>
            </a:r>
            <a:r>
              <a:rPr lang="pt-BR" dirty="0"/>
              <a:t>Preliminar Dow Jones 1</a:t>
            </a: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dirty="0" smtClean="0"/>
              <a:t>Só identificou as classes mais próximas à 0 (H1 e L1).</a:t>
            </a:r>
          </a:p>
          <a:p>
            <a:r>
              <a:rPr lang="pt-BR" sz="2800" dirty="0" smtClean="0"/>
              <a:t>Concentração das variações nessa faixa de valores.</a:t>
            </a:r>
          </a:p>
          <a:p>
            <a:r>
              <a:rPr lang="pt-BR" sz="2800" dirty="0" smtClean="0"/>
              <a:t>Não há dados suficientes para se prever vários intervalos. </a:t>
            </a:r>
            <a:endParaRPr lang="pt-BR" sz="2800" dirty="0"/>
          </a:p>
        </p:txBody>
      </p:sp>
      <p:pic>
        <p:nvPicPr>
          <p:cNvPr id="7170" name="Picture 2" descr="C:\Users\Matheus\Desktop\c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3886200"/>
            <a:ext cx="5209280" cy="211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02372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Classificação Preliminar Dow Jones </a:t>
            </a:r>
            <a:r>
              <a:rPr lang="pt-BR" dirty="0" smtClean="0"/>
              <a:t>2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Uso das notícias Top 1 de cada </a:t>
            </a:r>
            <a:r>
              <a:rPr lang="pt-BR" dirty="0" smtClean="0"/>
              <a:t>dia.</a:t>
            </a:r>
            <a:endParaRPr lang="pt-BR" dirty="0"/>
          </a:p>
          <a:p>
            <a:r>
              <a:rPr lang="pt-BR" dirty="0"/>
              <a:t>Divisão </a:t>
            </a:r>
            <a:r>
              <a:rPr lang="pt-BR" dirty="0" smtClean="0"/>
              <a:t>binária: aumentou ou diminuiu.</a:t>
            </a:r>
          </a:p>
          <a:p>
            <a:endParaRPr lang="pt-BR" dirty="0"/>
          </a:p>
          <a:p>
            <a:endParaRPr lang="pt-BR" dirty="0"/>
          </a:p>
        </p:txBody>
      </p:sp>
      <p:pic>
        <p:nvPicPr>
          <p:cNvPr id="6147" name="Picture 3" descr="C:\Users\Matheus\Desktop\c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3902" y="3429000"/>
            <a:ext cx="6650958" cy="207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15804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Resultado </a:t>
            </a:r>
            <a:r>
              <a:rPr lang="pt-BR" dirty="0"/>
              <a:t>Preliminar Dow Jones </a:t>
            </a:r>
            <a:r>
              <a:rPr lang="pt-BR" dirty="0" smtClean="0"/>
              <a:t>2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Precisão média de 50%</a:t>
            </a:r>
          </a:p>
          <a:p>
            <a:r>
              <a:rPr lang="pt-BR" dirty="0" smtClean="0"/>
              <a:t>Uso de mais notícias se faz necessário</a:t>
            </a:r>
          </a:p>
          <a:p>
            <a:r>
              <a:rPr lang="pt-BR" dirty="0" smtClean="0"/>
              <a:t>Notícias curtas são um problema</a:t>
            </a:r>
            <a:endParaRPr lang="pt-BR" dirty="0"/>
          </a:p>
        </p:txBody>
      </p:sp>
      <p:pic>
        <p:nvPicPr>
          <p:cNvPr id="8194" name="Picture 2" descr="C:\Users\Matheus\Desktop\c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7372" y="4146997"/>
            <a:ext cx="5786054" cy="156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18989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362</TotalTime>
  <Words>277</Words>
  <Application>Microsoft Office PowerPoint</Application>
  <PresentationFormat>On-screen Show (4:3)</PresentationFormat>
  <Paragraphs>46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Trabalho Prático 2017 – Etapa 2 Resultados Preliminares</vt:lpstr>
      <vt:lpstr>Recapitulação da Compreensão e Objetivos do Negócio</vt:lpstr>
      <vt:lpstr>Classificador de Notícias</vt:lpstr>
      <vt:lpstr>Classificador NYT</vt:lpstr>
      <vt:lpstr>Resultados</vt:lpstr>
      <vt:lpstr>Classificação Preliminar Dow Jones 1</vt:lpstr>
      <vt:lpstr>Resultado Preliminar Dow Jones 1 </vt:lpstr>
      <vt:lpstr>Classificação Preliminar Dow Jones 2</vt:lpstr>
      <vt:lpstr>Resultado Preliminar Dow Jones 2</vt:lpstr>
      <vt:lpstr>Estratégia para Etapa Final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Trabalho Prático 2017 – Etapa 1</dc:title>
  <dc:creator>Matheus</dc:creator>
  <cp:lastModifiedBy>Matheus</cp:lastModifiedBy>
  <cp:revision>15</cp:revision>
  <dcterms:created xsi:type="dcterms:W3CDTF">2006-08-16T00:00:00Z</dcterms:created>
  <dcterms:modified xsi:type="dcterms:W3CDTF">2017-11-21T00:45:45Z</dcterms:modified>
</cp:coreProperties>
</file>