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-67" y="-49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/>
              <a:t>Trabalho Prático 2017 – Etapa </a:t>
            </a:r>
            <a:r>
              <a:rPr lang="pt-BR" b="1" dirty="0" smtClean="0"/>
              <a:t>1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b="1" dirty="0"/>
              <a:t>André Vieira </a:t>
            </a:r>
            <a:r>
              <a:rPr lang="pt-BR" b="1" dirty="0" smtClean="0"/>
              <a:t>Pigatto</a:t>
            </a:r>
          </a:p>
          <a:p>
            <a:r>
              <a:rPr lang="pt-BR" b="1" dirty="0"/>
              <a:t>Matheus Marrone Castanho </a:t>
            </a:r>
            <a:endParaRPr lang="pt-BR" dirty="0"/>
          </a:p>
        </p:txBody>
      </p:sp>
      <p:pic>
        <p:nvPicPr>
          <p:cNvPr id="4" name="Imagem 1" descr="http://www.inf.ufrgs.br/site/wp-content/uploads/2015/03/marca-principal-200x118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57200"/>
            <a:ext cx="1905000" cy="11334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43757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Compreensão do Negócio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Bolsa de Valores</a:t>
            </a:r>
          </a:p>
          <a:p>
            <a:pPr lvl="1"/>
            <a:r>
              <a:rPr lang="pt-BR" dirty="0" smtClean="0"/>
              <a:t>Operações de compra e venda de ações.</a:t>
            </a:r>
          </a:p>
          <a:p>
            <a:r>
              <a:rPr lang="pt-BR" dirty="0" smtClean="0"/>
              <a:t>Ação dos investidores</a:t>
            </a:r>
          </a:p>
          <a:p>
            <a:pPr lvl="1"/>
            <a:r>
              <a:rPr lang="pt-BR" dirty="0" smtClean="0"/>
              <a:t>Lei da oferta e procura.</a:t>
            </a:r>
            <a:endParaRPr lang="pt-BR" dirty="0"/>
          </a:p>
          <a:p>
            <a:r>
              <a:rPr lang="pt-BR" dirty="0" smtClean="0"/>
              <a:t>Busca por informação</a:t>
            </a:r>
          </a:p>
          <a:p>
            <a:pPr lvl="1"/>
            <a:r>
              <a:rPr lang="pt-BR" dirty="0" smtClean="0"/>
              <a:t>Resultado das empresas.</a:t>
            </a:r>
          </a:p>
          <a:p>
            <a:pPr lvl="1"/>
            <a:r>
              <a:rPr lang="pt-BR" dirty="0" smtClean="0"/>
              <a:t>Panorama geral político e econômico.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78254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 de Mineração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Encontrar uma relação entre o assunto das principais notícias de jornal publicadas ao longo de um dia e a variação do índice Down Jones.</a:t>
            </a:r>
          </a:p>
          <a:p>
            <a:r>
              <a:rPr lang="pt-BR" dirty="0" smtClean="0"/>
              <a:t>Ferramentas utilizadas no projeto: Python e R.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22301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Escolha dos Dados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Fonte dados da bolsa de Valores:</a:t>
            </a:r>
          </a:p>
          <a:p>
            <a:pPr lvl="1"/>
            <a:r>
              <a:rPr lang="pt-BR" dirty="0" smtClean="0"/>
              <a:t>Índice Down Jones Industrial Average</a:t>
            </a:r>
          </a:p>
          <a:p>
            <a:pPr lvl="2"/>
            <a:r>
              <a:rPr lang="pt-BR" dirty="0" smtClean="0"/>
              <a:t>Cotação média das 30 maiores empresas dos E.U.A.</a:t>
            </a:r>
          </a:p>
          <a:p>
            <a:r>
              <a:rPr lang="pt-BR" dirty="0" smtClean="0"/>
              <a:t>Fonte das manchetes de notícias:</a:t>
            </a:r>
          </a:p>
          <a:p>
            <a:pPr lvl="1"/>
            <a:r>
              <a:rPr lang="pt-BR" dirty="0" smtClean="0"/>
              <a:t>Reddit WolrdNews</a:t>
            </a:r>
          </a:p>
          <a:p>
            <a:pPr lvl="2"/>
            <a:r>
              <a:rPr lang="pt-BR" dirty="0" smtClean="0"/>
              <a:t>As 25 notícias mundias mais quentes do dia, ranqueada pelos usuários do Reddit.</a:t>
            </a:r>
          </a:p>
          <a:p>
            <a:r>
              <a:rPr lang="pt-BR" dirty="0" smtClean="0"/>
              <a:t>Intervalo de tempo: </a:t>
            </a:r>
          </a:p>
          <a:p>
            <a:pPr lvl="1"/>
            <a:r>
              <a:rPr lang="pt-BR" dirty="0" smtClean="0"/>
              <a:t>De 08/08/2008 a 07/01/2016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4635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Classificador de Notícias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i="1" dirty="0" smtClean="0"/>
          </a:p>
          <a:p>
            <a:r>
              <a:rPr lang="pt-BR" i="1" dirty="0" smtClean="0"/>
              <a:t>Headers</a:t>
            </a:r>
            <a:r>
              <a:rPr lang="pt-BR" dirty="0" smtClean="0"/>
              <a:t> </a:t>
            </a:r>
            <a:r>
              <a:rPr lang="pt-BR" dirty="0"/>
              <a:t>de notícias publicadas no jornal The New York Times </a:t>
            </a:r>
            <a:r>
              <a:rPr lang="pt-BR" dirty="0" smtClean="0"/>
              <a:t>(de 1996 </a:t>
            </a:r>
            <a:r>
              <a:rPr lang="pt-BR" dirty="0"/>
              <a:t>a 2006</a:t>
            </a:r>
            <a:r>
              <a:rPr lang="pt-BR" dirty="0" smtClean="0"/>
              <a:t>).</a:t>
            </a:r>
          </a:p>
          <a:p>
            <a:r>
              <a:rPr lang="pt-BR" dirty="0" smtClean="0"/>
              <a:t>Rotulados conforme o gênero </a:t>
            </a:r>
            <a:r>
              <a:rPr lang="pt-BR" dirty="0"/>
              <a:t>e </a:t>
            </a:r>
            <a:r>
              <a:rPr lang="pt-BR" dirty="0" smtClean="0"/>
              <a:t>subgênero.</a:t>
            </a:r>
          </a:p>
          <a:p>
            <a:pPr lvl="1"/>
            <a:r>
              <a:rPr lang="pt-BR" dirty="0" smtClean="0"/>
              <a:t>Exemplo:</a:t>
            </a:r>
          </a:p>
          <a:p>
            <a:pPr lvl="2"/>
            <a:r>
              <a:rPr lang="pt-BR" dirty="0" smtClean="0"/>
              <a:t>Gênero 1: Macroeconomia</a:t>
            </a:r>
          </a:p>
          <a:p>
            <a:pPr lvl="2"/>
            <a:r>
              <a:rPr lang="pt-BR" dirty="0" smtClean="0"/>
              <a:t>Subgênero 101: Inflação, preços</a:t>
            </a:r>
          </a:p>
          <a:p>
            <a:pPr lvl="2"/>
            <a:r>
              <a:rPr lang="pt-BR" dirty="0" smtClean="0"/>
              <a:t>Subgênero 103: Taxa de desemprego</a:t>
            </a:r>
          </a:p>
          <a:p>
            <a:pPr marL="914400" lvl="2" indent="0">
              <a:buNone/>
            </a:pPr>
            <a:endParaRPr lang="pt-BR" dirty="0" smtClean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67209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Exploração dos dados</a:t>
            </a:r>
            <a:endParaRPr lang="pt-BR" dirty="0"/>
          </a:p>
        </p:txBody>
      </p:sp>
      <p:pic>
        <p:nvPicPr>
          <p:cNvPr id="4" name="Imagem 3"/>
          <p:cNvPicPr>
            <a:picLocks noGrp="1"/>
          </p:cNvPicPr>
          <p:nvPr>
            <p:ph idx="1"/>
          </p:nvPr>
        </p:nvPicPr>
        <p:blipFill rotWithShape="1">
          <a:blip r:embed="rId2"/>
          <a:srcRect t="8543" b="5575"/>
          <a:stretch/>
        </p:blipFill>
        <p:spPr bwMode="auto">
          <a:xfrm>
            <a:off x="990600" y="1752600"/>
            <a:ext cx="7239000" cy="21336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Imagem 7"/>
          <p:cNvPicPr/>
          <p:nvPr/>
        </p:nvPicPr>
        <p:blipFill>
          <a:blip r:embed="rId3"/>
          <a:stretch>
            <a:fillRect/>
          </a:stretch>
        </p:blipFill>
        <p:spPr>
          <a:xfrm>
            <a:off x="990600" y="3657600"/>
            <a:ext cx="7239000" cy="2610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002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Pré-processamento 1</a:t>
            </a:r>
            <a:endParaRPr lang="pt-BR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0281357"/>
              </p:ext>
            </p:extLst>
          </p:nvPr>
        </p:nvGraphicFramePr>
        <p:xfrm>
          <a:off x="457200" y="3048000"/>
          <a:ext cx="8229601" cy="2133397"/>
        </p:xfrm>
        <a:graphic>
          <a:graphicData uri="http://schemas.openxmlformats.org/drawingml/2006/table">
            <a:tbl>
              <a:tblPr firstRow="1" firstCol="1" bandRow="1">
                <a:tableStyleId>{616DA210-FB5B-4158-B5E0-FEB733F419BA}</a:tableStyleId>
              </a:tblPr>
              <a:tblGrid>
                <a:gridCol w="1066800"/>
                <a:gridCol w="838200"/>
                <a:gridCol w="856367"/>
                <a:gridCol w="872011"/>
                <a:gridCol w="872011"/>
                <a:gridCol w="872011"/>
                <a:gridCol w="1175800"/>
                <a:gridCol w="677223"/>
                <a:gridCol w="999178"/>
              </a:tblGrid>
              <a:tr h="45699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b="1" dirty="0" smtClean="0">
                          <a:effectLst/>
                        </a:rPr>
                        <a:t>Date</a:t>
                      </a:r>
                      <a:endParaRPr lang="pt-BR" sz="1600" b="1" dirty="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77965" marR="7796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b="1">
                          <a:effectLst/>
                        </a:rPr>
                        <a:t>Open</a:t>
                      </a:r>
                      <a:endParaRPr lang="pt-BR" sz="1600" b="1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77965" marR="7796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b="1">
                          <a:effectLst/>
                        </a:rPr>
                        <a:t>High</a:t>
                      </a:r>
                      <a:endParaRPr lang="pt-BR" sz="1600" b="1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77965" marR="7796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b="1">
                          <a:effectLst/>
                        </a:rPr>
                        <a:t>Low</a:t>
                      </a:r>
                      <a:endParaRPr lang="pt-BR" sz="1600" b="1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77965" marR="7796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b="1">
                          <a:effectLst/>
                        </a:rPr>
                        <a:t>Close</a:t>
                      </a:r>
                      <a:endParaRPr lang="pt-BR" sz="1600" b="1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77965" marR="7796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b="1">
                          <a:effectLst/>
                        </a:rPr>
                        <a:t>Var</a:t>
                      </a:r>
                      <a:endParaRPr lang="pt-BR" sz="1600" b="1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77965" marR="7796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b="1">
                          <a:effectLst/>
                        </a:rPr>
                        <a:t>Healine 25</a:t>
                      </a:r>
                      <a:endParaRPr lang="pt-BR" sz="1600" b="1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77965" marR="7796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b="1">
                          <a:effectLst/>
                        </a:rPr>
                        <a:t>...</a:t>
                      </a:r>
                      <a:endParaRPr lang="pt-BR" sz="1600" b="1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77965" marR="7796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b="1">
                          <a:effectLst/>
                        </a:rPr>
                        <a:t>Headline 1</a:t>
                      </a:r>
                      <a:endParaRPr lang="pt-BR" sz="1600" b="1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77965" marR="77965" marT="0" marB="0"/>
                </a:tc>
              </a:tr>
              <a:tr h="686409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b="1" dirty="0">
                          <a:effectLst/>
                        </a:rPr>
                        <a:t>01/07/2016</a:t>
                      </a:r>
                      <a:endParaRPr lang="pt-BR" sz="1600" b="1" dirty="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77965" marR="7796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b="1">
                          <a:effectLst/>
                        </a:rPr>
                        <a:t>17924,24</a:t>
                      </a:r>
                      <a:endParaRPr lang="pt-BR" sz="1600" b="1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77965" marR="7796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b="1" dirty="0">
                          <a:effectLst/>
                        </a:rPr>
                        <a:t>18002,38</a:t>
                      </a:r>
                      <a:endParaRPr lang="pt-BR" sz="1600" b="1" dirty="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77965" marR="7796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b="1">
                          <a:effectLst/>
                        </a:rPr>
                        <a:t>17916,91</a:t>
                      </a:r>
                      <a:endParaRPr lang="pt-BR" sz="1600" b="1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77965" marR="7796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b="1" dirty="0">
                          <a:effectLst/>
                        </a:rPr>
                        <a:t>17949,37</a:t>
                      </a:r>
                      <a:endParaRPr lang="pt-BR" sz="1600" b="1" dirty="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77965" marR="7796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b="1">
                          <a:effectLst/>
                        </a:rPr>
                        <a:t>0,001402</a:t>
                      </a:r>
                      <a:endParaRPr lang="pt-BR" sz="1600" b="1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77965" marR="7796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b="1">
                          <a:effectLst/>
                        </a:rPr>
                        <a:t>A 117-year</a:t>
                      </a:r>
                      <a:endParaRPr lang="pt-BR" sz="1600" b="1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77965" marR="7796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b="1">
                          <a:effectLst/>
                        </a:rPr>
                        <a:t>...</a:t>
                      </a:r>
                      <a:endParaRPr lang="pt-BR" sz="1600" b="1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77965" marR="7796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b="1">
                          <a:effectLst/>
                        </a:rPr>
                        <a:t>Ozone Layer</a:t>
                      </a:r>
                      <a:endParaRPr lang="pt-BR" sz="1600" b="1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77965" marR="77965" marT="0" marB="0"/>
                </a:tc>
              </a:tr>
              <a:tr h="53299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b="1" dirty="0">
                          <a:effectLst/>
                        </a:rPr>
                        <a:t>...</a:t>
                      </a:r>
                      <a:endParaRPr lang="pt-BR" sz="1600" b="1" dirty="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77965" marR="7796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b="1" dirty="0">
                          <a:effectLst/>
                        </a:rPr>
                        <a:t>...</a:t>
                      </a:r>
                      <a:endParaRPr lang="pt-BR" sz="1600" b="1" dirty="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77965" marR="7796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b="1" dirty="0">
                          <a:effectLst/>
                        </a:rPr>
                        <a:t>...</a:t>
                      </a:r>
                      <a:endParaRPr lang="pt-BR" sz="1600" b="1" dirty="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77965" marR="7796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b="1">
                          <a:effectLst/>
                        </a:rPr>
                        <a:t>...</a:t>
                      </a:r>
                      <a:endParaRPr lang="pt-BR" sz="1600" b="1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77965" marR="7796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b="1">
                          <a:effectLst/>
                        </a:rPr>
                        <a:t>...</a:t>
                      </a:r>
                      <a:endParaRPr lang="pt-BR" sz="1600" b="1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77965" marR="7796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b="1">
                          <a:effectLst/>
                        </a:rPr>
                        <a:t>...</a:t>
                      </a:r>
                      <a:endParaRPr lang="pt-BR" sz="1600" b="1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77965" marR="7796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b="1">
                          <a:effectLst/>
                        </a:rPr>
                        <a:t>...</a:t>
                      </a:r>
                      <a:endParaRPr lang="pt-BR" sz="1600" b="1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77965" marR="7796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b="1">
                          <a:effectLst/>
                        </a:rPr>
                        <a:t>...</a:t>
                      </a:r>
                      <a:endParaRPr lang="pt-BR" sz="1600" b="1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77965" marR="7796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b="1">
                          <a:effectLst/>
                        </a:rPr>
                        <a:t>...</a:t>
                      </a:r>
                      <a:endParaRPr lang="pt-BR" sz="1600" b="1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77965" marR="77965" marT="0" marB="0"/>
                </a:tc>
              </a:tr>
              <a:tr h="456997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b="1">
                          <a:effectLst/>
                        </a:rPr>
                        <a:t>08/08/2008</a:t>
                      </a:r>
                      <a:endParaRPr lang="pt-BR" sz="1600" b="1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77965" marR="7796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b="1">
                          <a:effectLst/>
                        </a:rPr>
                        <a:t>11432,09</a:t>
                      </a:r>
                      <a:endParaRPr lang="pt-BR" sz="1600" b="1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77965" marR="7796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b="1" dirty="0">
                          <a:effectLst/>
                        </a:rPr>
                        <a:t>11759,96</a:t>
                      </a:r>
                      <a:endParaRPr lang="pt-BR" sz="1600" b="1" dirty="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77965" marR="7796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b="1" dirty="0">
                          <a:effectLst/>
                        </a:rPr>
                        <a:t>11388,04</a:t>
                      </a:r>
                      <a:endParaRPr lang="pt-BR" sz="1600" b="1" dirty="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77965" marR="7796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b="1" dirty="0">
                          <a:effectLst/>
                        </a:rPr>
                        <a:t>11734,32</a:t>
                      </a:r>
                      <a:endParaRPr lang="pt-BR" sz="1600" b="1" dirty="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77965" marR="7796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b="1" dirty="0">
                          <a:effectLst/>
                        </a:rPr>
                        <a:t>0,26437</a:t>
                      </a:r>
                      <a:endParaRPr lang="pt-BR" sz="1600" b="1" dirty="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77965" marR="7796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b="1" dirty="0">
                          <a:effectLst/>
                        </a:rPr>
                        <a:t>Nim Chimp</a:t>
                      </a:r>
                      <a:endParaRPr lang="pt-BR" sz="1600" b="1" dirty="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77965" marR="7796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b="1" dirty="0">
                          <a:effectLst/>
                        </a:rPr>
                        <a:t>...</a:t>
                      </a:r>
                      <a:endParaRPr lang="pt-BR" sz="1600" b="1" dirty="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77965" marR="7796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b="1" dirty="0">
                          <a:effectLst/>
                        </a:rPr>
                        <a:t>Marriage</a:t>
                      </a:r>
                      <a:endParaRPr lang="pt-BR" sz="1600" b="1" dirty="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77965" marR="77965" marT="0" marB="0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524000" y="1854558"/>
            <a:ext cx="601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Formação do dataset de trabalho: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10759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Pré-processamento 2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Problemas </a:t>
            </a:r>
            <a:r>
              <a:rPr lang="pt-BR" dirty="0"/>
              <a:t>encontrados:</a:t>
            </a:r>
          </a:p>
          <a:p>
            <a:pPr lvl="1"/>
            <a:r>
              <a:rPr lang="pt-BR" dirty="0"/>
              <a:t>Dados sobre o índice Down Jones não disponíveis para todos os dias.</a:t>
            </a:r>
          </a:p>
          <a:p>
            <a:pPr lvl="1"/>
            <a:r>
              <a:rPr lang="pt-BR" dirty="0"/>
              <a:t>Notícias não disponíveis para todos os dias do período estudado.</a:t>
            </a:r>
          </a:p>
          <a:p>
            <a:pPr lvl="1"/>
            <a:r>
              <a:rPr lang="pt-BR" dirty="0"/>
              <a:t>Notícias repetidas em alguns dias.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62193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Plano Preliminar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Criação </a:t>
            </a:r>
            <a:r>
              <a:rPr lang="pt-BR" dirty="0"/>
              <a:t>de um Classificador e rotulação das </a:t>
            </a:r>
            <a:r>
              <a:rPr lang="pt-BR" dirty="0" smtClean="0"/>
              <a:t>manchetes.</a:t>
            </a:r>
          </a:p>
          <a:p>
            <a:r>
              <a:rPr lang="pt-BR" dirty="0" smtClean="0"/>
              <a:t>Análise </a:t>
            </a:r>
            <a:r>
              <a:rPr lang="pt-BR" dirty="0"/>
              <a:t>dos dados </a:t>
            </a:r>
            <a:r>
              <a:rPr lang="pt-BR" dirty="0" smtClean="0"/>
              <a:t>rotulados.</a:t>
            </a:r>
          </a:p>
          <a:p>
            <a:r>
              <a:rPr lang="pt-BR" dirty="0" smtClean="0"/>
              <a:t>Análise </a:t>
            </a:r>
            <a:r>
              <a:rPr lang="pt-BR" dirty="0"/>
              <a:t>de correlação das notícias com o índice </a:t>
            </a:r>
            <a:r>
              <a:rPr lang="pt-BR" dirty="0" smtClean="0"/>
              <a:t>DJI.</a:t>
            </a:r>
          </a:p>
          <a:p>
            <a:r>
              <a:rPr lang="pt-BR" dirty="0" smtClean="0"/>
              <a:t>Mineração </a:t>
            </a:r>
            <a:r>
              <a:rPr lang="pt-BR" dirty="0"/>
              <a:t>dos </a:t>
            </a:r>
            <a:r>
              <a:rPr lang="pt-BR" dirty="0" smtClean="0"/>
              <a:t>dados.</a:t>
            </a:r>
          </a:p>
          <a:p>
            <a:r>
              <a:rPr lang="pt-BR" dirty="0" smtClean="0"/>
              <a:t>Resposta </a:t>
            </a:r>
            <a:r>
              <a:rPr lang="pt-BR" dirty="0"/>
              <a:t>da Pergunta </a:t>
            </a:r>
            <a:r>
              <a:rPr lang="pt-BR" dirty="0" smtClean="0"/>
              <a:t>proposta.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6797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306</Words>
  <Application>Microsoft Office PowerPoint</Application>
  <PresentationFormat>On-screen Show (4:3)</PresentationFormat>
  <Paragraphs>83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Trabalho Prático 2017 – Etapa 1</vt:lpstr>
      <vt:lpstr>Compreensão do Negócio</vt:lpstr>
      <vt:lpstr>Objetivos de Mineração</vt:lpstr>
      <vt:lpstr>Escolha dos Dados</vt:lpstr>
      <vt:lpstr>Classificador de Notícias</vt:lpstr>
      <vt:lpstr>Exploração dos dados</vt:lpstr>
      <vt:lpstr>Pré-processamento 1</vt:lpstr>
      <vt:lpstr>Pré-processamento 2</vt:lpstr>
      <vt:lpstr>Plano Preliminar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 Prático 2017 – Etapa 1</dc:title>
  <dc:creator>Matheus</dc:creator>
  <cp:lastModifiedBy>Matheus</cp:lastModifiedBy>
  <cp:revision>6</cp:revision>
  <dcterms:created xsi:type="dcterms:W3CDTF">2006-08-16T00:00:00Z</dcterms:created>
  <dcterms:modified xsi:type="dcterms:W3CDTF">2017-10-31T00:14:14Z</dcterms:modified>
</cp:coreProperties>
</file>