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0" r:id="rId5"/>
    <p:sldId id="261" r:id="rId6"/>
    <p:sldId id="281" r:id="rId7"/>
    <p:sldId id="292" r:id="rId8"/>
    <p:sldId id="294" r:id="rId9"/>
    <p:sldId id="267" r:id="rId10"/>
    <p:sldId id="308" r:id="rId11"/>
    <p:sldId id="268" r:id="rId12"/>
    <p:sldId id="269" r:id="rId13"/>
    <p:sldId id="296" r:id="rId14"/>
    <p:sldId id="306" r:id="rId15"/>
    <p:sldId id="298" r:id="rId16"/>
    <p:sldId id="309" r:id="rId17"/>
    <p:sldId id="310" r:id="rId18"/>
    <p:sldId id="311" r:id="rId19"/>
    <p:sldId id="301" r:id="rId20"/>
    <p:sldId id="317" r:id="rId21"/>
    <p:sldId id="307" r:id="rId22"/>
    <p:sldId id="270" r:id="rId23"/>
    <p:sldId id="271" r:id="rId24"/>
    <p:sldId id="312" r:id="rId25"/>
    <p:sldId id="313" r:id="rId26"/>
    <p:sldId id="314" r:id="rId27"/>
    <p:sldId id="280" r:id="rId28"/>
    <p:sldId id="302" r:id="rId29"/>
    <p:sldId id="303" r:id="rId30"/>
    <p:sldId id="304" r:id="rId31"/>
    <p:sldId id="305" r:id="rId32"/>
    <p:sldId id="315" r:id="rId33"/>
    <p:sldId id="316" r:id="rId34"/>
    <p:sldId id="285" r:id="rId35"/>
    <p:sldId id="286" r:id="rId36"/>
    <p:sldId id="287" r:id="rId37"/>
    <p:sldId id="288" r:id="rId38"/>
    <p:sldId id="299" r:id="rId39"/>
    <p:sldId id="262" r:id="rId40"/>
    <p:sldId id="278" r:id="rId41"/>
    <p:sldId id="300" r:id="rId42"/>
    <p:sldId id="291" r:id="rId4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2820" autoAdjust="0"/>
  </p:normalViewPr>
  <p:slideViewPr>
    <p:cSldViewPr>
      <p:cViewPr varScale="1">
        <p:scale>
          <a:sx n="107" d="100"/>
          <a:sy n="107" d="100"/>
        </p:scale>
        <p:origin x="1440" y="114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9888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387442"/>
            <a:ext cx="5607711" cy="415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40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3455" indent="-274406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7623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6672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5721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14770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53820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92869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1918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362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UTD engineering school students have access to O’Reilly Safari Online Library. </a:t>
            </a:r>
          </a:p>
          <a:p>
            <a:r>
              <a:rPr lang="en-US" baseline="0" dirty="0"/>
              <a:t>Their book on JPA/Hibernate is very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See notes</a:t>
            </a:r>
            <a:r>
              <a:rPr lang="en-US" baseline="0" dirty="0" smtClean="0"/>
              <a:t>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JEE Version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Old Java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1 - See https://en.wikipedia.org/wiki/Java_Persistence_API</a:t>
            </a:r>
          </a:p>
          <a:p>
            <a:r>
              <a:rPr lang="en-US" dirty="0" smtClean="0"/>
              <a:t>2 = In 2016 on survey</a:t>
            </a:r>
            <a:r>
              <a:rPr lang="en-US" baseline="0" dirty="0" smtClean="0"/>
              <a:t> has Hibernate JPA used by 72% of the respondents followed by 13% for </a:t>
            </a:r>
            <a:r>
              <a:rPr lang="en-US" baseline="0" dirty="0" err="1" smtClean="0"/>
              <a:t>EclipseLink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06DA030-48C3-4BE3-AA32-44AE8D5D6758}" type="slidenum">
              <a:rPr kumimoji="0" lang="en-US" altLang="zh-TW">
                <a:latin typeface="Calibri" pitchFamily="34" charset="0"/>
              </a:rPr>
              <a:pPr eaLnBrk="1" hangingPunct="1"/>
              <a:t>9</a:t>
            </a:fld>
            <a:endParaRPr kumimoji="0"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8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2F91AC6-E2F0-464A-BC10-9F1894E4FA5C}" type="slidenum">
              <a:rPr kumimoji="0" lang="en-US" altLang="zh-TW">
                <a:latin typeface="Calibri" pitchFamily="34" charset="0"/>
              </a:rPr>
              <a:pPr eaLnBrk="1" hangingPunct="1"/>
              <a:t>12</a:t>
            </a:fld>
            <a:endParaRPr kumimoji="0"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0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AB1C062-291C-4C36-A470-534DC6EDF495}" type="slidenum">
              <a:rPr kumimoji="0" lang="zh-TW" altLang="en-US">
                <a:latin typeface="Calibri" pitchFamily="34" charset="0"/>
              </a:rPr>
              <a:pPr eaLnBrk="1" hangingPunct="1"/>
              <a:t>23</a:t>
            </a:fld>
            <a:endParaRPr kumimoji="0" lang="zh-TW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819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html/E13946_04/ejb3_langref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JPA Ecommerce Project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22624-83D5-4A81-8196-A1C6CF3D57A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@Column annotation is not needed if the default mapping of class attribute to table column is sufficient.</a:t>
            </a:r>
          </a:p>
          <a:p>
            <a:pPr lvl="1"/>
            <a:r>
              <a:rPr lang="en-US" altLang="zh-TW" dirty="0"/>
              <a:t>The auto-generated schema will generate tables columns.</a:t>
            </a:r>
          </a:p>
          <a:p>
            <a:pPr lvl="1"/>
            <a:r>
              <a:rPr lang="en-US" altLang="zh-TW" dirty="0"/>
              <a:t>Notice that no annotations are used in the example. </a:t>
            </a:r>
          </a:p>
          <a:p>
            <a:pPr lvl="1"/>
            <a:endParaRPr lang="en-US" altLang="zh-TW" dirty="0"/>
          </a:p>
          <a:p>
            <a:r>
              <a:rPr lang="en-US" dirty="0"/>
              <a:t>In most cases, the default OR mapping is sufficient for non-referencing attributes i.e. primitive types and Strings. </a:t>
            </a:r>
          </a:p>
          <a:p>
            <a:pPr lvl="1"/>
            <a:r>
              <a:rPr lang="en-US" altLang="zh-TW" dirty="0"/>
              <a:t>This is why only the Employee and Department reference variable are annotated in the example code. </a:t>
            </a:r>
          </a:p>
          <a:p>
            <a:pPr lvl="1"/>
            <a:endParaRPr lang="en-US" altLang="zh-TW" dirty="0"/>
          </a:p>
          <a:p>
            <a:r>
              <a:rPr lang="en-US" dirty="0"/>
              <a:t>In other cases, we need to identify optional parameters to get the mapping semantics needed by the requirements. </a:t>
            </a:r>
          </a:p>
          <a:p>
            <a:pPr lvl="1"/>
            <a:r>
              <a:rPr lang="en-US" altLang="zh-TW" dirty="0"/>
              <a:t>VARCHAR lengths, </a:t>
            </a:r>
            <a:r>
              <a:rPr lang="en-US" altLang="zh-TW" dirty="0" err="1"/>
              <a:t>notnull</a:t>
            </a:r>
            <a:r>
              <a:rPr lang="en-US" altLang="zh-TW" dirty="0"/>
              <a:t>, etc. </a:t>
            </a:r>
          </a:p>
          <a:p>
            <a:pPr lvl="1"/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9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types of </a:t>
            </a:r>
            <a:r>
              <a:rPr lang="en-US" dirty="0" smtClean="0"/>
              <a:t>supported associations: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  <a:p>
            <a:pPr lvl="1"/>
            <a:r>
              <a:rPr lang="en-US" dirty="0"/>
              <a:t>@OneToMany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Both </a:t>
            </a:r>
            <a:r>
              <a:rPr lang="en-US" u="sng" dirty="0" smtClean="0"/>
              <a:t>one-way and bi-directional navigation</a:t>
            </a:r>
            <a:r>
              <a:rPr lang="en-US" dirty="0" smtClean="0"/>
              <a:t> can be supported across 1-1, 1-N, &amp; N-1 associations.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Association fetch type </a:t>
            </a:r>
            <a:r>
              <a:rPr lang="en-US" dirty="0" smtClean="0"/>
              <a:t>can be defined as Lazy and Eager</a:t>
            </a:r>
          </a:p>
          <a:p>
            <a:pPr lvl="1"/>
            <a:r>
              <a:rPr lang="en-US" dirty="0" smtClean="0"/>
              <a:t>AKA “Loading Strategy”.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6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Bi-Directional Navigation Between</a:t>
            </a:r>
            <a:br>
              <a:rPr lang="en-US" altLang="zh-TW" dirty="0" smtClean="0"/>
            </a:br>
            <a:r>
              <a:rPr lang="en-US" altLang="zh-TW" dirty="0" smtClean="0"/>
              <a:t>Employee and Department</a:t>
            </a:r>
            <a:endParaRPr lang="en-US" altLang="zh-TW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0"/>
            <a:ext cx="8458200" cy="3082925"/>
          </a:xfrm>
        </p:spPr>
        <p:txBody>
          <a:bodyPr/>
          <a:lstStyle/>
          <a:p>
            <a:r>
              <a:rPr lang="en-US" altLang="zh-TW" dirty="0" smtClean="0"/>
              <a:t>Employee and Department share 1-N bi-directional navigation.</a:t>
            </a:r>
          </a:p>
          <a:p>
            <a:pPr lvl="1"/>
            <a:r>
              <a:rPr lang="en-US" altLang="zh-TW" dirty="0" smtClean="0"/>
              <a:t>Employees can reach their Department</a:t>
            </a:r>
          </a:p>
          <a:p>
            <a:pPr lvl="1"/>
            <a:r>
              <a:rPr lang="en-US" altLang="zh-TW" dirty="0" smtClean="0"/>
              <a:t>Departments maintain a collection of their Employees. </a:t>
            </a:r>
          </a:p>
          <a:p>
            <a:pPr lvl="2"/>
            <a:endParaRPr lang="en-US" altLang="zh-TW" dirty="0" smtClean="0"/>
          </a:p>
          <a:p>
            <a:r>
              <a:rPr lang="en-US" dirty="0" smtClean="0"/>
              <a:t>The model </a:t>
            </a:r>
            <a:r>
              <a:rPr lang="en-US" dirty="0"/>
              <a:t>supports bi-directional association </a:t>
            </a:r>
            <a:r>
              <a:rPr lang="en-US" dirty="0" smtClean="0"/>
              <a:t>with …</a:t>
            </a:r>
          </a:p>
          <a:p>
            <a:pPr lvl="1"/>
            <a:r>
              <a:rPr lang="en-US" dirty="0" smtClean="0"/>
              <a:t>The Department reference variable in Employee.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List</a:t>
            </a:r>
            <a:r>
              <a:rPr lang="en-US" dirty="0" smtClean="0"/>
              <a:t>&lt;Employee</a:t>
            </a:r>
            <a:r>
              <a:rPr lang="en-US" dirty="0"/>
              <a:t>&gt; </a:t>
            </a:r>
            <a:r>
              <a:rPr lang="en-US" dirty="0" smtClean="0"/>
              <a:t>references in </a:t>
            </a:r>
            <a:r>
              <a:rPr lang="en-US" dirty="0"/>
              <a:t>Department. 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79798"/>
            <a:ext cx="5610225" cy="15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To Department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dirty="0" smtClean="0"/>
              <a:t>Many Employees belong to a single Department.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ManyToOne</a:t>
            </a:r>
            <a:r>
              <a:rPr lang="en-US" dirty="0" smtClean="0"/>
              <a:t> annotation in </a:t>
            </a:r>
            <a:r>
              <a:rPr lang="en-US" u="sng" dirty="0" smtClean="0"/>
              <a:t>Employee</a:t>
            </a:r>
            <a:r>
              <a:rPr lang="en-US" dirty="0" smtClean="0"/>
              <a:t> implements the association from </a:t>
            </a:r>
            <a:r>
              <a:rPr lang="en-US" dirty="0" smtClean="0"/>
              <a:t>many Employee </a:t>
            </a:r>
            <a:r>
              <a:rPr lang="en-US" dirty="0" smtClean="0"/>
              <a:t>to </a:t>
            </a:r>
            <a:r>
              <a:rPr lang="en-US" dirty="0" smtClean="0"/>
              <a:t>one Department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marL="34448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Employee { …</a:t>
            </a: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/>
              <a:t>dept_id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unique=false)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Department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getDepartment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…</a:t>
            </a:r>
            <a:endParaRPr lang="en-US" dirty="0" smtClean="0"/>
          </a:p>
          <a:p>
            <a:pPr marL="612775" lvl="1" indent="-285750"/>
            <a:r>
              <a:rPr lang="en-US" dirty="0" smtClean="0"/>
              <a:t>The </a:t>
            </a:r>
            <a:r>
              <a:rPr lang="en-US" i="1" dirty="0" smtClean="0"/>
              <a:t>name</a:t>
            </a:r>
            <a:r>
              <a:rPr lang="en-US" dirty="0" smtClean="0"/>
              <a:t> argument names the </a:t>
            </a:r>
            <a:r>
              <a:rPr lang="en-US" dirty="0" err="1" smtClean="0"/>
              <a:t>dept_id</a:t>
            </a:r>
            <a:r>
              <a:rPr lang="en-US" dirty="0" smtClean="0"/>
              <a:t> column </a:t>
            </a:r>
            <a:r>
              <a:rPr lang="en-US" u="sng" dirty="0" smtClean="0"/>
              <a:t>to be added </a:t>
            </a:r>
            <a:r>
              <a:rPr lang="en-US" dirty="0" smtClean="0"/>
              <a:t>to the </a:t>
            </a:r>
            <a:r>
              <a:rPr lang="en-US" i="1" dirty="0" smtClean="0"/>
              <a:t>Employee table </a:t>
            </a:r>
            <a:r>
              <a:rPr lang="en-US" dirty="0" smtClean="0"/>
              <a:t>implementing the foreign key with Department.</a:t>
            </a:r>
          </a:p>
          <a:p>
            <a:pPr marL="612775" lvl="1" indent="-285750"/>
            <a:r>
              <a:rPr lang="en-US" dirty="0" smtClean="0"/>
              <a:t>See Employee.java in hibernateSampleCode2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</a:t>
            </a:r>
            <a:r>
              <a:rPr lang="en-US" dirty="0" smtClean="0"/>
              <a:t>To </a:t>
            </a:r>
            <a:r>
              <a:rPr lang="en-US" dirty="0"/>
              <a:t>Employee </a:t>
            </a:r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 maintains a </a:t>
            </a:r>
            <a:r>
              <a:rPr lang="en-US" dirty="0" smtClean="0"/>
              <a:t>List of </a:t>
            </a:r>
            <a:r>
              <a:rPr lang="en-US" dirty="0" smtClean="0"/>
              <a:t>its Employee references.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class Department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mappedBy</a:t>
            </a:r>
            <a:r>
              <a:rPr lang="en-US" dirty="0"/>
              <a:t> </a:t>
            </a:r>
            <a:r>
              <a:rPr lang="en-US" dirty="0" smtClean="0"/>
              <a:t>argument names the collection on </a:t>
            </a:r>
            <a:r>
              <a:rPr lang="en-US" dirty="0"/>
              <a:t>the opposite side of the </a:t>
            </a:r>
            <a:r>
              <a:rPr lang="en-US" dirty="0" smtClean="0"/>
              <a:t>relationship </a:t>
            </a:r>
            <a:r>
              <a:rPr lang="en-US" dirty="0"/>
              <a:t>e.g. </a:t>
            </a:r>
            <a:r>
              <a:rPr lang="en-US" dirty="0" err="1"/>
              <a:t>Employee.department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Department.java </a:t>
            </a:r>
            <a:r>
              <a:rPr lang="en-US" dirty="0"/>
              <a:t>in hibernateSampleCode2 project.</a:t>
            </a:r>
          </a:p>
          <a:p>
            <a:pPr lvl="1"/>
            <a:endParaRPr lang="en-US" dirty="0"/>
          </a:p>
          <a:p>
            <a:r>
              <a:rPr lang="en-US" dirty="0" smtClean="0"/>
              <a:t>Note: The bi-directional navigation between Employee &amp; Department is implemented by a single Foreign Key (</a:t>
            </a:r>
            <a:r>
              <a:rPr lang="en-US" dirty="0" err="1" smtClean="0"/>
              <a:t>dept_id</a:t>
            </a:r>
            <a:r>
              <a:rPr lang="en-US" dirty="0" smtClean="0"/>
              <a:t>) on Employee.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09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r>
              <a:rPr lang="en-US" dirty="0" err="1" smtClean="0"/>
              <a:t>FetchType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fetch</a:t>
            </a:r>
            <a:r>
              <a:rPr lang="en-US" dirty="0" smtClean="0"/>
              <a:t> attribute describes </a:t>
            </a:r>
            <a:r>
              <a:rPr lang="en-US" u="sng" dirty="0" smtClean="0"/>
              <a:t>when</a:t>
            </a:r>
            <a:r>
              <a:rPr lang="en-US" dirty="0" smtClean="0"/>
              <a:t> associated objects will be retrieved from the database. </a:t>
            </a:r>
          </a:p>
          <a:p>
            <a:pPr lvl="1"/>
            <a:r>
              <a:rPr lang="en-US" dirty="0" err="1" smtClean="0"/>
              <a:t>FetchType.EAGER</a:t>
            </a:r>
            <a:r>
              <a:rPr lang="en-US" dirty="0" smtClean="0"/>
              <a:t> will cause the associated objects to be retrieved from the DB when the owning object is </a:t>
            </a:r>
            <a:r>
              <a:rPr lang="en-US" dirty="0"/>
              <a:t>retrieved .</a:t>
            </a:r>
            <a:endParaRPr lang="en-US" dirty="0" smtClean="0"/>
          </a:p>
          <a:p>
            <a:pPr lvl="2"/>
            <a:r>
              <a:rPr lang="en-US" dirty="0" smtClean="0"/>
              <a:t>When retrieving an Employee from the database, its associated Department will also be retrieved. </a:t>
            </a:r>
          </a:p>
          <a:p>
            <a:pPr lvl="1"/>
            <a:r>
              <a:rPr lang="en-US" dirty="0" err="1" smtClean="0"/>
              <a:t>FetchType.LAZY</a:t>
            </a:r>
            <a:r>
              <a:rPr lang="en-US" dirty="0"/>
              <a:t> will cause the associated objects to be retrieved from the DB </a:t>
            </a:r>
            <a:r>
              <a:rPr lang="en-US" dirty="0" smtClean="0"/>
              <a:t>when referenced from the </a:t>
            </a:r>
            <a:r>
              <a:rPr lang="en-US" dirty="0"/>
              <a:t>retrieved object </a:t>
            </a:r>
            <a:r>
              <a:rPr lang="en-US" dirty="0" smtClean="0"/>
              <a:t>i.e. on demand. </a:t>
            </a:r>
            <a:endParaRPr lang="en-US" dirty="0"/>
          </a:p>
          <a:p>
            <a:pPr lvl="2"/>
            <a:r>
              <a:rPr lang="en-US" dirty="0"/>
              <a:t>When retrieving </a:t>
            </a:r>
            <a:r>
              <a:rPr lang="en-US" dirty="0" smtClean="0"/>
              <a:t>a Department from the database, its collection of Employees will be copied on demand as the collection is accessed. </a:t>
            </a:r>
          </a:p>
          <a:p>
            <a:pPr lvl="2"/>
            <a:endParaRPr lang="en-US" dirty="0"/>
          </a:p>
          <a:p>
            <a:r>
              <a:rPr lang="en-US" dirty="0" err="1" smtClean="0"/>
              <a:t>FetchType.LAZY</a:t>
            </a:r>
            <a:r>
              <a:rPr lang="en-US" dirty="0" smtClean="0"/>
              <a:t> is used to reduce the overhead of retrieving a large number of objects when fetching the owning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08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JPA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classes have been provided in the student development project.</a:t>
            </a:r>
          </a:p>
          <a:p>
            <a:pPr lvl="1"/>
            <a:r>
              <a:rPr lang="en-US" dirty="0" smtClean="0"/>
              <a:t>See next slide.</a:t>
            </a:r>
          </a:p>
          <a:p>
            <a:pPr lvl="1"/>
            <a:endParaRPr lang="en-US" dirty="0"/>
          </a:p>
          <a:p>
            <a:r>
              <a:rPr lang="en-US" dirty="0"/>
              <a:t>The main difference between the JPA and JDBC projects is the use of </a:t>
            </a:r>
            <a:r>
              <a:rPr lang="en-US" dirty="0" smtClean="0"/>
              <a:t>Customer instance </a:t>
            </a:r>
            <a:r>
              <a:rPr lang="en-US" dirty="0"/>
              <a:t>references in the classes </a:t>
            </a:r>
            <a:r>
              <a:rPr lang="en-US" u="sng" dirty="0" smtClean="0"/>
              <a:t>Address</a:t>
            </a:r>
            <a:r>
              <a:rPr lang="en-US" dirty="0" smtClean="0"/>
              <a:t> and </a:t>
            </a:r>
            <a:r>
              <a:rPr lang="en-US" u="sng" dirty="0" smtClean="0"/>
              <a:t>CreditCard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JDBC project used </a:t>
            </a:r>
            <a:r>
              <a:rPr lang="en-US" dirty="0" smtClean="0"/>
              <a:t>address and credit card IDs</a:t>
            </a:r>
            <a:r>
              <a:rPr lang="en-US" dirty="0"/>
              <a:t>, not references.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JPA </a:t>
            </a:r>
            <a:r>
              <a:rPr lang="en-US" dirty="0" smtClean="0"/>
              <a:t>Project 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4086" cy="43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</a:t>
            </a:r>
            <a:r>
              <a:rPr lang="en-US" dirty="0" smtClean="0"/>
              <a:t>Entity </a:t>
            </a:r>
            <a:r>
              <a:rPr lang="en-US" dirty="0"/>
              <a:t>Class </a:t>
            </a:r>
            <a:r>
              <a:rPr lang="en-US" dirty="0" smtClean="0"/>
              <a:t>JPA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entity class must annotate the class declaration and its primary key getter method.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smtClean="0"/>
              <a:t>Customer class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Annotate the class declaration</a:t>
            </a: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@Table(name 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“customer")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6794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Annotate the primary key </a:t>
            </a:r>
            <a:r>
              <a:rPr lang="en-US" dirty="0" smtClean="0"/>
              <a:t>attribute. </a:t>
            </a:r>
            <a:endParaRPr lang="en-US" dirty="0"/>
          </a:p>
          <a:p>
            <a:pPr marL="344487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@Id</a:t>
            </a:r>
          </a:p>
          <a:p>
            <a:pPr marL="344487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448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8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Entity </a:t>
            </a:r>
            <a:r>
              <a:rPr lang="en-US" dirty="0" smtClean="0"/>
              <a:t>Association </a:t>
            </a: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13287"/>
          </a:xfrm>
        </p:spPr>
        <p:txBody>
          <a:bodyPr>
            <a:normAutofit/>
          </a:bodyPr>
          <a:lstStyle/>
          <a:p>
            <a:r>
              <a:rPr lang="en-US" dirty="0" smtClean="0"/>
              <a:t>The JPA project schema maintains </a:t>
            </a:r>
            <a:r>
              <a:rPr lang="en-US" dirty="0" smtClean="0"/>
              <a:t>1-N </a:t>
            </a:r>
            <a:r>
              <a:rPr lang="en-US" dirty="0" smtClean="0"/>
              <a:t>associations between Customer to Address and Customer to CreditCard.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List attributes on </a:t>
            </a:r>
            <a:r>
              <a:rPr lang="en-US" dirty="0" smtClean="0"/>
              <a:t>the “owning” side of a </a:t>
            </a:r>
            <a:r>
              <a:rPr lang="en-US" dirty="0" smtClean="0"/>
              <a:t>N-1 </a:t>
            </a:r>
            <a:r>
              <a:rPr lang="en-US" dirty="0" smtClean="0"/>
              <a:t>relationship</a:t>
            </a:r>
            <a:r>
              <a:rPr lang="en-US" dirty="0"/>
              <a:t> </a:t>
            </a:r>
            <a:r>
              <a:rPr lang="en-US" dirty="0" smtClean="0"/>
              <a:t>needs to be </a:t>
            </a:r>
            <a:r>
              <a:rPr lang="en-US" dirty="0" smtClean="0"/>
              <a:t>annotated OneToMany.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 the owning Customer class. </a:t>
            </a: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(fetch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79450" lvl="2" indent="0">
              <a:buNone/>
            </a:pP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OrderColumn</a:t>
            </a: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List&lt;Address&gt;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rivate List&lt;CreditCard&gt;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5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dirty="0"/>
              <a:t>Java Persistence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 sz="2000" dirty="0" smtClean="0"/>
              <a:t>JPA is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Object-Relational Mapping (ORM)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Persistence Management technology of </a:t>
            </a:r>
            <a:r>
              <a:rPr lang="en-US" altLang="zh-TW" sz="2000" dirty="0"/>
              <a:t>the Java </a:t>
            </a:r>
            <a:r>
              <a:rPr lang="en-US" altLang="zh-TW" sz="2000" dirty="0" smtClean="0"/>
              <a:t>Enterprise Edition </a:t>
            </a:r>
            <a:r>
              <a:rPr lang="en-US" altLang="zh-TW" sz="2000" dirty="0"/>
              <a:t>platform. </a:t>
            </a:r>
            <a:endParaRPr lang="en-US" altLang="zh-TW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" y="2435225"/>
            <a:ext cx="7697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Entity </a:t>
            </a:r>
            <a:r>
              <a:rPr lang="en-US" dirty="0" smtClean="0"/>
              <a:t>Association </a:t>
            </a: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13287"/>
          </a:xfrm>
        </p:spPr>
        <p:txBody>
          <a:bodyPr>
            <a:normAutofit/>
          </a:bodyPr>
          <a:lstStyle/>
          <a:p>
            <a:r>
              <a:rPr lang="en-US" dirty="0" smtClean="0"/>
              <a:t>The attributes on </a:t>
            </a:r>
            <a:r>
              <a:rPr lang="en-US" dirty="0" smtClean="0"/>
              <a:t>the “</a:t>
            </a:r>
            <a:r>
              <a:rPr lang="en-US" dirty="0" smtClean="0"/>
              <a:t>owned” </a:t>
            </a:r>
            <a:r>
              <a:rPr lang="en-US" dirty="0" smtClean="0"/>
              <a:t>side of a </a:t>
            </a:r>
            <a:r>
              <a:rPr lang="en-US" dirty="0" smtClean="0"/>
              <a:t>N-1 </a:t>
            </a:r>
            <a:r>
              <a:rPr lang="en-US" dirty="0" smtClean="0"/>
              <a:t>relationship</a:t>
            </a:r>
            <a:r>
              <a:rPr lang="en-US" dirty="0"/>
              <a:t> </a:t>
            </a:r>
            <a:r>
              <a:rPr lang="en-US" dirty="0" smtClean="0"/>
              <a:t>needs to be </a:t>
            </a:r>
            <a:r>
              <a:rPr lang="en-US" dirty="0" smtClean="0"/>
              <a:t>annotated </a:t>
            </a:r>
            <a:r>
              <a:rPr lang="en-US" dirty="0" err="1" smtClean="0"/>
              <a:t>ManyToOne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/>
              <a:t>On the owned Address class. </a:t>
            </a:r>
          </a:p>
          <a:p>
            <a:pPr marL="679450" lvl="2" indent="0">
              <a:buNone/>
            </a:pP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79450" lvl="2" indent="0">
              <a:buNone/>
            </a:pP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", unique=false) // FK column to be generated.</a:t>
            </a:r>
            <a:endParaRPr lang="en-US" sz="14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Customer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 </a:t>
            </a:r>
            <a:r>
              <a:rPr lang="en-US" dirty="0"/>
              <a:t>the owned </a:t>
            </a:r>
            <a:r>
              <a:rPr lang="en-US" dirty="0" smtClean="0"/>
              <a:t>CreditCard class</a:t>
            </a:r>
            <a:r>
              <a:rPr lang="en-US" dirty="0"/>
              <a:t>. </a:t>
            </a:r>
          </a:p>
          <a:p>
            <a:pPr marL="679450" lvl="2" indent="0">
              <a:buNone/>
            </a:pP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79450" lvl="2" indent="0">
              <a:buNone/>
            </a:pP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", unique=false) // FK column to be generated.</a:t>
            </a: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Customer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794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25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JPA-Project </a:t>
            </a:r>
            <a:r>
              <a:rPr lang="en-US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 smtClean="0"/>
              <a:t>Two associations between Purchase to Product and Purchase to Customer.</a:t>
            </a:r>
          </a:p>
          <a:p>
            <a:pPr lvl="1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 smtClean="0"/>
              <a:t>as two 1-1 </a:t>
            </a:r>
            <a:r>
              <a:rPr lang="en-US" dirty="0" smtClean="0"/>
              <a:t>annotated references on </a:t>
            </a:r>
            <a:r>
              <a:rPr lang="en-US" dirty="0" smtClean="0"/>
              <a:t>Purchase.</a:t>
            </a:r>
          </a:p>
          <a:p>
            <a:pPr lvl="1"/>
            <a:r>
              <a:rPr lang="en-US" dirty="0"/>
              <a:t>In the owning </a:t>
            </a:r>
            <a:r>
              <a:rPr lang="en-US" dirty="0" smtClean="0"/>
              <a:t>Purchase class … </a:t>
            </a:r>
            <a:endParaRPr lang="en-US" dirty="0"/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Customer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794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There are no annotated references on the class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20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Configuring JPA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configuration file “persistence.xml” is used to describe the persistence for an application. </a:t>
            </a:r>
          </a:p>
          <a:p>
            <a:pPr lvl="1"/>
            <a:r>
              <a:rPr lang="en-US" dirty="0" smtClean="0"/>
              <a:t>persistence-unit is the XML element that described a the connection, classes, etc. typically for an application.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persistence-unit describes:</a:t>
            </a:r>
          </a:p>
          <a:p>
            <a:pPr lvl="1"/>
            <a:r>
              <a:rPr lang="en-US" dirty="0" smtClean="0"/>
              <a:t>The DBMS connection.</a:t>
            </a:r>
          </a:p>
          <a:p>
            <a:pPr lvl="1"/>
            <a:r>
              <a:rPr lang="en-US" dirty="0" smtClean="0"/>
              <a:t>Entities to be persisted.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configuration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57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TW" dirty="0" smtClean="0"/>
              <a:t>Persistence.xml</a:t>
            </a:r>
            <a:endParaRPr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6338835" y="980875"/>
            <a:ext cx="2470212" cy="336349"/>
          </a:xfrm>
          <a:prstGeom prst="wedgeRectCallout">
            <a:avLst>
              <a:gd name="adj1" fmla="val -61067"/>
              <a:gd name="adj2" fmla="val 394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DBMS ID &amp; Password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3505200" y="992193"/>
            <a:ext cx="2590800" cy="328211"/>
          </a:xfrm>
          <a:prstGeom prst="wedgeRectCallout">
            <a:avLst>
              <a:gd name="adj1" fmla="val -55171"/>
              <a:gd name="adj2" fmla="val 32711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JDBC </a:t>
            </a:r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Connection URL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334953" y="978281"/>
            <a:ext cx="2971800" cy="336349"/>
          </a:xfrm>
          <a:prstGeom prst="wedgeRectCallout">
            <a:avLst>
              <a:gd name="adj1" fmla="val 31332"/>
              <a:gd name="adj2" fmla="val 14405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Persistence Unit Name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7" name="矩形圖說文字 14"/>
          <p:cNvSpPr/>
          <p:nvPr/>
        </p:nvSpPr>
        <p:spPr>
          <a:xfrm>
            <a:off x="6421562" y="4114800"/>
            <a:ext cx="2373250" cy="295275"/>
          </a:xfrm>
          <a:prstGeom prst="wedgeRectCallout">
            <a:avLst>
              <a:gd name="adj1" fmla="val -73326"/>
              <a:gd name="adj2" fmla="val -18407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Schema Generation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31746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&lt;persistence-unit name="</a:t>
            </a:r>
            <a:r>
              <a:rPr lang="en-US" altLang="zh-TW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altLang="zh-TW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-employee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transaction-type="RESOURCE_LOCAL"&gt;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&lt;provider&gt;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org.hibernate.jpa.HibernatePersistenceProvider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&lt;/provider&gt;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name="javax.persistence.jdbc.url" value="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://localhost/employee"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javax.persistence.jdbc.user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value="root"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javax.persistence.jdbc.password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=“xxx"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endParaRPr lang="en-US" altLang="zh-TW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value="false"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hibernate.format_sql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value="true"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value="org.hibernate.dialect.MySQL5InnoDBDialect"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name="hibernate.hbm2ddl.auto" value="update"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hibernate.archive.autodetection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value="class,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hbm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endParaRPr lang="en-US" altLang="zh-TW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&lt;!-- Configuring Connection Pool --&gt;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name="hibernate.c3p0.min_size" value="5"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name="hibernate.c3p0.max_size" value="20"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name="hibernate.c3p0.timeout" value="500"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name="hibernate.c3p0.max_statements" value="50"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name="hibernate.c3p0.idle_test_period" value="2000"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&lt;/properties&gt;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&lt;/persistence-unit&gt;</a:t>
            </a:r>
            <a:endParaRPr lang="zh-TW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6618350" y="3048000"/>
            <a:ext cx="2176462" cy="295275"/>
          </a:xfrm>
          <a:prstGeom prst="wedgeRectCallout">
            <a:avLst>
              <a:gd name="adj1" fmla="val -100764"/>
              <a:gd name="adj2" fmla="val 2638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Debug Options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8" name="矩形圖說文字 14"/>
          <p:cNvSpPr/>
          <p:nvPr/>
        </p:nvSpPr>
        <p:spPr>
          <a:xfrm>
            <a:off x="6519956" y="4832812"/>
            <a:ext cx="2373250" cy="295275"/>
          </a:xfrm>
          <a:prstGeom prst="wedgeRectCallout">
            <a:avLst>
              <a:gd name="adj1" fmla="val -116356"/>
              <a:gd name="adj2" fmla="val -33275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Enable Annotations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0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/ Hibernate can </a:t>
            </a:r>
            <a:r>
              <a:rPr lang="en-US" u="sng" dirty="0"/>
              <a:t>automatically generate </a:t>
            </a:r>
            <a:r>
              <a:rPr lang="en-US" dirty="0"/>
              <a:t>and update a DBMS schema that supports the OR Mapping described by the application’s entity classes. </a:t>
            </a:r>
          </a:p>
          <a:p>
            <a:pPr lvl="1"/>
            <a:r>
              <a:rPr lang="en-US" i="1" dirty="0"/>
              <a:t>hibernate.hbm2ddl.auto</a:t>
            </a:r>
            <a:r>
              <a:rPr lang="en-US" dirty="0"/>
              <a:t> configures DDL generation. </a:t>
            </a:r>
          </a:p>
          <a:p>
            <a:pPr lvl="1"/>
            <a:r>
              <a:rPr lang="en-US" dirty="0"/>
              <a:t>Hibernate will create the tables, but can not create the initial schema. </a:t>
            </a:r>
          </a:p>
          <a:p>
            <a:pPr lvl="1"/>
            <a:endParaRPr lang="en-US" dirty="0"/>
          </a:p>
          <a:p>
            <a:r>
              <a:rPr lang="en-US" dirty="0"/>
              <a:t>Various debugging options are provided.</a:t>
            </a:r>
          </a:p>
          <a:p>
            <a:pPr lvl="1"/>
            <a:r>
              <a:rPr lang="en-US" dirty="0"/>
              <a:t>Integration with logging libraries with multiple levels of detail.</a:t>
            </a:r>
          </a:p>
          <a:p>
            <a:pPr lvl="1"/>
            <a:r>
              <a:rPr lang="en-US" i="1" dirty="0" err="1"/>
              <a:t>hibernate.show_sql</a:t>
            </a:r>
            <a:r>
              <a:rPr lang="en-US" i="1" dirty="0"/>
              <a:t> </a:t>
            </a:r>
            <a:r>
              <a:rPr lang="en-US" dirty="0"/>
              <a:t> will print the SQL executed on the DBMS.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9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Entity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dirty="0" err="1"/>
              <a:t>EntityManager</a:t>
            </a:r>
            <a:r>
              <a:rPr lang="en-US" dirty="0"/>
              <a:t> is the central controller class for CRUD objects in JPA.</a:t>
            </a:r>
          </a:p>
          <a:p>
            <a:pPr lvl="1"/>
            <a:r>
              <a:rPr lang="en-US" dirty="0"/>
              <a:t>Many of the services found in JDBC Connection, and much more.</a:t>
            </a:r>
          </a:p>
          <a:p>
            <a:pPr lvl="2"/>
            <a:r>
              <a:rPr lang="en-US" dirty="0" err="1"/>
              <a:t>EntityManager</a:t>
            </a:r>
            <a:r>
              <a:rPr lang="en-US" dirty="0"/>
              <a:t> is not thread safe. </a:t>
            </a:r>
          </a:p>
          <a:p>
            <a:pPr lvl="1"/>
            <a:r>
              <a:rPr lang="en-US" dirty="0"/>
              <a:t>Responsible for persisting and finding managed entity objects. </a:t>
            </a:r>
          </a:p>
          <a:p>
            <a:pPr lvl="1"/>
            <a:r>
              <a:rPr lang="en-US" dirty="0"/>
              <a:t>Manages transactions. </a:t>
            </a:r>
          </a:p>
          <a:p>
            <a:pPr lvl="1"/>
            <a:r>
              <a:rPr lang="en-US" dirty="0"/>
              <a:t>Executes JPQL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49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Unit</a:t>
            </a:r>
          </a:p>
          <a:p>
            <a:pPr lvl="1"/>
            <a:r>
              <a:rPr lang="en-US" dirty="0"/>
              <a:t>A unit of persistence including database connection and the entity classes that can be persisted. </a:t>
            </a:r>
          </a:p>
          <a:p>
            <a:pPr lvl="1"/>
            <a:r>
              <a:rPr lang="en-US" dirty="0"/>
              <a:t>One or more persistence units are defined in a persistence.xml configuration file.</a:t>
            </a:r>
          </a:p>
          <a:p>
            <a:pPr lvl="1"/>
            <a:endParaRPr lang="en-US" dirty="0"/>
          </a:p>
          <a:p>
            <a:r>
              <a:rPr lang="en-US" dirty="0" err="1"/>
              <a:t>EntityManagerFactory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EntityManagerFactory</a:t>
            </a:r>
            <a:r>
              <a:rPr lang="en-US" dirty="0"/>
              <a:t> creates </a:t>
            </a:r>
            <a:r>
              <a:rPr lang="en-US" dirty="0" err="1"/>
              <a:t>EntityManagers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EMF is initialized with a </a:t>
            </a:r>
            <a:r>
              <a:rPr lang="en-US" dirty="0" err="1"/>
              <a:t>PersistenceUnit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Typically, an application maintains a single EMF.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31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reate, commit, and rollback transactions</a:t>
            </a:r>
          </a:p>
          <a:p>
            <a:pPr lvl="1"/>
            <a:r>
              <a:rPr lang="en-US" dirty="0" err="1" smtClean="0"/>
              <a:t>EM.getTransaction.begin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EM.getTransaction.commit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EM.getTransaction.rollback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EM.persist</a:t>
            </a:r>
            <a:r>
              <a:rPr lang="en-US" dirty="0" smtClean="0"/>
              <a:t>(Object) where object is the unattached object to be persisted in the DBMS. </a:t>
            </a:r>
          </a:p>
          <a:p>
            <a:r>
              <a:rPr lang="en-US" dirty="0" err="1" smtClean="0"/>
              <a:t>EM.find</a:t>
            </a:r>
            <a:r>
              <a:rPr lang="en-US" dirty="0" smtClean="0"/>
              <a:t>(Class, </a:t>
            </a:r>
            <a:r>
              <a:rPr lang="en-US" dirty="0" err="1" smtClean="0"/>
              <a:t>IDValue</a:t>
            </a:r>
            <a:r>
              <a:rPr lang="en-US" dirty="0" smtClean="0"/>
              <a:t>) where class is the entity’s class and id is the value of the entity’s ID attribute value. </a:t>
            </a:r>
          </a:p>
          <a:p>
            <a:r>
              <a:rPr lang="en-US" dirty="0" err="1" smtClean="0"/>
              <a:t>EM.merge</a:t>
            </a:r>
            <a:r>
              <a:rPr lang="en-US" dirty="0" smtClean="0"/>
              <a:t>(Object) will merge a ‘detached’ object back into a persistence context i.e. associated with a table row. </a:t>
            </a:r>
          </a:p>
          <a:p>
            <a:r>
              <a:rPr lang="en-US" dirty="0" err="1" smtClean="0"/>
              <a:t>EM.remove</a:t>
            </a:r>
            <a:r>
              <a:rPr lang="en-US" dirty="0" smtClean="0"/>
              <a:t>(Object) where object’s id value will be used to remove the entity from the DBMS.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36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Create (Persist)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848600" cy="4911725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create(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Build Entity To Persist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Customer();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("Jonny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cust.setDOB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("2/21/1955");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Persist the customer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7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Retrieve Customer by ID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7848600" cy="4713287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long id =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("Customer Name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4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POJO Persistence : The framework provides for the persistence of Plain Old Java Objects.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Annotation-based Configuration of Object-Relational Mapping. </a:t>
            </a:r>
          </a:p>
          <a:p>
            <a:pPr lvl="1"/>
            <a:r>
              <a:rPr lang="en-US" dirty="0"/>
              <a:t>Annotations placed in entity classes describe the mapping of classes to tables, attributes to columns, associations to FK relations, etc.</a:t>
            </a:r>
          </a:p>
          <a:p>
            <a:pPr lvl="1"/>
            <a:r>
              <a:rPr lang="en-US" dirty="0"/>
              <a:t>Can generation schema from annotated Entity classes.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Implements standard OOAD </a:t>
            </a:r>
            <a:r>
              <a:rPr lang="en-US" dirty="0"/>
              <a:t>a</a:t>
            </a:r>
            <a:r>
              <a:rPr lang="en-US" dirty="0" smtClean="0"/>
              <a:t>ssociations with FK relations. </a:t>
            </a:r>
          </a:p>
          <a:p>
            <a:pPr lvl="1"/>
            <a:r>
              <a:rPr lang="en-US" dirty="0" smtClean="0"/>
              <a:t>One-One / One-Many / Many-Many associations are automatically translated to FK relations.</a:t>
            </a:r>
          </a:p>
          <a:p>
            <a:pPr lvl="3"/>
            <a:endParaRPr lang="en-US" dirty="0"/>
          </a:p>
          <a:p>
            <a:r>
              <a:rPr lang="en-US" dirty="0"/>
              <a:t>Extended Query Language: ORM substitution for 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06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Update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7848600" cy="4713287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Update the entity state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cust.setDOB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("2/21/1956");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state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persisted when transaction is committed.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26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Delete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7848600" cy="4713287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delete(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Obtain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Delete the customer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7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smtClean="0"/>
              <a:t>Ecommerce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/>
              <a:t>The design of JPA persistence services uses a </a:t>
            </a:r>
            <a:r>
              <a:rPr lang="en-US" dirty="0" err="1"/>
              <a:t>EntityManager</a:t>
            </a:r>
            <a:r>
              <a:rPr lang="en-US" dirty="0"/>
              <a:t> passed in the service class constructor. </a:t>
            </a:r>
          </a:p>
          <a:p>
            <a:pPr lvl="1"/>
            <a:r>
              <a:rPr lang="en-US" dirty="0"/>
              <a:t>See any of the service implementation classes. 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method </a:t>
            </a:r>
            <a:r>
              <a:rPr lang="en-US" dirty="0" err="1" smtClean="0"/>
              <a:t>CustomerPersistenceService.create</a:t>
            </a:r>
            <a:r>
              <a:rPr lang="en-US" dirty="0" smtClean="0"/>
              <a:t>(Customer)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example of how services </a:t>
            </a:r>
            <a:r>
              <a:rPr lang="en-US" dirty="0" smtClean="0"/>
              <a:t>use the </a:t>
            </a:r>
            <a:r>
              <a:rPr lang="en-US" dirty="0" err="1" smtClean="0"/>
              <a:t>EntityManager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create(Customer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DAOException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().rollback();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ex;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237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Java Persistence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provides its own Data Manipulation Language substitute for SQL.</a:t>
            </a:r>
          </a:p>
          <a:p>
            <a:r>
              <a:rPr lang="en-US" dirty="0"/>
              <a:t>JPQL is a query language that is used to define select and joins between entities (tables).</a:t>
            </a:r>
          </a:p>
          <a:p>
            <a:r>
              <a:rPr lang="en-US" dirty="0"/>
              <a:t>JPQL only supports querying data, not updated, etc. </a:t>
            </a:r>
          </a:p>
          <a:p>
            <a:pPr lvl="1"/>
            <a:endParaRPr lang="en-US" dirty="0"/>
          </a:p>
          <a:p>
            <a:r>
              <a:rPr lang="en-US" dirty="0"/>
              <a:t>Unlike SQL, JPQL describes its queries in terms of object attributes (not table columns).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JPQL Docs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6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/>
              <a:t>JPQL provides most of the facilities offered by SQL. 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SELECT clause, which determines the type of the objects </a:t>
            </a:r>
            <a:r>
              <a:rPr lang="en-US" sz="1800" dirty="0" smtClean="0"/>
              <a:t>and values </a:t>
            </a:r>
            <a:r>
              <a:rPr lang="en-US" sz="1800" dirty="0"/>
              <a:t>to be </a:t>
            </a:r>
            <a:r>
              <a:rPr lang="en-US" sz="1800" dirty="0" smtClean="0"/>
              <a:t>selected from the objects.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FROM clause, which provides declarations that designate the </a:t>
            </a:r>
            <a:r>
              <a:rPr lang="en-US" sz="1800" dirty="0" smtClean="0"/>
              <a:t>class to </a:t>
            </a:r>
            <a:r>
              <a:rPr lang="en-US" sz="1800" dirty="0"/>
              <a:t>which the expressions specified in the other clauses of the query </a:t>
            </a:r>
            <a:r>
              <a:rPr lang="en-US" sz="1800" dirty="0" smtClean="0"/>
              <a:t>apply.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WHERE clause, which may be used to restrict the results that are returned by the query;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GROUP BY clause, which allows query results to be aggregated in terms of groups;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HAVING clause, which allows filtering over aggregated groups;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ORDER BY clause, which may be used to order the results that are returned by the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708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 Customers by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 as c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c.address.zipcode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Select Purchases made by Customer: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from Purchase as p where p.customer.id = 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Select Purchases made between two dates: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from Purchase as p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p.purchaseDate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between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:start and 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Select customers whose addresses lie in a </a:t>
            </a:r>
            <a:r>
              <a:rPr lang="en-US" dirty="0" err="1" smtClean="0"/>
              <a:t>zipcode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from Customer c inner join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c.addressList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</a:t>
            </a:r>
            <a:r>
              <a:rPr lang="en-US" dirty="0" smtClean="0"/>
              <a:t>that these queries select and join by Java class attributes, not table columns.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56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JPQL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JPA </a:t>
            </a:r>
            <a:r>
              <a:rPr lang="en-US" dirty="0" err="1" smtClean="0"/>
              <a:t>EntityManager</a:t>
            </a:r>
            <a:r>
              <a:rPr lang="en-US" dirty="0" smtClean="0"/>
              <a:t> provides a </a:t>
            </a:r>
            <a:r>
              <a:rPr lang="en-US" dirty="0" err="1" smtClean="0"/>
              <a:t>createQuery</a:t>
            </a:r>
            <a:r>
              <a:rPr lang="en-US" dirty="0" smtClean="0"/>
              <a:t>() method that is passed the JPQL query string.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List&lt;Customer&gt;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retrieveByZipCode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throws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List&lt;Customer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customers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“select 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 as c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c.address.zipcode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:zip")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("zip",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customers;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the API is defined so that these three operations can be chained into a single compound statement.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396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 smtClean="0"/>
              <a:t>Supports inner and outer joins.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Uses LIKE to specify regex-like String matches.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subqueries with IN, ANY, ALL, and other inclusion mechanisms.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GROUP BY, ORDER BY, and HAVING.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Aggregate Functions: MIN, MAX, AVG,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features provided by SQL.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6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dirty="0"/>
              <a:t>Persistence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 context for holding persistent entity objects. 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EntityManager</a:t>
            </a:r>
            <a:r>
              <a:rPr lang="en-US" dirty="0" smtClean="0"/>
              <a:t> maintains a single Persistence Context. 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EntityManager</a:t>
            </a:r>
            <a:r>
              <a:rPr lang="en-US" dirty="0" smtClean="0"/>
              <a:t> maintains (caches) persistent entities retrieved form the database. </a:t>
            </a:r>
          </a:p>
          <a:p>
            <a:pPr lvl="1"/>
            <a:r>
              <a:rPr lang="en-US" dirty="0" smtClean="0"/>
              <a:t>If the same entity is fetched twice </a:t>
            </a:r>
            <a:r>
              <a:rPr lang="en-US" u="sng" dirty="0" smtClean="0"/>
              <a:t>from the same </a:t>
            </a:r>
            <a:r>
              <a:rPr lang="en-US" u="sng" dirty="0" err="1" smtClean="0"/>
              <a:t>EntityManager</a:t>
            </a:r>
            <a:r>
              <a:rPr lang="en-US" dirty="0" smtClean="0"/>
              <a:t>, the same instance (identity) will be returned. </a:t>
            </a:r>
          </a:p>
          <a:p>
            <a:pPr lvl="1"/>
            <a:r>
              <a:rPr lang="en-US" dirty="0"/>
              <a:t>If the same entity is fetched twice </a:t>
            </a:r>
            <a:r>
              <a:rPr lang="en-US" u="sng" dirty="0"/>
              <a:t>from the </a:t>
            </a:r>
            <a:r>
              <a:rPr lang="en-US" u="sng" dirty="0" smtClean="0"/>
              <a:t>different </a:t>
            </a:r>
            <a:r>
              <a:rPr lang="en-US" u="sng" dirty="0" err="1" smtClean="0"/>
              <a:t>EntityManager</a:t>
            </a:r>
            <a:r>
              <a:rPr lang="en-US" dirty="0"/>
              <a:t>, </a:t>
            </a:r>
            <a:r>
              <a:rPr lang="en-US" dirty="0" smtClean="0"/>
              <a:t>two different instances </a:t>
            </a:r>
            <a:r>
              <a:rPr lang="en-US" dirty="0"/>
              <a:t>(identity) will be returned.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EM Persistence Context is cleared when the EM is closed.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38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lifecycle </a:t>
            </a:r>
            <a:r>
              <a:rPr lang="en-US" dirty="0"/>
              <a:t>of </a:t>
            </a:r>
            <a:r>
              <a:rPr lang="en-US" dirty="0" smtClean="0"/>
              <a:t>persisted objects </a:t>
            </a:r>
            <a:r>
              <a:rPr lang="en-US" dirty="0"/>
              <a:t>consists of four states: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New</a:t>
            </a:r>
            <a:r>
              <a:rPr lang="en-US" dirty="0"/>
              <a:t>, </a:t>
            </a:r>
            <a:r>
              <a:rPr lang="en-US" u="sng" dirty="0"/>
              <a:t>Managed</a:t>
            </a:r>
            <a:r>
              <a:rPr lang="en-US" dirty="0"/>
              <a:t>, </a:t>
            </a:r>
            <a:r>
              <a:rPr lang="en-US" u="sng" dirty="0"/>
              <a:t>Removed</a:t>
            </a:r>
            <a:r>
              <a:rPr lang="en-US" dirty="0"/>
              <a:t> and </a:t>
            </a:r>
            <a:r>
              <a:rPr lang="en-US" u="sng" dirty="0" smtClean="0"/>
              <a:t>Detached</a:t>
            </a:r>
            <a:r>
              <a:rPr lang="en-US" dirty="0" smtClean="0"/>
              <a:t>. See next slide.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New</a:t>
            </a:r>
            <a:r>
              <a:rPr lang="en-US" dirty="0" smtClean="0"/>
              <a:t> Object has been created but not persisted.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Managed</a:t>
            </a:r>
            <a:r>
              <a:rPr lang="en-US" dirty="0" smtClean="0"/>
              <a:t> Object has been persisted i.e. has a row in the table.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Detached</a:t>
            </a:r>
            <a:r>
              <a:rPr lang="en-US" dirty="0" smtClean="0"/>
              <a:t> Objects is a persisted object that has been disconnected from its Persistence Context.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The Persistence Context is lost when the Transaction is committed / rolled-back</a:t>
            </a:r>
            <a:r>
              <a:rPr lang="en-US" baseline="30000" dirty="0" smtClean="0"/>
              <a:t>1</a:t>
            </a:r>
            <a:r>
              <a:rPr lang="en-US" dirty="0" smtClean="0"/>
              <a:t>or the </a:t>
            </a:r>
            <a:r>
              <a:rPr lang="en-US" dirty="0" err="1" smtClean="0"/>
              <a:t>EntityManager</a:t>
            </a:r>
            <a:r>
              <a:rPr lang="en-US" dirty="0" smtClean="0"/>
              <a:t> instance is closed.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Removed</a:t>
            </a:r>
            <a:r>
              <a:rPr lang="en-US" dirty="0" smtClean="0"/>
              <a:t> Object has been marked for removal and will be deleted from the DBMS when the change is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2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smtClean="0"/>
              <a:t>and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is a successful ORM technology that pre-dates the JPA standards.</a:t>
            </a:r>
          </a:p>
          <a:p>
            <a:pPr lvl="1"/>
            <a:r>
              <a:rPr lang="en-US" dirty="0" smtClean="0"/>
              <a:t>Hibernate’s success motivated the shift from the older and much hated JEE Entity Beans.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JPA is a standard and API which is closely modeled after </a:t>
            </a:r>
            <a:r>
              <a:rPr lang="en-US" dirty="0" err="1" smtClean="0"/>
              <a:t>Hibernate’s</a:t>
            </a:r>
            <a:r>
              <a:rPr lang="en-US" dirty="0" smtClean="0"/>
              <a:t> original design. </a:t>
            </a:r>
          </a:p>
          <a:p>
            <a:endParaRPr lang="en-US" dirty="0"/>
          </a:p>
          <a:p>
            <a:r>
              <a:rPr lang="en-US" dirty="0" smtClean="0"/>
              <a:t>We will be working with Hibernate’s implementation of JPA. </a:t>
            </a:r>
          </a:p>
          <a:p>
            <a:pPr lvl="1"/>
            <a:r>
              <a:rPr lang="en-US" dirty="0" smtClean="0"/>
              <a:t>There are several other implementations e.g. </a:t>
            </a:r>
            <a:r>
              <a:rPr lang="en-US" dirty="0" err="1" smtClean="0"/>
              <a:t>EclipseLink</a:t>
            </a:r>
            <a:r>
              <a:rPr lang="en-US" dirty="0" smtClean="0"/>
              <a:t> </a:t>
            </a:r>
            <a:r>
              <a:rPr lang="en-US" baseline="30000" dirty="0" smtClean="0"/>
              <a:t>(1),</a:t>
            </a:r>
            <a:r>
              <a:rPr lang="en-US" dirty="0" smtClean="0"/>
              <a:t> Apache </a:t>
            </a:r>
            <a:r>
              <a:rPr lang="en-US" dirty="0" err="1" smtClean="0"/>
              <a:t>OpenJPA</a:t>
            </a:r>
            <a:r>
              <a:rPr lang="en-US" dirty="0"/>
              <a:t>,</a:t>
            </a:r>
            <a:r>
              <a:rPr lang="en-US" dirty="0" smtClean="0"/>
              <a:t> Oracle </a:t>
            </a:r>
            <a:r>
              <a:rPr lang="en-US" dirty="0" err="1" smtClean="0"/>
              <a:t>TopLink</a:t>
            </a:r>
            <a:r>
              <a:rPr lang="en-US" dirty="0" smtClean="0"/>
              <a:t>, and others 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51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Managed-Entity-Object States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3627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0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Entities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Managed Entity </a:t>
            </a:r>
            <a:r>
              <a:rPr lang="en-US" dirty="0"/>
              <a:t>is </a:t>
            </a:r>
            <a:r>
              <a:rPr lang="en-US" dirty="0" smtClean="0"/>
              <a:t>attached to the database. </a:t>
            </a:r>
          </a:p>
          <a:p>
            <a:pPr lvl="1"/>
            <a:r>
              <a:rPr lang="en-US" dirty="0" smtClean="0"/>
              <a:t>Its state reflects the current state of its entity table row. </a:t>
            </a:r>
          </a:p>
          <a:p>
            <a:pPr lvl="1"/>
            <a:r>
              <a:rPr lang="en-US" dirty="0" smtClean="0"/>
              <a:t>Lazy-fetched associations will be retrieved on-access.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Managed Entity </a:t>
            </a:r>
            <a:r>
              <a:rPr lang="en-US" dirty="0" smtClean="0"/>
              <a:t>becomes </a:t>
            </a:r>
            <a:r>
              <a:rPr lang="en-US" i="1" dirty="0" smtClean="0"/>
              <a:t>Detached</a:t>
            </a:r>
            <a:r>
              <a:rPr lang="en-US" dirty="0" smtClean="0"/>
              <a:t> when its transaction is committed / rolled-back or its Entity Manager is closed. </a:t>
            </a:r>
          </a:p>
          <a:p>
            <a:pPr lvl="1"/>
            <a:r>
              <a:rPr lang="en-US" dirty="0"/>
              <a:t>Its state </a:t>
            </a:r>
            <a:r>
              <a:rPr lang="en-US" dirty="0" smtClean="0"/>
              <a:t>is detached from the state </a:t>
            </a:r>
            <a:r>
              <a:rPr lang="en-US" dirty="0"/>
              <a:t>of its entity table row. </a:t>
            </a:r>
          </a:p>
          <a:p>
            <a:pPr lvl="1"/>
            <a:r>
              <a:rPr lang="en-US" dirty="0"/>
              <a:t>Lazy-fetched associations </a:t>
            </a:r>
            <a:r>
              <a:rPr lang="en-US" dirty="0" smtClean="0"/>
              <a:t>will generate an error on-access.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Detached Entity </a:t>
            </a:r>
            <a:r>
              <a:rPr lang="en-US" dirty="0" smtClean="0"/>
              <a:t>can be reattached to the database using the </a:t>
            </a:r>
            <a:r>
              <a:rPr lang="en-US" dirty="0" err="1" smtClean="0"/>
              <a:t>EM.merge</a:t>
            </a:r>
            <a:r>
              <a:rPr lang="en-US" dirty="0" smtClean="0"/>
              <a:t>() method.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075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JPA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2400" dirty="0" smtClean="0"/>
              <a:t>See </a:t>
            </a:r>
            <a:r>
              <a:rPr lang="en-US" sz="2400" smtClean="0"/>
              <a:t>Project Description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Three </a:t>
            </a:r>
            <a:r>
              <a:rPr lang="en-US" dirty="0" smtClean="0"/>
              <a:t>Provided JPA (Hibernate) </a:t>
            </a:r>
            <a:r>
              <a:rPr lang="en-US" dirty="0"/>
              <a:t>Projects</a:t>
            </a:r>
          </a:p>
          <a:p>
            <a:r>
              <a:rPr lang="en-US" dirty="0" smtClean="0"/>
              <a:t>Customize persistence.xml</a:t>
            </a:r>
          </a:p>
          <a:p>
            <a:pPr lvl="1"/>
            <a:r>
              <a:rPr lang="en-US" dirty="0" smtClean="0"/>
              <a:t>Update with DBMS Connection Information</a:t>
            </a:r>
          </a:p>
          <a:p>
            <a:r>
              <a:rPr lang="en-US" dirty="0" smtClean="0"/>
              <a:t>Create </a:t>
            </a:r>
            <a:r>
              <a:rPr lang="en-US" u="sng" dirty="0" smtClean="0"/>
              <a:t>Empty</a:t>
            </a:r>
            <a:r>
              <a:rPr lang="en-US" dirty="0" smtClean="0"/>
              <a:t> Schema in Database</a:t>
            </a:r>
          </a:p>
          <a:p>
            <a:pPr lvl="1"/>
            <a:r>
              <a:rPr lang="en-US" dirty="0" smtClean="0"/>
              <a:t>Tables, but not schema, will be generated by JPA</a:t>
            </a:r>
            <a:endParaRPr lang="en-US" dirty="0"/>
          </a:p>
          <a:p>
            <a:r>
              <a:rPr lang="en-US" dirty="0" smtClean="0"/>
              <a:t>Add JPA Annotations to Provided Entity Classes</a:t>
            </a:r>
          </a:p>
          <a:p>
            <a:r>
              <a:rPr lang="en-US" dirty="0" smtClean="0"/>
              <a:t>Execute </a:t>
            </a:r>
            <a:r>
              <a:rPr lang="en-US" dirty="0" err="1" smtClean="0"/>
              <a:t>PopulateTables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Verify tables built and rows added.</a:t>
            </a:r>
            <a:endParaRPr lang="en-US" dirty="0"/>
          </a:p>
          <a:p>
            <a:r>
              <a:rPr lang="en-US" dirty="0"/>
              <a:t>Implement Three Services (No DAOs)</a:t>
            </a:r>
          </a:p>
          <a:p>
            <a:r>
              <a:rPr lang="en-US" dirty="0"/>
              <a:t>Test Service Implementation with Provided Junit test cases.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83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u="sng" dirty="0" smtClean="0"/>
              <a:t>EntityManager</a:t>
            </a:r>
            <a:r>
              <a:rPr lang="en-US" dirty="0" smtClean="0"/>
              <a:t>: A class that is the interface to JPA services. </a:t>
            </a:r>
          </a:p>
          <a:p>
            <a:pPr lvl="1"/>
            <a:r>
              <a:rPr lang="en-US" dirty="0" smtClean="0"/>
              <a:t>Permits the CRUD of entity object instances. </a:t>
            </a:r>
          </a:p>
          <a:p>
            <a:pPr lvl="1"/>
            <a:r>
              <a:rPr lang="en-US" dirty="0" smtClean="0"/>
              <a:t>Performs Transaction Management. </a:t>
            </a:r>
          </a:p>
          <a:p>
            <a:pPr lvl="1"/>
            <a:r>
              <a:rPr lang="en-US" dirty="0" smtClean="0"/>
              <a:t>Executes JPA Query Language (JPQL) and Standard SQL stmts. </a:t>
            </a:r>
          </a:p>
          <a:p>
            <a:pPr lvl="1"/>
            <a:r>
              <a:rPr lang="en-US" dirty="0" smtClean="0"/>
              <a:t>Several other less important services.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JPA Annotations</a:t>
            </a:r>
          </a:p>
          <a:p>
            <a:pPr lvl="1"/>
            <a:r>
              <a:rPr lang="en-US" dirty="0" smtClean="0"/>
              <a:t>JPA Annotations embedded in to entity classes to be persisted.</a:t>
            </a:r>
          </a:p>
          <a:p>
            <a:pPr lvl="1"/>
            <a:r>
              <a:rPr lang="en-US" dirty="0" smtClean="0"/>
              <a:t>Describes the mapping of classes to tables. </a:t>
            </a:r>
          </a:p>
          <a:p>
            <a:pPr lvl="1"/>
            <a:r>
              <a:rPr lang="en-US" dirty="0"/>
              <a:t>Describes the associations between entities i.e. 1-1, 1-N, N-M, etc.</a:t>
            </a:r>
          </a:p>
          <a:p>
            <a:pPr lvl="1"/>
            <a:r>
              <a:rPr lang="en-US" dirty="0" smtClean="0"/>
              <a:t>Describes relational constraints such as UNIQUE,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4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Employee OOAD &amp; ERD</a:t>
            </a:r>
          </a:p>
          <a:p>
            <a:pPr lvl="1"/>
            <a:r>
              <a:rPr lang="en-US" dirty="0"/>
              <a:t>Note the bi-directional relationship between Employee and </a:t>
            </a:r>
            <a:r>
              <a:rPr lang="en-US" dirty="0" smtClean="0"/>
              <a:t>Department.</a:t>
            </a:r>
          </a:p>
          <a:p>
            <a:pPr lvl="1"/>
            <a:r>
              <a:rPr lang="en-US" dirty="0" smtClean="0"/>
              <a:t>See archived project hibernateSampleCode2.zip.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614612"/>
            <a:ext cx="603885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356100"/>
            <a:ext cx="5293968" cy="17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Entity-Class </a:t>
            </a:r>
            <a:r>
              <a:rPr lang="en-US" dirty="0"/>
              <a:t>Annotations</a:t>
            </a:r>
            <a:br>
              <a:rPr lang="en-US" dirty="0"/>
            </a:br>
            <a:r>
              <a:rPr lang="en-US" sz="2400" dirty="0" smtClean="0"/>
              <a:t>From project hibernateSampleCode2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The entity class (Department.java) uses JPA annotations to mark the class as a persistent entity. 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@Table(name = "department")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Department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 smtClean="0"/>
          </a:p>
          <a:p>
            <a:pPr lvl="1"/>
            <a:r>
              <a:rPr lang="en-US" dirty="0" smtClean="0"/>
              <a:t>The @Entity annotation signifies that the class is persistent. </a:t>
            </a:r>
          </a:p>
          <a:p>
            <a:pPr lvl="1"/>
            <a:r>
              <a:rPr lang="en-US" dirty="0" smtClean="0"/>
              <a:t>The @Table annotation names the table and is optional.</a:t>
            </a:r>
          </a:p>
          <a:p>
            <a:pPr lvl="1"/>
            <a:endParaRPr lang="en-US" dirty="0"/>
          </a:p>
          <a:p>
            <a:r>
              <a:rPr lang="en-US" dirty="0" smtClean="0"/>
              <a:t>The same @Entity annotations are found in the Employee entity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2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class attributes are annotated to describe them as IDs (primary keys) and their associations with other entities. </a:t>
            </a:r>
          </a:p>
          <a:p>
            <a:pPr marL="327025" lvl="1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(strategy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@Id annotation marks the attribute as the entity’s primary key.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 annotation signifies that the key will be generated by the DBMS i.e. auto-increment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1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@Column Annotation</a:t>
            </a:r>
            <a:endParaRPr lang="en-US" altLang="zh-TW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@Column, is put on </a:t>
            </a:r>
            <a:r>
              <a:rPr lang="en-US" altLang="zh-TW" dirty="0" smtClean="0"/>
              <a:t>a </a:t>
            </a:r>
            <a:r>
              <a:rPr lang="en-US" altLang="zh-TW" dirty="0" smtClean="0"/>
              <a:t>variable. </a:t>
            </a:r>
            <a:endParaRPr lang="en-US" altLang="zh-TW" dirty="0" smtClean="0"/>
          </a:p>
          <a:p>
            <a:r>
              <a:rPr lang="en-US" altLang="zh-TW" dirty="0" smtClean="0"/>
              <a:t>Describes the mapping of the attribute to the table column. </a:t>
            </a:r>
          </a:p>
          <a:p>
            <a:r>
              <a:rPr lang="en-US" altLang="zh-TW" dirty="0" smtClean="0"/>
              <a:t>Has several options:</a:t>
            </a:r>
          </a:p>
          <a:p>
            <a:pPr lvl="1"/>
            <a:r>
              <a:rPr lang="en-US" altLang="zh-TW" dirty="0" smtClean="0"/>
              <a:t>Name is the generated table name.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Nullable determines the </a:t>
            </a:r>
            <a:r>
              <a:rPr lang="en-US" altLang="zh-TW" dirty="0" err="1" smtClean="0"/>
              <a:t>nullability</a:t>
            </a:r>
            <a:r>
              <a:rPr lang="en-US" altLang="zh-TW" dirty="0" smtClean="0"/>
              <a:t> of the generated attribute.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Length </a:t>
            </a:r>
            <a:r>
              <a:rPr lang="en-US" altLang="zh-TW" dirty="0" smtClean="0"/>
              <a:t>determines the length of the VARCHAR attribute.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7200"/>
            <a:ext cx="75723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16589</TotalTime>
  <Words>2736</Words>
  <Application>Microsoft Office PowerPoint</Application>
  <PresentationFormat>On-screen Show (4:3)</PresentationFormat>
  <Paragraphs>483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微軟正黑體</vt:lpstr>
      <vt:lpstr>Arial</vt:lpstr>
      <vt:lpstr>Calibri</vt:lpstr>
      <vt:lpstr>Courier New</vt:lpstr>
      <vt:lpstr>Garamond</vt:lpstr>
      <vt:lpstr>Lucida Sans Unicode</vt:lpstr>
      <vt:lpstr>新細明體</vt:lpstr>
      <vt:lpstr>Wingdings</vt:lpstr>
      <vt:lpstr>Cousrse Template</vt:lpstr>
      <vt:lpstr>JPA Ecommerce Project</vt:lpstr>
      <vt:lpstr>What is Java Persistence API </vt:lpstr>
      <vt:lpstr>JPA Features</vt:lpstr>
      <vt:lpstr>JPA and Hibernate</vt:lpstr>
      <vt:lpstr>JPA Major Components</vt:lpstr>
      <vt:lpstr>Example OR Mapping</vt:lpstr>
      <vt:lpstr>Entity-Class Annotations From project hibernateSampleCode2</vt:lpstr>
      <vt:lpstr>Primary Key Annotations</vt:lpstr>
      <vt:lpstr>@Column Annotation</vt:lpstr>
      <vt:lpstr>@Column Annotation</vt:lpstr>
      <vt:lpstr>Associations</vt:lpstr>
      <vt:lpstr>Bi-Directional Navigation Between Employee and Department</vt:lpstr>
      <vt:lpstr>Employee To Department Association</vt:lpstr>
      <vt:lpstr>Department To Employee Association</vt:lpstr>
      <vt:lpstr>Association FetchType</vt:lpstr>
      <vt:lpstr>Ecommerce JPA Project</vt:lpstr>
      <vt:lpstr>Ecommerce JPA Project Entity Classes</vt:lpstr>
      <vt:lpstr>Ecommerce Entity Class JPA Annotations</vt:lpstr>
      <vt:lpstr>Ecommerce Entity Association Annotations</vt:lpstr>
      <vt:lpstr>Ecommerce Entity Association Annotations</vt:lpstr>
      <vt:lpstr>JPA-Project Associations</vt:lpstr>
      <vt:lpstr>Configuring JPA</vt:lpstr>
      <vt:lpstr>Persistence.xml</vt:lpstr>
      <vt:lpstr>Persistence Options</vt:lpstr>
      <vt:lpstr>Entity Manager</vt:lpstr>
      <vt:lpstr>Entity Manager</vt:lpstr>
      <vt:lpstr>EntityManager Methods</vt:lpstr>
      <vt:lpstr>Example: Create (Persist) Customer</vt:lpstr>
      <vt:lpstr>Example: Retrieve Customer by ID</vt:lpstr>
      <vt:lpstr>Example: Update Customer</vt:lpstr>
      <vt:lpstr>Example: Delete Customer</vt:lpstr>
      <vt:lpstr>JPA Ecommerce Services</vt:lpstr>
      <vt:lpstr>Java Persistence Query Language</vt:lpstr>
      <vt:lpstr>JPQL Features</vt:lpstr>
      <vt:lpstr>JPQL Expressions</vt:lpstr>
      <vt:lpstr>Executing JPQL expressions</vt:lpstr>
      <vt:lpstr>JPQL Fun Facts</vt:lpstr>
      <vt:lpstr>Entity Management</vt:lpstr>
      <vt:lpstr>Entity Object Lifecycle</vt:lpstr>
      <vt:lpstr>Managed-Entity-Object States</vt:lpstr>
      <vt:lpstr>Detached Entities</vt:lpstr>
      <vt:lpstr>Steps to Implement JPA Project See Project Description Document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Mike Christiansen</cp:lastModifiedBy>
  <cp:revision>1680</cp:revision>
  <cp:lastPrinted>2014-08-15T14:43:09Z</cp:lastPrinted>
  <dcterms:created xsi:type="dcterms:W3CDTF">2006-08-26T13:52:02Z</dcterms:created>
  <dcterms:modified xsi:type="dcterms:W3CDTF">2020-07-09T02:14:12Z</dcterms:modified>
</cp:coreProperties>
</file>