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2984999"/>
            <a:ext cx="9144000" cy="2158500"/>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2" name="Shape 12"/>
          <p:cNvSpPr txBox="1"/>
          <p:nvPr>
            <p:ph type="ctrTitle"/>
          </p:nvPr>
        </p:nvSpPr>
        <p:spPr>
          <a:xfrm>
            <a:off x="685800" y="1746892"/>
            <a:ext cx="7772400" cy="12380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3" name="Shape 13"/>
          <p:cNvSpPr txBox="1"/>
          <p:nvPr>
            <p:ph idx="1" type="subTitle"/>
          </p:nvPr>
        </p:nvSpPr>
        <p:spPr>
          <a:xfrm>
            <a:off x="685800" y="3093357"/>
            <a:ext cx="7772400" cy="666600"/>
          </a:xfrm>
          <a:prstGeom prst="rect">
            <a:avLst/>
          </a:prstGeom>
        </p:spPr>
        <p:txBody>
          <a:bodyPr anchorCtr="0" anchor="t" bIns="91425" lIns="91425" rIns="91425" tIns="91425"/>
          <a:lstStyle>
            <a:lvl1pPr algn="ctr">
              <a:spcBef>
                <a:spcPts val="0"/>
              </a:spcBef>
              <a:buClr>
                <a:schemeClr val="dk2"/>
              </a:buClr>
              <a:buSzPct val="100000"/>
              <a:buNone/>
              <a:defRPr i="1" sz="2400">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i="1" sz="2400">
                <a:solidFill>
                  <a:schemeClr val="dk2"/>
                </a:solidFill>
              </a:defRPr>
            </a:lvl4pPr>
            <a:lvl5pPr algn="ctr">
              <a:spcBef>
                <a:spcPts val="0"/>
              </a:spcBef>
              <a:buClr>
                <a:schemeClr val="dk2"/>
              </a:buClr>
              <a:buSzPct val="100000"/>
              <a:buNone/>
              <a:defRPr i="1" sz="2400">
                <a:solidFill>
                  <a:schemeClr val="dk2"/>
                </a:solidFill>
              </a:defRPr>
            </a:lvl5pPr>
            <a:lvl6pPr algn="ctr">
              <a:spcBef>
                <a:spcPts val="0"/>
              </a:spcBef>
              <a:buClr>
                <a:schemeClr val="dk2"/>
              </a:buClr>
              <a:buSzPct val="100000"/>
              <a:buNone/>
              <a:defRPr i="1" sz="2400">
                <a:solidFill>
                  <a:schemeClr val="dk2"/>
                </a:solidFill>
              </a:defRPr>
            </a:lvl6pPr>
            <a:lvl7pPr algn="ctr">
              <a:spcBef>
                <a:spcPts val="0"/>
              </a:spcBef>
              <a:buClr>
                <a:schemeClr val="dk2"/>
              </a:buClr>
              <a:buSzPct val="100000"/>
              <a:buNone/>
              <a:defRPr i="1" sz="2400">
                <a:solidFill>
                  <a:schemeClr val="dk2"/>
                </a:solidFill>
              </a:defRPr>
            </a:lvl7pPr>
            <a:lvl8pPr algn="ctr">
              <a:spcBef>
                <a:spcPts val="0"/>
              </a:spcBef>
              <a:buClr>
                <a:schemeClr val="dk2"/>
              </a:buClr>
              <a:buSzPct val="100000"/>
              <a:buNone/>
              <a:defRPr i="1" sz="2400">
                <a:solidFill>
                  <a:schemeClr val="dk2"/>
                </a:solidFill>
              </a:defRPr>
            </a:lvl8pPr>
            <a:lvl9pPr algn="ctr">
              <a:spcBef>
                <a:spcPts val="0"/>
              </a:spcBef>
              <a:buClr>
                <a:schemeClr val="dk2"/>
              </a:buClr>
              <a:buSzPct val="100000"/>
              <a:buNone/>
              <a:defRPr i="1" sz="24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17" name="Shape 1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18" name="Shape 18"/>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24" name="Shape 2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1163100"/>
            <a:ext cx="9144000" cy="39803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2" name="Shape 32"/>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33" name="Shape 33"/>
          <p:cNvSpPr txBox="1"/>
          <p:nvPr>
            <p:ph type="title"/>
          </p:nvPr>
        </p:nvSpPr>
        <p:spPr>
          <a:xfrm>
            <a:off x="457200" y="205978"/>
            <a:ext cx="8229600" cy="857400"/>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35" name="Shape 3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x="0" y="0"/>
          <a:ext cx="0" cy="0"/>
          <a:chOff x="0" y="0"/>
          <a:chExt cx="0" cy="0"/>
        </a:xfrm>
      </p:grpSpPr>
      <p:sp>
        <p:nvSpPr>
          <p:cNvPr id="37" name="Shape 37"/>
          <p:cNvSpPr/>
          <p:nvPr/>
        </p:nvSpPr>
        <p:spPr>
          <a:xfrm flipH="1" rot="10800000">
            <a:off x="0" y="4412699"/>
            <a:ext cx="9144000" cy="730799"/>
          </a:xfrm>
          <a:prstGeom prst="rect">
            <a:avLst/>
          </a:prstGeom>
          <a:solidFill>
            <a:schemeClr val="lt1"/>
          </a:solidFill>
          <a:ln>
            <a:noFill/>
          </a:ln>
        </p:spPr>
        <p:txBody>
          <a:bodyPr anchorCtr="0" anchor="ctr" bIns="45700" lIns="91425" rIns="91425" tIns="45700">
            <a:noAutofit/>
          </a:bodyPr>
          <a:lstStyle/>
          <a:p>
            <a:pPr>
              <a:spcBef>
                <a:spcPts val="0"/>
              </a:spcBef>
              <a:buNone/>
            </a:pPr>
            <a:r>
              <a:t/>
            </a:r>
            <a:endParaRPr/>
          </a:p>
        </p:txBody>
      </p:sp>
      <p:sp>
        <p:nvSpPr>
          <p:cNvPr id="38" name="Shape 38"/>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39" name="Shape 39"/>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tIns="45700">
            <a:noAutofit/>
          </a:bodyPr>
          <a:lstStyle/>
          <a:p>
            <a:pPr>
              <a:spcBef>
                <a:spcPts val="0"/>
              </a:spcBef>
              <a:buNone/>
            </a:pPr>
            <a:r>
              <a:t/>
            </a:r>
            <a:endParaRPr/>
          </a:p>
        </p:txBody>
      </p:sp>
      <p:sp>
        <p:nvSpPr>
          <p:cNvPr id="40" name="Shape 40"/>
          <p:cNvSpPr txBox="1"/>
          <p:nvPr>
            <p:ph idx="1" type="body"/>
          </p:nvPr>
        </p:nvSpPr>
        <p:spPr>
          <a:xfrm>
            <a:off x="457200" y="4421726"/>
            <a:ext cx="8229600" cy="505200"/>
          </a:xfrm>
          <a:prstGeom prst="rect">
            <a:avLst/>
          </a:prstGeom>
        </p:spPr>
        <p:txBody>
          <a:bodyPr anchorCtr="0" anchor="ctr" bIns="91425" lIns="91425" rIns="91425" tIns="91425"/>
          <a:lstStyle>
            <a:lvl1pPr>
              <a:spcBef>
                <a:spcPts val="0"/>
              </a:spcBef>
              <a:buClr>
                <a:schemeClr val="dk2"/>
              </a:buClr>
              <a:buSzPct val="100000"/>
              <a:buNone/>
              <a:defRPr i="1" sz="2400">
                <a:solidFill>
                  <a:schemeClr val="dk2"/>
                </a:solidFill>
              </a:defRPr>
            </a:lvl1pPr>
          </a:lstStyle>
          <a:p/>
        </p:txBody>
      </p:sp>
      <p:sp>
        <p:nvSpPr>
          <p:cNvPr id="41" name="Shape 4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rIns="91425" tIns="45700">
            <a:noAutofit/>
          </a:bodyPr>
          <a:lstStyle/>
          <a:p>
            <a:pPr>
              <a:spcBef>
                <a:spcPts val="0"/>
              </a:spcBef>
              <a:buNone/>
            </a:pPr>
            <a:r>
              <a:t/>
            </a:r>
            <a:endParaRPr/>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992FF"/>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ctr" bIns="91425" lIns="91425" rIns="91425" tIns="91425"/>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1746892"/>
            <a:ext cx="7772400" cy="1238099"/>
          </a:xfrm>
          <a:prstGeom prst="rect">
            <a:avLst/>
          </a:prstGeom>
        </p:spPr>
        <p:txBody>
          <a:bodyPr anchorCtr="0" anchor="b" bIns="91425" lIns="91425" rIns="91425" tIns="91425">
            <a:noAutofit/>
          </a:bodyPr>
          <a:lstStyle/>
          <a:p>
            <a:pPr rtl="0">
              <a:spcBef>
                <a:spcPts val="0"/>
              </a:spcBef>
              <a:buNone/>
            </a:pPr>
            <a:r>
              <a:rPr lang="en"/>
              <a:t>Jacobmind:</a:t>
            </a:r>
          </a:p>
          <a:p>
            <a:pPr>
              <a:spcBef>
                <a:spcPts val="0"/>
              </a:spcBef>
              <a:buNone/>
            </a:pPr>
            <a:r>
              <a:rPr lang="en"/>
              <a:t>Mastermind /w Jacob</a:t>
            </a:r>
          </a:p>
        </p:txBody>
      </p:sp>
      <p:sp>
        <p:nvSpPr>
          <p:cNvPr id="47" name="Shape 47"/>
          <p:cNvSpPr txBox="1"/>
          <p:nvPr>
            <p:ph idx="1" type="subTitle"/>
          </p:nvPr>
        </p:nvSpPr>
        <p:spPr>
          <a:xfrm>
            <a:off x="119250" y="3171350"/>
            <a:ext cx="8905499" cy="784799"/>
          </a:xfrm>
          <a:prstGeom prst="rect">
            <a:avLst/>
          </a:prstGeom>
        </p:spPr>
        <p:txBody>
          <a:bodyPr anchorCtr="0" anchor="t" bIns="91425" lIns="91425" rIns="91425" tIns="91425">
            <a:noAutofit/>
          </a:bodyPr>
          <a:lstStyle/>
          <a:p>
            <a:pPr>
              <a:spcBef>
                <a:spcPts val="0"/>
              </a:spcBef>
              <a:buNone/>
            </a:pPr>
            <a:r>
              <a:rPr lang="en" sz="2300"/>
              <a:t>Created by: Christian “Lamp Grasshopper Blazemirez” Ramirez, Cody “Wu Chang Clan” Chang, and Jacob “Spikey Mikey” Ward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How do play good?</a:t>
            </a:r>
          </a:p>
        </p:txBody>
      </p:sp>
      <p:sp>
        <p:nvSpPr>
          <p:cNvPr id="53" name="Shape 53"/>
          <p:cNvSpPr txBox="1"/>
          <p:nvPr>
            <p:ph idx="1" type="body"/>
          </p:nvPr>
        </p:nvSpPr>
        <p:spPr>
          <a:xfrm>
            <a:off x="457200" y="1200150"/>
            <a:ext cx="8229600" cy="4047600"/>
          </a:xfrm>
          <a:prstGeom prst="rect">
            <a:avLst/>
          </a:prstGeom>
        </p:spPr>
        <p:txBody>
          <a:bodyPr anchorCtr="0" anchor="t" bIns="91425" lIns="91425" rIns="91425" tIns="91425">
            <a:noAutofit/>
          </a:bodyPr>
          <a:lstStyle/>
          <a:p>
            <a:pPr indent="-349250" lvl="0" marL="457200" rtl="0">
              <a:spcBef>
                <a:spcPts val="0"/>
              </a:spcBef>
              <a:buClr>
                <a:srgbClr val="E992FF"/>
              </a:buClr>
              <a:buSzPct val="100000"/>
              <a:buFont typeface="Georgia"/>
              <a:buAutoNum type="arabicPeriod"/>
            </a:pPr>
            <a:r>
              <a:rPr lang="en" sz="1900">
                <a:solidFill>
                  <a:srgbClr val="E992FF"/>
                </a:solidFill>
              </a:rPr>
              <a:t>Open game</a:t>
            </a:r>
          </a:p>
          <a:p>
            <a:pPr indent="-349250" lvl="0" marL="457200" rtl="0">
              <a:spcBef>
                <a:spcPts val="0"/>
              </a:spcBef>
              <a:buClr>
                <a:srgbClr val="E992FF"/>
              </a:buClr>
              <a:buSzPct val="100000"/>
              <a:buFont typeface="Georgia"/>
              <a:buAutoNum type="arabicPeriod"/>
            </a:pPr>
            <a:r>
              <a:rPr lang="en" sz="1900">
                <a:solidFill>
                  <a:srgbClr val="E992FF"/>
                </a:solidFill>
              </a:rPr>
              <a:t>Choose four colors in the color you desire using the buttons at the top of the screen in order to guess what code the computer generated (choice of colors are magenta, green, yellow, orange,  red, and blue)</a:t>
            </a:r>
          </a:p>
          <a:p>
            <a:pPr indent="-349250" lvl="0" marL="457200" rtl="0">
              <a:spcBef>
                <a:spcPts val="0"/>
              </a:spcBef>
              <a:buClr>
                <a:srgbClr val="E992FF"/>
              </a:buClr>
              <a:buSzPct val="100000"/>
              <a:buFont typeface="Georgia"/>
              <a:buAutoNum type="arabicPeriod"/>
            </a:pPr>
            <a:r>
              <a:rPr lang="en" sz="1900">
                <a:solidFill>
                  <a:srgbClr val="E992FF"/>
                </a:solidFill>
              </a:rPr>
              <a:t>Click the “check” button</a:t>
            </a:r>
          </a:p>
          <a:p>
            <a:pPr indent="-349250" lvl="0" marL="457200" rtl="0">
              <a:spcBef>
                <a:spcPts val="0"/>
              </a:spcBef>
              <a:buClr>
                <a:srgbClr val="E992FF"/>
              </a:buClr>
              <a:buSzPct val="100000"/>
              <a:buFont typeface="Georgia"/>
              <a:buAutoNum type="arabicPeriod"/>
            </a:pPr>
            <a:r>
              <a:rPr lang="en" sz="1900">
                <a:solidFill>
                  <a:srgbClr val="E992FF"/>
                </a:solidFill>
              </a:rPr>
              <a:t>The check button should return white and black pegs next to the pegs you chose. You should determine your next choices with this information(White pegs indicate that you chose the right color, but wrong spot in the order and black pegs indicate the right choice in the right place)</a:t>
            </a:r>
          </a:p>
          <a:p>
            <a:pPr indent="-349250" lvl="0" marL="457200">
              <a:spcBef>
                <a:spcPts val="0"/>
              </a:spcBef>
              <a:buClr>
                <a:srgbClr val="E992FF"/>
              </a:buClr>
              <a:buSzPct val="100000"/>
              <a:buFont typeface="Georgia"/>
              <a:buAutoNum type="arabicPeriod"/>
            </a:pPr>
            <a:r>
              <a:rPr lang="en" sz="1900">
                <a:solidFill>
                  <a:srgbClr val="E992FF"/>
                </a:solidFill>
              </a:rPr>
              <a:t>Repeat steps 2-3 until 10 attempts or until you get it right (The real code should reveal itself when you reach ten tries or guess correctly)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Game Features</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E992FF"/>
              </a:buClr>
              <a:buSzPct val="100000"/>
              <a:buFont typeface="Georgia"/>
              <a:buChar char="❏"/>
            </a:pPr>
            <a:r>
              <a:rPr lang="en">
                <a:solidFill>
                  <a:srgbClr val="E992FF"/>
                </a:solidFill>
              </a:rPr>
              <a:t>Exciting colors! (Including pink’s cousin magenta)</a:t>
            </a:r>
          </a:p>
          <a:p>
            <a:pPr indent="-419100" lvl="0" marL="457200" rtl="0">
              <a:spcBef>
                <a:spcPts val="0"/>
              </a:spcBef>
              <a:buClr>
                <a:srgbClr val="E992FF"/>
              </a:buClr>
              <a:buSzPct val="100000"/>
              <a:buFont typeface="Georgia"/>
              <a:buChar char="❏"/>
            </a:pPr>
            <a:r>
              <a:rPr lang="en">
                <a:solidFill>
                  <a:srgbClr val="E992FF"/>
                </a:solidFill>
              </a:rPr>
              <a:t>Buttons that work!</a:t>
            </a:r>
          </a:p>
          <a:p>
            <a:pPr indent="-419100" lvl="0" marL="457200" rtl="0">
              <a:spcBef>
                <a:spcPts val="0"/>
              </a:spcBef>
              <a:buClr>
                <a:srgbClr val="E992FF"/>
              </a:buClr>
              <a:buSzPct val="100000"/>
              <a:buFont typeface="Georgia"/>
              <a:buChar char="❏"/>
            </a:pPr>
            <a:r>
              <a:rPr lang="en">
                <a:solidFill>
                  <a:srgbClr val="E992FF"/>
                </a:solidFill>
              </a:rPr>
              <a:t>A board the repaints itself at the appropriate times!</a:t>
            </a:r>
          </a:p>
          <a:p>
            <a:pPr indent="-419100" lvl="0" marL="457200" rtl="0">
              <a:spcBef>
                <a:spcPts val="0"/>
              </a:spcBef>
              <a:buClr>
                <a:srgbClr val="E992FF"/>
              </a:buClr>
              <a:buSzPct val="100000"/>
              <a:buFont typeface="Georgia"/>
              <a:buChar char="❏"/>
            </a:pPr>
            <a:r>
              <a:rPr lang="en">
                <a:solidFill>
                  <a:srgbClr val="E992FF"/>
                </a:solidFill>
              </a:rPr>
              <a:t>A nice, rounded, rectangular board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457200" y="4421726"/>
            <a:ext cx="8229600" cy="505200"/>
          </a:xfrm>
          <a:prstGeom prst="rect">
            <a:avLst/>
          </a:prstGeom>
        </p:spPr>
        <p:txBody>
          <a:bodyPr anchorCtr="0" anchor="ctr" bIns="91425" lIns="91425" rIns="91425" tIns="91425">
            <a:noAutofit/>
          </a:bodyPr>
          <a:lstStyle/>
          <a:p>
            <a:pPr rtl="0">
              <a:spcBef>
                <a:spcPts val="0"/>
              </a:spcBef>
              <a:buNone/>
            </a:pPr>
            <a:r>
              <a:t/>
            </a:r>
            <a:endParaRPr>
              <a:solidFill>
                <a:srgbClr val="E992FF"/>
              </a:solidFill>
            </a:endParaRPr>
          </a:p>
          <a:p>
            <a:pPr>
              <a:spcBef>
                <a:spcPts val="0"/>
              </a:spcBef>
              <a:buNone/>
            </a:pPr>
            <a:r>
              <a:rPr lang="en">
                <a:solidFill>
                  <a:srgbClr val="E992FF"/>
                </a:solidFill>
              </a:rPr>
              <a:t>And now we will demonstrate the game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E992FF"/>
              </a:buClr>
              <a:buSzPct val="100000"/>
              <a:buFont typeface="Georgia"/>
              <a:buAutoNum type="arabicPeriod"/>
            </a:pPr>
            <a:r>
              <a:rPr lang="en">
                <a:solidFill>
                  <a:srgbClr val="E992FF"/>
                </a:solidFill>
              </a:rPr>
              <a:t>We started with an empty java file and a lot of enthusiasm</a:t>
            </a:r>
          </a:p>
          <a:p>
            <a:pPr indent="-419100" lvl="0" marL="457200" rtl="0">
              <a:spcBef>
                <a:spcPts val="0"/>
              </a:spcBef>
              <a:buClr>
                <a:srgbClr val="E992FF"/>
              </a:buClr>
              <a:buSzPct val="100000"/>
              <a:buFont typeface="Georgia"/>
              <a:buAutoNum type="arabicPeriod"/>
            </a:pPr>
            <a:r>
              <a:rPr lang="en">
                <a:solidFill>
                  <a:srgbClr val="E992FF"/>
                </a:solidFill>
              </a:rPr>
              <a:t>We added code that we thought would work</a:t>
            </a:r>
          </a:p>
          <a:p>
            <a:pPr indent="-419100" lvl="0" marL="457200" rtl="0">
              <a:spcBef>
                <a:spcPts val="0"/>
              </a:spcBef>
              <a:buClr>
                <a:srgbClr val="E992FF"/>
              </a:buClr>
              <a:buSzPct val="100000"/>
              <a:buFont typeface="Georgia"/>
              <a:buAutoNum type="arabicPeriod"/>
            </a:pPr>
            <a:r>
              <a:rPr lang="en">
                <a:solidFill>
                  <a:srgbClr val="E992FF"/>
                </a:solidFill>
              </a:rPr>
              <a:t>We then had a lot of guess and check</a:t>
            </a:r>
          </a:p>
        </p:txBody>
      </p:sp>
      <p:sp>
        <p:nvSpPr>
          <p:cNvPr id="70" name="Shape 70"/>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How do make game good?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sz="4000"/>
              <a:t>What do do good and what do bad?</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E992FF"/>
              </a:buClr>
              <a:buSzPct val="100000"/>
              <a:buFont typeface="Georgia"/>
              <a:buChar char="❏"/>
            </a:pPr>
            <a:r>
              <a:rPr lang="en">
                <a:solidFill>
                  <a:srgbClr val="E992FF"/>
                </a:solidFill>
              </a:rPr>
              <a:t>A nested loop that generates the random code doesn’t work and just makes a new code every time you guess it</a:t>
            </a:r>
          </a:p>
          <a:p>
            <a:pPr indent="-419100" lvl="0" marL="457200">
              <a:spcBef>
                <a:spcPts val="0"/>
              </a:spcBef>
              <a:buClr>
                <a:srgbClr val="E992FF"/>
              </a:buClr>
              <a:buSzPct val="100000"/>
              <a:buFont typeface="Georgia"/>
              <a:buChar char="❏"/>
            </a:pPr>
            <a:r>
              <a:rPr lang="en">
                <a:solidFill>
                  <a:srgbClr val="E992FF"/>
                </a:solidFill>
              </a:rPr>
              <a:t>A normal loop that generates the code you have to guess keeps the hidden code consistent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How do design good?</a:t>
            </a:r>
          </a:p>
        </p:txBody>
      </p:sp>
      <p:sp>
        <p:nvSpPr>
          <p:cNvPr id="82" name="Shape 8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solidFill>
                  <a:srgbClr val="E992FF"/>
                </a:solidFill>
              </a:rPr>
              <a:t>We had an idea of what would be needed to create such a masterpiece, but as said before, we had a lot of guessing and checking to do. While guessing and checking, we also added new features we didn’t initially plan into the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ctr" bIns="91425" lIns="91425" rIns="91425" tIns="91425">
            <a:noAutofit/>
          </a:bodyPr>
          <a:lstStyle/>
          <a:p>
            <a:pPr>
              <a:spcBef>
                <a:spcPts val="0"/>
              </a:spcBef>
              <a:buNone/>
            </a:pPr>
            <a:r>
              <a:rPr lang="en"/>
              <a:t>How do 2D Arrays good?</a:t>
            </a:r>
          </a:p>
        </p:txBody>
      </p:sp>
      <p:sp>
        <p:nvSpPr>
          <p:cNvPr id="88" name="Shape 88"/>
          <p:cNvSpPr txBox="1"/>
          <p:nvPr>
            <p:ph idx="1" type="body"/>
          </p:nvPr>
        </p:nvSpPr>
        <p:spPr>
          <a:xfrm>
            <a:off x="457200" y="1200150"/>
            <a:ext cx="8229600" cy="3996899"/>
          </a:xfrm>
          <a:prstGeom prst="rect">
            <a:avLst/>
          </a:prstGeom>
        </p:spPr>
        <p:txBody>
          <a:bodyPr anchorCtr="0" anchor="t" bIns="91425" lIns="91425" rIns="91425" tIns="91425">
            <a:noAutofit/>
          </a:bodyPr>
          <a:lstStyle/>
          <a:p>
            <a:pPr indent="457200" rtl="0">
              <a:spcBef>
                <a:spcPts val="0"/>
              </a:spcBef>
              <a:buNone/>
            </a:pPr>
            <a:r>
              <a:rPr lang="en" sz="1200">
                <a:solidFill>
                  <a:srgbClr val="E992FF"/>
                </a:solidFill>
              </a:rPr>
              <a:t>For the game, we had to implement 2D Arrays to make 10 rows that held 4 pegs each instead of making a new array for each row. The following steps are how to make a 2D array and to explain them:</a:t>
            </a:r>
          </a:p>
          <a:p>
            <a:pPr indent="-336550" lvl="0" marL="457200" rtl="0">
              <a:spcBef>
                <a:spcPts val="0"/>
              </a:spcBef>
              <a:buClr>
                <a:srgbClr val="E992FF"/>
              </a:buClr>
              <a:buSzPct val="100000"/>
              <a:buFont typeface="Arial"/>
              <a:buChar char="●"/>
            </a:pPr>
            <a:r>
              <a:rPr lang="en" sz="1700">
                <a:solidFill>
                  <a:srgbClr val="E992FF"/>
                </a:solidFill>
              </a:rPr>
              <a:t>2D Arrays are basically arrays that have 2 dimensions. How long each row is and the amount of rows. Very useful when you want to make multiple arrays that are similar to each other instead of making a new array each time</a:t>
            </a:r>
          </a:p>
          <a:p>
            <a:pPr indent="-336550" lvl="0" marL="457200" rtl="0">
              <a:spcBef>
                <a:spcPts val="0"/>
              </a:spcBef>
              <a:buClr>
                <a:srgbClr val="E992FF"/>
              </a:buClr>
              <a:buSzPct val="100000"/>
              <a:buFont typeface="Arial"/>
              <a:buChar char="●"/>
            </a:pPr>
            <a:r>
              <a:rPr lang="en" sz="1700">
                <a:solidFill>
                  <a:srgbClr val="E992FF"/>
                </a:solidFill>
              </a:rPr>
              <a:t>To make a 2D array type in the following line (replace “x” with the data type you want and “#”       </a:t>
            </a:r>
          </a:p>
          <a:p>
            <a:pPr lvl="0" rtl="0">
              <a:spcBef>
                <a:spcPts val="0"/>
              </a:spcBef>
              <a:buNone/>
            </a:pPr>
            <a:r>
              <a:rPr lang="en" sz="1700">
                <a:solidFill>
                  <a:srgbClr val="E992FF"/>
                </a:solidFill>
              </a:rPr>
              <a:t>   with a number)</a:t>
            </a:r>
          </a:p>
          <a:p>
            <a:pPr indent="0" lvl="0" marL="457200" rtl="0">
              <a:spcBef>
                <a:spcPts val="0"/>
              </a:spcBef>
              <a:buNone/>
            </a:pPr>
            <a:r>
              <a:rPr lang="en" sz="1700">
                <a:solidFill>
                  <a:srgbClr val="E992FF"/>
                </a:solidFill>
              </a:rPr>
              <a:t>	</a:t>
            </a:r>
            <a:r>
              <a:rPr i="1" lang="en" sz="1700">
                <a:solidFill>
                  <a:srgbClr val="E992FF"/>
                </a:solidFill>
              </a:rPr>
              <a:t>x</a:t>
            </a:r>
            <a:r>
              <a:rPr lang="en" sz="1700">
                <a:solidFill>
                  <a:srgbClr val="E992FF"/>
                </a:solidFill>
              </a:rPr>
              <a:t>[][] example = new </a:t>
            </a:r>
            <a:r>
              <a:rPr i="1" lang="en" sz="1700">
                <a:solidFill>
                  <a:srgbClr val="E992FF"/>
                </a:solidFill>
              </a:rPr>
              <a:t>x</a:t>
            </a:r>
            <a:r>
              <a:rPr lang="en" sz="1700">
                <a:solidFill>
                  <a:srgbClr val="E992FF"/>
                </a:solidFill>
              </a:rPr>
              <a:t>[#][#]</a:t>
            </a:r>
          </a:p>
          <a:p>
            <a:pPr indent="-336550" lvl="0" marL="457200" rtl="0">
              <a:spcBef>
                <a:spcPts val="0"/>
              </a:spcBef>
              <a:buClr>
                <a:srgbClr val="E992FF"/>
              </a:buClr>
              <a:buSzPct val="100000"/>
              <a:buFont typeface="Arial"/>
              <a:buChar char="●"/>
            </a:pPr>
            <a:r>
              <a:rPr lang="en" sz="1700">
                <a:solidFill>
                  <a:srgbClr val="E992FF"/>
                </a:solidFill>
              </a:rPr>
              <a:t>This is short hand for something like</a:t>
            </a:r>
          </a:p>
          <a:p>
            <a:pPr indent="-336550" lvl="1" marL="914400" rtl="0">
              <a:spcBef>
                <a:spcPts val="0"/>
              </a:spcBef>
              <a:buClr>
                <a:srgbClr val="E992FF"/>
              </a:buClr>
              <a:buSzPct val="100000"/>
              <a:buFont typeface="Courier New"/>
              <a:buChar char="o"/>
            </a:pPr>
            <a:r>
              <a:rPr lang="en" sz="1700">
                <a:solidFill>
                  <a:srgbClr val="E992FF"/>
                </a:solidFill>
              </a:rPr>
              <a:t>int[][] example = new int[2][];</a:t>
            </a:r>
          </a:p>
          <a:p>
            <a:pPr indent="0" marL="457200" rtl="0">
              <a:spcBef>
                <a:spcPts val="0"/>
              </a:spcBef>
              <a:buNone/>
            </a:pPr>
            <a:r>
              <a:rPr lang="en" sz="1700">
                <a:solidFill>
                  <a:srgbClr val="E992FF"/>
                </a:solidFill>
              </a:rPr>
              <a:t>        example[0] = new int[10];</a:t>
            </a:r>
          </a:p>
          <a:p>
            <a:pPr indent="0" lvl="0" marL="457200">
              <a:spcBef>
                <a:spcPts val="0"/>
              </a:spcBef>
              <a:buNone/>
            </a:pPr>
            <a:r>
              <a:rPr lang="en" sz="1700">
                <a:solidFill>
                  <a:srgbClr val="E992FF"/>
                </a:solidFill>
              </a:rPr>
              <a:t>	example[0] = new int[10];//This is an array that is “2 rows, each 10 long”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