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"/>
  </p:notesMasterIdLst>
  <p:sldIdLst>
    <p:sldId id="257" r:id="rId2"/>
  </p:sldIdLst>
  <p:sldSz cx="9144000" cy="54864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9193A-31E8-4C35-A369-D1894572BB67}" type="datetimeFigureOut">
              <a:rPr lang="fi-FI" smtClean="0"/>
              <a:t>5.12.2017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47409-62FC-4FD1-8FCB-2ACFB9AEF8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836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7263" y="1200150"/>
            <a:ext cx="54006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1</a:t>
            </a:fld>
            <a:endParaRPr lang="en-US"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4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412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253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099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339-C289-BD4E-BE3A-0EFF8D97C3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/37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8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576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9209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636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646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136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434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6770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F203D-C2A1-48E4-823C-156DD34C6BBC}" type="datetimeFigureOut">
              <a:rPr lang="en-US" kern="0" smtClean="0">
                <a:solidFill>
                  <a:prstClr val="black">
                    <a:tint val="75000"/>
                  </a:prstClr>
                </a:solidFill>
                <a:latin typeface="Arial"/>
                <a:cs typeface="Arial"/>
                <a:sym typeface="Arial"/>
              </a:rPr>
              <a:pPr/>
              <a:t>12/5/2017</a:t>
            </a:fld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kern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953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8"/>
          <p:cNvSpPr/>
          <p:nvPr/>
        </p:nvSpPr>
        <p:spPr>
          <a:xfrm>
            <a:off x="7860744" y="700283"/>
            <a:ext cx="999704" cy="504057"/>
          </a:xfrm>
          <a:prstGeom prst="cloud">
            <a:avLst/>
          </a:prstGeom>
          <a:solidFill>
            <a:srgbClr val="41AA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sym typeface="Arial"/>
              </a:rPr>
              <a:t>Lua</a:t>
            </a:r>
          </a:p>
        </p:txBody>
      </p:sp>
      <p:sp>
        <p:nvSpPr>
          <p:cNvPr id="6" name="Cloud 48"/>
          <p:cNvSpPr/>
          <p:nvPr/>
        </p:nvSpPr>
        <p:spPr>
          <a:xfrm>
            <a:off x="6914935" y="4384647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sym typeface="Arial"/>
              </a:rPr>
              <a:t>OCF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329270" y="294349"/>
            <a:ext cx="2587746" cy="4245790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2000" b="1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  <a:sym typeface="Arial"/>
              </a:rPr>
              <a:t>WoT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  <a:sym typeface="Arial"/>
              </a:rPr>
              <a:t> Servient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448917" y="798406"/>
            <a:ext cx="2348452" cy="1944216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16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  <a:sym typeface="Arial"/>
              </a:rPr>
              <a:t>Runtime Environment</a:t>
            </a:r>
          </a:p>
        </p:txBody>
      </p:sp>
      <p:grpSp>
        <p:nvGrpSpPr>
          <p:cNvPr id="9" name="Group 38"/>
          <p:cNvGrpSpPr/>
          <p:nvPr/>
        </p:nvGrpSpPr>
        <p:grpSpPr>
          <a:xfrm>
            <a:off x="1011556" y="2693594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  <a:sym typeface="Arial"/>
                </a:rPr>
                <a:t>Thing</a:t>
              </a:r>
              <a:b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  <a:sym typeface="Arial"/>
                </a:rPr>
              </a:b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  <a:sym typeface="Arial"/>
                </a:rPr>
                <a:t>Description</a:t>
              </a:r>
              <a:endParaRPr lang="en-US" altLang="ja-JP" sz="2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  <a:sym typeface="Arial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lang="en-US" sz="4400" kern="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lang="en-US" sz="4400" kern="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lang="en-US" sz="4400" kern="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lang="en-US" sz="4400" kern="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Right Brace 36"/>
          <p:cNvSpPr>
            <a:spLocks/>
          </p:cNvSpPr>
          <p:nvPr/>
        </p:nvSpPr>
        <p:spPr bwMode="auto">
          <a:xfrm>
            <a:off x="6052111" y="798405"/>
            <a:ext cx="288032" cy="380048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400" kern="0">
              <a:solidFill>
                <a:srgbClr val="000000"/>
              </a:solidFill>
              <a:latin typeface="Arial" charset="0"/>
              <a:ea typeface="ヒラギノ角ゴ Pro W3" charset="0"/>
              <a:cs typeface="Arial"/>
              <a:sym typeface="Arial"/>
            </a:endParaRPr>
          </a:p>
        </p:txBody>
      </p:sp>
      <p:sp>
        <p:nvSpPr>
          <p:cNvPr id="17" name="テキスト ボックス 39"/>
          <p:cNvSpPr txBox="1"/>
          <p:nvPr/>
        </p:nvSpPr>
        <p:spPr>
          <a:xfrm>
            <a:off x="6543911" y="1258568"/>
            <a:ext cx="2472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kern="0" dirty="0">
                <a:solidFill>
                  <a:srgbClr val="005A9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3. </a:t>
            </a:r>
            <a:r>
              <a:rPr lang="en-US" altLang="ja-JP" sz="2000" b="1" kern="0" dirty="0" err="1">
                <a:solidFill>
                  <a:srgbClr val="005A9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WoT</a:t>
            </a:r>
            <a:r>
              <a:rPr lang="en-US" altLang="ja-JP" sz="2000" b="1" kern="0" dirty="0">
                <a:solidFill>
                  <a:srgbClr val="005A9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 Scripting API</a:t>
            </a:r>
            <a: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/>
            </a:r>
            <a:b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</a:br>
            <a: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for a browser-like</a:t>
            </a:r>
            <a:b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</a:br>
            <a: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runtime environment</a:t>
            </a:r>
            <a:endParaRPr lang="en-US" altLang="ja-JP" sz="2000" b="1" kern="0" dirty="0">
              <a:solidFill>
                <a:prstClr val="black"/>
              </a:solidFill>
              <a:latin typeface="Calibri Light" panose="020F0302020204030204"/>
              <a:ea typeface="HG明朝E" panose="02020909000000000000" pitchFamily="17" charset="-128"/>
              <a:cs typeface="Arial"/>
              <a:sym typeface="Arial"/>
            </a:endParaRPr>
          </a:p>
        </p:txBody>
      </p:sp>
      <p:sp>
        <p:nvSpPr>
          <p:cNvPr id="18" name="Rechteckiger Pfeil 34"/>
          <p:cNvSpPr/>
          <p:nvPr/>
        </p:nvSpPr>
        <p:spPr>
          <a:xfrm rot="5400000" flipH="1" flipV="1">
            <a:off x="2915873" y="3186952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prstClr val="black"/>
              </a:solidFill>
              <a:sym typeface="Arial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3087018" y="2861696"/>
            <a:ext cx="295612" cy="4140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20" name="Rechteckiger Pfeil 34"/>
          <p:cNvSpPr/>
          <p:nvPr/>
        </p:nvSpPr>
        <p:spPr>
          <a:xfrm rot="16200000" flipH="1">
            <a:off x="2399995" y="1806461"/>
            <a:ext cx="1199104" cy="659454"/>
          </a:xfrm>
          <a:prstGeom prst="bentArrow">
            <a:avLst>
              <a:gd name="adj1" fmla="val 19275"/>
              <a:gd name="adj2" fmla="val 19999"/>
              <a:gd name="adj3" fmla="val 17105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prstClr val="black"/>
              </a:solidFill>
              <a:sym typeface="Arial"/>
            </a:endParaRPr>
          </a:p>
        </p:txBody>
      </p:sp>
      <p:sp>
        <p:nvSpPr>
          <p:cNvPr id="21" name="Right Brace 43"/>
          <p:cNvSpPr/>
          <p:nvPr/>
        </p:nvSpPr>
        <p:spPr bwMode="auto">
          <a:xfrm>
            <a:off x="6052111" y="3467593"/>
            <a:ext cx="288032" cy="380048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400" kern="0">
              <a:solidFill>
                <a:srgbClr val="000000"/>
              </a:solidFill>
              <a:latin typeface="Arial" charset="0"/>
              <a:ea typeface="ヒラギノ角ゴ Pro W3" charset="0"/>
              <a:cs typeface="Arial"/>
              <a:sym typeface="Arial"/>
            </a:endParaRPr>
          </a:p>
        </p:txBody>
      </p:sp>
      <p:sp>
        <p:nvSpPr>
          <p:cNvPr id="22" name="テキスト ボックス 41"/>
          <p:cNvSpPr txBox="1"/>
          <p:nvPr/>
        </p:nvSpPr>
        <p:spPr>
          <a:xfrm>
            <a:off x="6348600" y="3440997"/>
            <a:ext cx="2880785" cy="1015663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r>
              <a:rPr lang="en-US" altLang="ja-JP" sz="2000" b="1" kern="0" dirty="0">
                <a:solidFill>
                  <a:srgbClr val="00B050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  <a:t>2. </a:t>
            </a:r>
            <a:r>
              <a:rPr lang="en-US" altLang="ja-JP" sz="2000" b="1" kern="0" dirty="0" err="1">
                <a:solidFill>
                  <a:srgbClr val="00B050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  <a:t>WoT</a:t>
            </a:r>
            <a:r>
              <a:rPr lang="en-US" altLang="ja-JP" sz="2000" b="1" kern="0" dirty="0">
                <a:solidFill>
                  <a:srgbClr val="00B050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  <a:t> Binding Templates</a:t>
            </a:r>
            <a:r>
              <a:rPr lang="en-US" altLang="ja-JP" sz="2000" b="1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  <a:t/>
            </a:r>
            <a:br>
              <a:rPr lang="en-US" altLang="ja-JP" sz="2000" b="1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</a:br>
            <a: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  <a:t>to connect to different</a:t>
            </a:r>
            <a:b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</a:br>
            <a: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  <a:t>platforms and ecosystems</a:t>
            </a:r>
            <a:endParaRPr lang="en-US" altLang="ja-JP" sz="2000" b="1" kern="0" dirty="0">
              <a:solidFill>
                <a:prstClr val="black"/>
              </a:solidFill>
              <a:latin typeface="Calibri Light" panose="020F0302020204030204"/>
              <a:ea typeface="HG明朝E" panose="02020909000000000000" pitchFamily="17" charset="-128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テキスト ボックス 43"/>
          <p:cNvSpPr txBox="1"/>
          <p:nvPr/>
        </p:nvSpPr>
        <p:spPr>
          <a:xfrm>
            <a:off x="70492" y="388855"/>
            <a:ext cx="3359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kern="0" dirty="0">
                <a:solidFill>
                  <a:srgbClr val="4A7B7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1. </a:t>
            </a:r>
            <a:r>
              <a:rPr lang="en-US" altLang="ja-JP" sz="2000" b="1" kern="0" dirty="0" err="1">
                <a:solidFill>
                  <a:srgbClr val="4A7B7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WoT</a:t>
            </a:r>
            <a:r>
              <a:rPr lang="en-US" altLang="ja-JP" sz="2000" b="1" kern="0" dirty="0">
                <a:solidFill>
                  <a:srgbClr val="4A7B7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 Thing Description (TD)</a:t>
            </a:r>
            <a:br>
              <a:rPr lang="en-US" altLang="ja-JP" sz="2000" b="1" kern="0" dirty="0">
                <a:solidFill>
                  <a:srgbClr val="4A7B7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</a:br>
            <a:r>
              <a:rPr lang="en-US" altLang="ja-JP" sz="2000" kern="0" dirty="0">
                <a:solidFill>
                  <a:srgbClr val="000000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with simple interaction model</a:t>
            </a:r>
            <a:endParaRPr lang="en-US" altLang="ja-JP" sz="2000" b="1" kern="0" dirty="0">
              <a:solidFill>
                <a:prstClr val="black"/>
              </a:solidFill>
              <a:latin typeface="Calibri Light" panose="020F0302020204030204"/>
              <a:ea typeface="HG明朝E" panose="02020909000000000000" pitchFamily="17" charset="-128"/>
              <a:cs typeface="Arial"/>
              <a:sym typeface="Arial"/>
            </a:endParaRPr>
          </a:p>
        </p:txBody>
      </p:sp>
      <p:sp>
        <p:nvSpPr>
          <p:cNvPr id="24" name="Cloud 46"/>
          <p:cNvSpPr/>
          <p:nvPr/>
        </p:nvSpPr>
        <p:spPr>
          <a:xfrm>
            <a:off x="218191" y="1792359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sym typeface="Arial"/>
              </a:rPr>
              <a:t>Events</a:t>
            </a:r>
          </a:p>
        </p:txBody>
      </p:sp>
      <p:sp>
        <p:nvSpPr>
          <p:cNvPr id="25" name="Cloud 47"/>
          <p:cNvSpPr/>
          <p:nvPr/>
        </p:nvSpPr>
        <p:spPr>
          <a:xfrm>
            <a:off x="445824" y="1204969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sym typeface="Arial"/>
              </a:rPr>
              <a:t>Properties</a:t>
            </a:r>
          </a:p>
        </p:txBody>
      </p:sp>
      <p:sp>
        <p:nvSpPr>
          <p:cNvPr id="26" name="Cloud 48"/>
          <p:cNvSpPr/>
          <p:nvPr/>
        </p:nvSpPr>
        <p:spPr>
          <a:xfrm>
            <a:off x="1219816" y="1650419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sym typeface="Arial"/>
              </a:rPr>
              <a:t>Actions</a:t>
            </a:r>
          </a:p>
        </p:txBody>
      </p:sp>
      <p:sp>
        <p:nvSpPr>
          <p:cNvPr id="27" name="Pfeil nach unten 26"/>
          <p:cNvSpPr/>
          <p:nvPr/>
        </p:nvSpPr>
        <p:spPr bwMode="auto">
          <a:xfrm>
            <a:off x="3782866" y="2228192"/>
            <a:ext cx="432048" cy="263516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b="1" kern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Pfeil nach unten 27"/>
          <p:cNvSpPr/>
          <p:nvPr/>
        </p:nvSpPr>
        <p:spPr bwMode="auto">
          <a:xfrm flipV="1">
            <a:off x="5034715" y="1661201"/>
            <a:ext cx="432048" cy="318681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b="1" kern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3442076" y="2884733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  <a:sym typeface="Arial"/>
              </a:rPr>
              <a:t>Interaction Model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3442076" y="3433009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  <a:sym typeface="Arial"/>
              </a:rPr>
              <a:t>Binding Templates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3448917" y="2336457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  <a:sym typeface="Arial"/>
              </a:rPr>
              <a:t>Scripting API</a:t>
            </a:r>
          </a:p>
        </p:txBody>
      </p:sp>
      <p:sp>
        <p:nvSpPr>
          <p:cNvPr id="32" name="縦巻き 49"/>
          <p:cNvSpPr/>
          <p:nvPr/>
        </p:nvSpPr>
        <p:spPr bwMode="auto">
          <a:xfrm>
            <a:off x="4107895" y="1239534"/>
            <a:ext cx="158272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16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  <a:sym typeface="Arial"/>
              </a:rPr>
              <a:t>App Script 2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3448922" y="3981285"/>
            <a:ext cx="1099947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  <a:sym typeface="Arial"/>
              </a:rPr>
              <a:t>Server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4700771" y="3982623"/>
            <a:ext cx="1099947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  <a:sym typeface="Arial"/>
              </a:rPr>
              <a:t>Client</a:t>
            </a:r>
          </a:p>
        </p:txBody>
      </p:sp>
      <p:sp>
        <p:nvSpPr>
          <p:cNvPr id="35" name="縦巻き 49"/>
          <p:cNvSpPr/>
          <p:nvPr/>
        </p:nvSpPr>
        <p:spPr bwMode="auto">
          <a:xfrm>
            <a:off x="3540757" y="1806523"/>
            <a:ext cx="1417357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16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  <a:sym typeface="Arial"/>
              </a:rPr>
              <a:t>App Script 1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3540796" y="4891800"/>
            <a:ext cx="914400" cy="312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Expose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776221" y="4891799"/>
            <a:ext cx="914400" cy="312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Consume</a:t>
            </a:r>
          </a:p>
        </p:txBody>
      </p:sp>
      <p:sp>
        <p:nvSpPr>
          <p:cNvPr id="38" name="Down Arrow 40"/>
          <p:cNvSpPr/>
          <p:nvPr/>
        </p:nvSpPr>
        <p:spPr>
          <a:xfrm rot="16200000" flipH="1">
            <a:off x="5879845" y="2821670"/>
            <a:ext cx="379482" cy="558114"/>
          </a:xfrm>
          <a:prstGeom prst="upDownArrow">
            <a:avLst>
              <a:gd name="adj1" fmla="val 50000"/>
              <a:gd name="adj2" fmla="val 482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39" name="Abgerundetes Rechteck 38"/>
          <p:cNvSpPr/>
          <p:nvPr/>
        </p:nvSpPr>
        <p:spPr bwMode="auto">
          <a:xfrm>
            <a:off x="6348641" y="2884727"/>
            <a:ext cx="2007726" cy="432000"/>
          </a:xfrm>
          <a:prstGeom prst="roundRect">
            <a:avLst>
              <a:gd name="adj" fmla="val 1825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kern="0" dirty="0">
                <a:solidFill>
                  <a:prstClr val="black"/>
                </a:solidFill>
                <a:latin typeface="Calibri Light" panose="020F0302020204030204"/>
                <a:cs typeface="Arial"/>
                <a:sym typeface="Arial"/>
              </a:rPr>
              <a:t>Local Hardware</a:t>
            </a:r>
          </a:p>
        </p:txBody>
      </p:sp>
      <p:sp>
        <p:nvSpPr>
          <p:cNvPr id="40" name="Cloud 48"/>
          <p:cNvSpPr/>
          <p:nvPr/>
        </p:nvSpPr>
        <p:spPr>
          <a:xfrm>
            <a:off x="5978831" y="4456655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z="1400" kern="0" dirty="0">
                <a:solidFill>
                  <a:prstClr val="white"/>
                </a:solidFill>
                <a:sym typeface="Arial"/>
              </a:rPr>
              <a:t>HTTP</a:t>
            </a:r>
          </a:p>
        </p:txBody>
      </p:sp>
      <p:sp>
        <p:nvSpPr>
          <p:cNvPr id="41" name="Cloud 48"/>
          <p:cNvSpPr/>
          <p:nvPr/>
        </p:nvSpPr>
        <p:spPr>
          <a:xfrm>
            <a:off x="6338871" y="4779925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sym typeface="Arial"/>
              </a:rPr>
              <a:t>CoAP</a:t>
            </a:r>
          </a:p>
        </p:txBody>
      </p:sp>
      <p:sp>
        <p:nvSpPr>
          <p:cNvPr id="42" name="Cloud 48"/>
          <p:cNvSpPr/>
          <p:nvPr/>
        </p:nvSpPr>
        <p:spPr>
          <a:xfrm>
            <a:off x="7207289" y="4770197"/>
            <a:ext cx="1165769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z="1400" kern="0" dirty="0">
                <a:solidFill>
                  <a:prstClr val="white"/>
                </a:solidFill>
                <a:sym typeface="Arial"/>
              </a:rPr>
              <a:t>OneM2M</a:t>
            </a:r>
          </a:p>
        </p:txBody>
      </p:sp>
      <p:sp>
        <p:nvSpPr>
          <p:cNvPr id="43" name="Cloud 48"/>
          <p:cNvSpPr/>
          <p:nvPr/>
        </p:nvSpPr>
        <p:spPr>
          <a:xfrm>
            <a:off x="6698916" y="280191"/>
            <a:ext cx="1584127" cy="773640"/>
          </a:xfrm>
          <a:prstGeom prst="cloud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sym typeface="Arial"/>
              </a:rPr>
              <a:t>JavaScript</a:t>
            </a:r>
          </a:p>
        </p:txBody>
      </p:sp>
      <p:sp>
        <p:nvSpPr>
          <p:cNvPr id="44" name="Cloud 48"/>
          <p:cNvSpPr/>
          <p:nvPr/>
        </p:nvSpPr>
        <p:spPr>
          <a:xfrm>
            <a:off x="7707023" y="4388559"/>
            <a:ext cx="99972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sym typeface="Arial"/>
              </a:rPr>
              <a:t>BACnet</a:t>
            </a:r>
          </a:p>
        </p:txBody>
      </p:sp>
      <p:sp>
        <p:nvSpPr>
          <p:cNvPr id="45" name="Wolkenförmige Legende 44"/>
          <p:cNvSpPr/>
          <p:nvPr/>
        </p:nvSpPr>
        <p:spPr>
          <a:xfrm>
            <a:off x="434215" y="3952599"/>
            <a:ext cx="2232248" cy="1396726"/>
          </a:xfrm>
          <a:prstGeom prst="cloudCallout">
            <a:avLst>
              <a:gd name="adj1" fmla="val 72614"/>
              <a:gd name="adj2" fmla="val -18422"/>
            </a:avLst>
          </a:prstGeom>
          <a:solidFill>
            <a:srgbClr val="FF99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2000" tIns="108000" bIns="0" rtlCol="0" anchor="ctr"/>
          <a:lstStyle/>
          <a:p>
            <a:pPr algn="ctr"/>
            <a:r>
              <a:rPr lang="en-US" sz="1600" kern="0" dirty="0">
                <a:solidFill>
                  <a:prstClr val="black"/>
                </a:solidFill>
                <a:sym typeface="Arial"/>
              </a:rPr>
              <a:t>Things can be in</a:t>
            </a:r>
            <a:br>
              <a:rPr lang="en-US" sz="1600" kern="0" dirty="0">
                <a:solidFill>
                  <a:prstClr val="black"/>
                </a:solidFill>
                <a:sym typeface="Arial"/>
              </a:rPr>
            </a:br>
            <a:r>
              <a:rPr lang="en-US" sz="1600" kern="0" dirty="0">
                <a:solidFill>
                  <a:prstClr val="black"/>
                </a:solidFill>
                <a:sym typeface="Arial"/>
              </a:rPr>
              <a:t>client and/or</a:t>
            </a:r>
            <a:br>
              <a:rPr lang="en-US" sz="1600" kern="0" dirty="0">
                <a:solidFill>
                  <a:prstClr val="black"/>
                </a:solidFill>
                <a:sym typeface="Arial"/>
              </a:rPr>
            </a:br>
            <a:r>
              <a:rPr lang="en-US" sz="1600" kern="0" dirty="0">
                <a:solidFill>
                  <a:prstClr val="black"/>
                </a:solidFill>
                <a:sym typeface="Arial"/>
              </a:rPr>
              <a:t>server role:</a:t>
            </a:r>
            <a:br>
              <a:rPr lang="en-US" sz="1600" kern="0" dirty="0">
                <a:solidFill>
                  <a:prstClr val="black"/>
                </a:solidFill>
                <a:sym typeface="Arial"/>
              </a:rPr>
            </a:br>
            <a:r>
              <a:rPr lang="en-US" sz="1400" kern="0" dirty="0">
                <a:solidFill>
                  <a:prstClr val="black"/>
                </a:solidFill>
                <a:sym typeface="Arial"/>
              </a:rPr>
              <a:t>“</a:t>
            </a:r>
            <a:r>
              <a:rPr lang="en-US" sz="1400" kern="0" dirty="0" err="1">
                <a:solidFill>
                  <a:prstClr val="black"/>
                </a:solidFill>
                <a:sym typeface="Arial"/>
              </a:rPr>
              <a:t>Servient</a:t>
            </a:r>
            <a:r>
              <a:rPr lang="en-US" sz="1400" kern="0" dirty="0">
                <a:solidFill>
                  <a:prstClr val="black"/>
                </a:solidFill>
                <a:sym typeface="Arial"/>
              </a:rPr>
              <a:t>”</a:t>
            </a:r>
            <a:endParaRPr lang="en-US" sz="1600" kern="0" dirty="0">
              <a:solidFill>
                <a:prstClr val="black"/>
              </a:solidFill>
              <a:sym typeface="Arial"/>
            </a:endParaRPr>
          </a:p>
        </p:txBody>
      </p:sp>
      <p:sp>
        <p:nvSpPr>
          <p:cNvPr id="46" name="Cloud 48"/>
          <p:cNvSpPr/>
          <p:nvPr/>
        </p:nvSpPr>
        <p:spPr>
          <a:xfrm>
            <a:off x="8239655" y="4770197"/>
            <a:ext cx="79208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z="1400" kern="0" dirty="0">
                <a:solidFill>
                  <a:prstClr val="white"/>
                </a:solidFill>
                <a:sym typeface="Arial"/>
              </a:rPr>
              <a:t>…</a:t>
            </a:r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73819" y="5085080"/>
            <a:ext cx="2468880" cy="292100"/>
          </a:xfrm>
        </p:spPr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D90C67AF-7BBC-4CE4-A9F1-9676CF8FD8F2}" type="slidenum">
              <a:rPr lang="en-US" sz="1067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1</a:t>
            </a:fld>
            <a:endParaRPr lang="en-US" sz="10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224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17" grpId="0"/>
      <p:bldP spid="21" grpId="0" animBg="1"/>
      <p:bldP spid="22" grpId="0"/>
      <p:bldP spid="23" grpId="0"/>
      <p:bldP spid="24" grpId="0" animBg="1"/>
      <p:bldP spid="25" grpId="0" animBg="1"/>
      <p:bldP spid="2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58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HG明朝E</vt:lpstr>
      <vt:lpstr>Wingdings</vt:lpstr>
      <vt:lpstr>ヒラギノ角ゴ Pro W3</vt:lpstr>
      <vt:lpstr>1_Office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Reshetova, Elena</dc:creator>
  <cp:keywords>CTPClassification=CTP_PUBLIC:VisualMarkings=</cp:keywords>
  <cp:lastModifiedBy>Reshetova, Elena</cp:lastModifiedBy>
  <cp:revision>5</cp:revision>
  <dcterms:created xsi:type="dcterms:W3CDTF">2017-11-20T11:54:23Z</dcterms:created>
  <dcterms:modified xsi:type="dcterms:W3CDTF">2017-12-05T15:05:28Z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c420dc48-5fdd-41e8-b492-b99a1f226138</vt:lpwstr>
  </property>
  <property fmtid="{D5CDD505-2E9C-101B-9397-08002B2CF9AE}" pid="3" name="CTP_TimeStamp">
    <vt:lpwstr>2017-12-05 15:05:27Z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