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1378" r:id="rId2"/>
  </p:sldIdLst>
  <p:sldSz cx="9144000" cy="5143500" type="screen16x9"/>
  <p:notesSz cx="6858000" cy="9144000"/>
  <p:embeddedFontLst>
    <p:embeddedFont>
      <p:font typeface="Intel Clear Pro" panose="020B0804020202060201" pitchFamily="34" charset="77"/>
      <p:bold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D3FF"/>
    <a:srgbClr val="002060"/>
    <a:srgbClr val="0082B3"/>
    <a:srgbClr val="0071C5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350547-78E7-484B-BB55-F2D3985AF747}">
  <a:tblStyle styleId="{D5350547-78E7-484B-BB55-F2D3985AF7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4E0516-32AD-4E48-A152-F10CF3D645D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90"/>
  </p:normalViewPr>
  <p:slideViewPr>
    <p:cSldViewPr snapToGrid="0">
      <p:cViewPr varScale="1">
        <p:scale>
          <a:sx n="142" d="100"/>
          <a:sy n="142" d="100"/>
        </p:scale>
        <p:origin x="67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417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Standards and Standards orgs to possibly add: ISO, KNX, BACNET, ECHONET, CAN (protocols), W3C:WebSockets (protocols)</a:t>
            </a:r>
          </a:p>
          <a:p>
            <a:r>
              <a:rPr lang="en-US" dirty="0"/>
              <a:t>Groups: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RDF (WoT TDs, RDF Schema, RDF/JSON-LD, OGS, iot.schema.org, Haystack, SSH, ETSI, OWL, SPARQL)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Pub/sub protocols: DDS, MQTT, AMQP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Request/response (REST, CRUDN) protocols: HTTP, CoAP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Structured data: CBOR, JSON, XML, YAML (broadly and mostly interconvertible)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Liaisons: One Data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Plattform Industrie 4.0 AAS (Asset Administration Shell) – Mandatory for Industrie 4.0!  Standard for Digital Twin, based on </a:t>
            </a:r>
            <a:r>
              <a:rPr lang="en-US" dirty="0" err="1"/>
              <a:t>eClass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Microsoft Device Capability Model (based on JSON-LD, announced at Build 2019, associated with “IoT Plug &amp; Play” product brand)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AutomationML and the OPC-UA “connector” for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MIMOSA data model (used in SERENA/INFINITE IIC testbed from Cork)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Xtypes</a:t>
            </a:r>
            <a:r>
              <a:rPr lang="en-US" dirty="0"/>
              <a:t> semantic typing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0">
              <a:buFont typeface="Arial" panose="020B0604020202020204" pitchFamily="34" charset="0"/>
              <a:buNone/>
            </a:pPr>
            <a:r>
              <a:rPr lang="en-US" dirty="0"/>
              <a:t>NOTE: “Digital Twin” implies yet another column above: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84782-F9B6-42E7-8DBA-DCA8FA2C4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7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127000" y="482438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Intel 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4" y="1203326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77916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587" y="4759452"/>
            <a:ext cx="9144000" cy="384048"/>
          </a:xfrm>
          <a:prstGeom prst="rect">
            <a:avLst/>
          </a:prstGeom>
          <a:gradFill>
            <a:gsLst>
              <a:gs pos="0">
                <a:schemeClr val="dk2"/>
              </a:gs>
              <a:gs pos="32000">
                <a:schemeClr val="dk2"/>
              </a:gs>
              <a:gs pos="78000">
                <a:srgbClr val="0071C5"/>
              </a:gs>
              <a:gs pos="95000">
                <a:srgbClr val="009FDF"/>
              </a:gs>
              <a:gs pos="100000">
                <a:srgbClr val="009FDF"/>
              </a:gs>
            </a:gsLst>
            <a:lin ang="1986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 descr="\\.psf\Home\Desktop\Inte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9915" y="4830589"/>
            <a:ext cx="364336" cy="240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1"/>
          <p:cNvCxnSpPr/>
          <p:nvPr/>
        </p:nvCxnSpPr>
        <p:spPr>
          <a:xfrm>
            <a:off x="8718551" y="4824510"/>
            <a:ext cx="2381" cy="23774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1C5"/>
              </a:buClr>
              <a:buSzPts val="1400"/>
              <a:buFont typeface="Noto Sans Symbols"/>
              <a:buNone/>
              <a:defRPr sz="1800" b="0" i="0" u="none" strike="noStrike" cap="none">
                <a:solidFill>
                  <a:srgbClr val="0071C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127000" y="4824387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Intel Confidential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727" y="24288"/>
            <a:ext cx="8324883" cy="5329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IoT DATA AND METADATA STANDARDS MAP</a:t>
            </a:r>
            <a:r>
              <a:rPr lang="en-US" dirty="0">
                <a:solidFill>
                  <a:schemeClr val="tx1"/>
                </a:solidFill>
              </a:rPr>
              <a:t>: CURRENT STATUS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</p:nvPr>
        </p:nvGraphicFramePr>
        <p:xfrm>
          <a:off x="456010" y="557213"/>
          <a:ext cx="8227220" cy="410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932">
                <a:tc>
                  <a:txBody>
                    <a:bodyPr/>
                    <a:lstStyle/>
                    <a:p>
                      <a:r>
                        <a:rPr lang="en-US" sz="1100" dirty="0"/>
                        <a:t>Discovery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Ingestion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Exchange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Modeling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Consumption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168"/>
                  </a:ext>
                </a:extLst>
              </a:tr>
              <a:tr h="238731"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Descriptions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Encoding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Protocols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Semantics</a:t>
                      </a:r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Query</a:t>
                      </a:r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32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58962" y="1764820"/>
            <a:ext cx="3273768" cy="192780"/>
          </a:xfrm>
          <a:prstGeom prst="round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RAML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5614" y="1290060"/>
            <a:ext cx="3994804" cy="1927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W3C: </a:t>
            </a:r>
            <a:r>
              <a:rPr lang="en-US" sz="1050" dirty="0" err="1"/>
              <a:t>WoT</a:t>
            </a:r>
            <a:r>
              <a:rPr lang="en-US" sz="1050" dirty="0"/>
              <a:t> Thing Descriptions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02171" y="1056190"/>
            <a:ext cx="1622162" cy="2002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W3C: RDF/JSON-LD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82114" y="3072373"/>
            <a:ext cx="1597994" cy="1927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SQL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15210" y="3790159"/>
            <a:ext cx="1603128" cy="1826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IETF: JSON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15210" y="3559673"/>
            <a:ext cx="1603128" cy="182607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IETF: CBOR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760612" y="2254193"/>
            <a:ext cx="1606137" cy="19278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IETF: HTTP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67215" y="2253695"/>
            <a:ext cx="3264708" cy="187586"/>
          </a:xfrm>
          <a:prstGeom prst="round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W3C: HTML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15210" y="4011847"/>
            <a:ext cx="1603128" cy="1826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W3C: XML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53065" y="2734978"/>
            <a:ext cx="2199503" cy="187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47625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JSON Schema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53064" y="3215338"/>
            <a:ext cx="2199503" cy="1927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OPC-UA XML Schema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407160" y="1553572"/>
            <a:ext cx="1630610" cy="19278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iot.schema.org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402170" y="2322835"/>
            <a:ext cx="1623451" cy="19748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ETSI: NGSI-LD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53065" y="1054007"/>
            <a:ext cx="2199503" cy="2002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W3C: RDF Schema/SHACL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758648" y="2494108"/>
            <a:ext cx="1610063" cy="19278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IETF: </a:t>
            </a:r>
            <a:r>
              <a:rPr lang="en-US" sz="1050" dirty="0" err="1"/>
              <a:t>CoAP</a:t>
            </a:r>
            <a:endParaRPr lang="en-US" sz="1050" dirty="0"/>
          </a:p>
        </p:txBody>
      </p:sp>
      <p:sp>
        <p:nvSpPr>
          <p:cNvPr id="29" name="Rounded Rectangle 28"/>
          <p:cNvSpPr/>
          <p:nvPr/>
        </p:nvSpPr>
        <p:spPr>
          <a:xfrm>
            <a:off x="3755377" y="3116325"/>
            <a:ext cx="1628486" cy="18260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OMG: DDS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755377" y="4466230"/>
            <a:ext cx="1628486" cy="1826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IETF: IP/TCP/UDP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56567" y="3346811"/>
            <a:ext cx="1628486" cy="18643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Oasis: MQTT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56567" y="3570280"/>
            <a:ext cx="1628486" cy="18260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Oasis: AMQP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407160" y="1800571"/>
            <a:ext cx="1617934" cy="2130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Haystack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407159" y="2059701"/>
            <a:ext cx="1618461" cy="2130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W3C: SSN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049498" y="1301896"/>
            <a:ext cx="1608567" cy="2002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W3C: OWL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402170" y="1301896"/>
            <a:ext cx="1622163" cy="2002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OGS: O&amp;M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075853" y="4001675"/>
            <a:ext cx="1608567" cy="1927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IETF: COIN</a:t>
            </a:r>
          </a:p>
        </p:txBody>
      </p:sp>
      <p:sp>
        <p:nvSpPr>
          <p:cNvPr id="41" name="Rounded Rectangle 17">
            <a:extLst>
              <a:ext uri="{FF2B5EF4-FFF2-40B4-BE49-F238E27FC236}">
                <a16:creationId xmlns:a16="http://schemas.microsoft.com/office/drawing/2014/main" id="{4DED2724-942A-41D6-B166-50CEBA845D37}"/>
              </a:ext>
            </a:extLst>
          </p:cNvPr>
          <p:cNvSpPr/>
          <p:nvPr/>
        </p:nvSpPr>
        <p:spPr>
          <a:xfrm>
            <a:off x="2114454" y="4233535"/>
            <a:ext cx="1603884" cy="18260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YAML</a:t>
            </a:r>
          </a:p>
        </p:txBody>
      </p:sp>
      <p:sp>
        <p:nvSpPr>
          <p:cNvPr id="42" name="Rounded Rectangle 29">
            <a:extLst>
              <a:ext uri="{FF2B5EF4-FFF2-40B4-BE49-F238E27FC236}">
                <a16:creationId xmlns:a16="http://schemas.microsoft.com/office/drawing/2014/main" id="{679760AE-0CF1-4787-8ADF-B7A67081F91D}"/>
              </a:ext>
            </a:extLst>
          </p:cNvPr>
          <p:cNvSpPr/>
          <p:nvPr/>
        </p:nvSpPr>
        <p:spPr>
          <a:xfrm>
            <a:off x="5408222" y="4466239"/>
            <a:ext cx="1628486" cy="182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IETF: YANG</a:t>
            </a: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EAB920-D811-4300-BEC9-FAE4C8214D6E}"/>
              </a:ext>
            </a:extLst>
          </p:cNvPr>
          <p:cNvSpPr/>
          <p:nvPr/>
        </p:nvSpPr>
        <p:spPr>
          <a:xfrm>
            <a:off x="7052620" y="1056190"/>
            <a:ext cx="1630610" cy="2002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W3C: SPARQL</a:t>
            </a:r>
          </a:p>
        </p:txBody>
      </p:sp>
      <p:sp>
        <p:nvSpPr>
          <p:cNvPr id="44" name="Rounded Rectangle 15">
            <a:extLst>
              <a:ext uri="{FF2B5EF4-FFF2-40B4-BE49-F238E27FC236}">
                <a16:creationId xmlns:a16="http://schemas.microsoft.com/office/drawing/2014/main" id="{664019AD-31EC-4C07-9C03-174013B2AD3B}"/>
              </a:ext>
            </a:extLst>
          </p:cNvPr>
          <p:cNvSpPr/>
          <p:nvPr/>
        </p:nvSpPr>
        <p:spPr>
          <a:xfrm>
            <a:off x="3776374" y="3994738"/>
            <a:ext cx="1606137" cy="1846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IETF: ICN</a:t>
            </a: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42A6BA78-08FC-4BEE-9435-78A3F73779DB}"/>
              </a:ext>
            </a:extLst>
          </p:cNvPr>
          <p:cNvSpPr/>
          <p:nvPr/>
        </p:nvSpPr>
        <p:spPr>
          <a:xfrm>
            <a:off x="460770" y="3470401"/>
            <a:ext cx="1613330" cy="187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Oasis: TOSCA/UDDI</a:t>
            </a:r>
          </a:p>
        </p:txBody>
      </p:sp>
      <p:sp>
        <p:nvSpPr>
          <p:cNvPr id="46" name="Rounded Rectangle 30">
            <a:extLst>
              <a:ext uri="{FF2B5EF4-FFF2-40B4-BE49-F238E27FC236}">
                <a16:creationId xmlns:a16="http://schemas.microsoft.com/office/drawing/2014/main" id="{18C10CF2-58AB-4932-99B2-52FF49843F9D}"/>
              </a:ext>
            </a:extLst>
          </p:cNvPr>
          <p:cNvSpPr/>
          <p:nvPr/>
        </p:nvSpPr>
        <p:spPr>
          <a:xfrm>
            <a:off x="466934" y="3698489"/>
            <a:ext cx="1613330" cy="187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Oasis: SAML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425664" y="4162616"/>
            <a:ext cx="1591692" cy="242880"/>
          </a:xfrm>
          <a:prstGeom prst="roundRect">
            <a:avLst>
              <a:gd name="adj" fmla="val 3934"/>
            </a:avLst>
          </a:prstGeom>
          <a:solidFill>
            <a:schemeClr val="accent2">
              <a:lumMod val="20000"/>
              <a:lumOff val="80000"/>
            </a:schemeClr>
          </a:solidFill>
          <a:ln w="47625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One Data Model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418182" y="2896460"/>
            <a:ext cx="1599174" cy="21033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OCF: </a:t>
            </a:r>
            <a:r>
              <a:rPr lang="en-US" sz="1050" dirty="0" err="1"/>
              <a:t>oneiota</a:t>
            </a:r>
            <a:endParaRPr lang="en-US" sz="1050" dirty="0"/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BF4ABEBA-E22A-4810-BC7D-5D40765CF052}"/>
              </a:ext>
            </a:extLst>
          </p:cNvPr>
          <p:cNvSpPr/>
          <p:nvPr/>
        </p:nvSpPr>
        <p:spPr>
          <a:xfrm>
            <a:off x="5425664" y="3138084"/>
            <a:ext cx="1591692" cy="2103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Zigbee</a:t>
            </a:r>
          </a:p>
        </p:txBody>
      </p:sp>
      <p:sp>
        <p:nvSpPr>
          <p:cNvPr id="40" name="Rounded Rectangle 36">
            <a:extLst>
              <a:ext uri="{FF2B5EF4-FFF2-40B4-BE49-F238E27FC236}">
                <a16:creationId xmlns:a16="http://schemas.microsoft.com/office/drawing/2014/main" id="{CF3C4805-A80D-4540-A02E-FFC0D1876B13}"/>
              </a:ext>
            </a:extLst>
          </p:cNvPr>
          <p:cNvSpPr/>
          <p:nvPr/>
        </p:nvSpPr>
        <p:spPr>
          <a:xfrm>
            <a:off x="5418182" y="3640182"/>
            <a:ext cx="1591692" cy="2100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LwM2M/IPSO</a:t>
            </a:r>
          </a:p>
        </p:txBody>
      </p:sp>
      <p:sp>
        <p:nvSpPr>
          <p:cNvPr id="47" name="Rounded Rectangle 36">
            <a:extLst>
              <a:ext uri="{FF2B5EF4-FFF2-40B4-BE49-F238E27FC236}">
                <a16:creationId xmlns:a16="http://schemas.microsoft.com/office/drawing/2014/main" id="{58DCB071-16AB-440F-A3BB-2F14A8344B21}"/>
              </a:ext>
            </a:extLst>
          </p:cNvPr>
          <p:cNvSpPr/>
          <p:nvPr/>
        </p:nvSpPr>
        <p:spPr>
          <a:xfrm>
            <a:off x="5423282" y="3390598"/>
            <a:ext cx="1594074" cy="2103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ZWave</a:t>
            </a:r>
            <a:endParaRPr lang="en-US" sz="1050" dirty="0"/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A532A885-8FD5-49FD-8B63-80FF93957AC3}"/>
              </a:ext>
            </a:extLst>
          </p:cNvPr>
          <p:cNvSpPr/>
          <p:nvPr/>
        </p:nvSpPr>
        <p:spPr>
          <a:xfrm>
            <a:off x="5423283" y="3899315"/>
            <a:ext cx="1586592" cy="2100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OneM2M</a:t>
            </a:r>
          </a:p>
        </p:txBody>
      </p:sp>
      <p:sp>
        <p:nvSpPr>
          <p:cNvPr id="49" name="Rounded Rectangle 19">
            <a:extLst>
              <a:ext uri="{FF2B5EF4-FFF2-40B4-BE49-F238E27FC236}">
                <a16:creationId xmlns:a16="http://schemas.microsoft.com/office/drawing/2014/main" id="{AA715915-215E-4299-87DF-EF1557DAA99D}"/>
              </a:ext>
            </a:extLst>
          </p:cNvPr>
          <p:cNvSpPr/>
          <p:nvPr/>
        </p:nvSpPr>
        <p:spPr>
          <a:xfrm>
            <a:off x="853064" y="2974679"/>
            <a:ext cx="2199503" cy="1927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OPC-UA</a:t>
            </a:r>
          </a:p>
        </p:txBody>
      </p:sp>
      <p:sp>
        <p:nvSpPr>
          <p:cNvPr id="56" name="Rounded Rectangle 6">
            <a:extLst>
              <a:ext uri="{FF2B5EF4-FFF2-40B4-BE49-F238E27FC236}">
                <a16:creationId xmlns:a16="http://schemas.microsoft.com/office/drawing/2014/main" id="{55E37D2E-F5EF-4EE0-9F70-C53C0B88370B}"/>
              </a:ext>
            </a:extLst>
          </p:cNvPr>
          <p:cNvSpPr/>
          <p:nvPr/>
        </p:nvSpPr>
        <p:spPr>
          <a:xfrm>
            <a:off x="457858" y="1516750"/>
            <a:ext cx="3273768" cy="192780"/>
          </a:xfrm>
          <a:prstGeom prst="round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LF: Swagger/</a:t>
            </a:r>
            <a:r>
              <a:rPr lang="en-US" sz="1050" dirty="0" err="1"/>
              <a:t>OpenAPI</a:t>
            </a:r>
            <a:endParaRPr lang="en-US" sz="1050" dirty="0"/>
          </a:p>
        </p:txBody>
      </p:sp>
      <p:sp>
        <p:nvSpPr>
          <p:cNvPr id="66" name="Rounded Rectangle 32">
            <a:extLst>
              <a:ext uri="{FF2B5EF4-FFF2-40B4-BE49-F238E27FC236}">
                <a16:creationId xmlns:a16="http://schemas.microsoft.com/office/drawing/2014/main" id="{899F7BEC-E80E-499A-94AC-6B8A82AC01B0}"/>
              </a:ext>
            </a:extLst>
          </p:cNvPr>
          <p:cNvSpPr/>
          <p:nvPr/>
        </p:nvSpPr>
        <p:spPr>
          <a:xfrm>
            <a:off x="2169986" y="4860309"/>
            <a:ext cx="783900" cy="1976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RDF</a:t>
            </a:r>
          </a:p>
        </p:txBody>
      </p:sp>
      <p:sp>
        <p:nvSpPr>
          <p:cNvPr id="67" name="Rounded Rectangle 30">
            <a:extLst>
              <a:ext uri="{FF2B5EF4-FFF2-40B4-BE49-F238E27FC236}">
                <a16:creationId xmlns:a16="http://schemas.microsoft.com/office/drawing/2014/main" id="{30762028-61A2-46B3-82CA-45FFF7D71AE0}"/>
              </a:ext>
            </a:extLst>
          </p:cNvPr>
          <p:cNvSpPr/>
          <p:nvPr/>
        </p:nvSpPr>
        <p:spPr>
          <a:xfrm>
            <a:off x="5585068" y="4862686"/>
            <a:ext cx="783900" cy="187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69" name="Rounded Rectangle 15">
            <a:extLst>
              <a:ext uri="{FF2B5EF4-FFF2-40B4-BE49-F238E27FC236}">
                <a16:creationId xmlns:a16="http://schemas.microsoft.com/office/drawing/2014/main" id="{BE0B3884-D0EF-419B-B1D5-33761A33FD77}"/>
              </a:ext>
            </a:extLst>
          </p:cNvPr>
          <p:cNvSpPr/>
          <p:nvPr/>
        </p:nvSpPr>
        <p:spPr>
          <a:xfrm>
            <a:off x="477165" y="4865148"/>
            <a:ext cx="783901" cy="19278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CRUD(N)</a:t>
            </a:r>
          </a:p>
        </p:txBody>
      </p:sp>
      <p:sp>
        <p:nvSpPr>
          <p:cNvPr id="70" name="Rounded Rectangle 28">
            <a:extLst>
              <a:ext uri="{FF2B5EF4-FFF2-40B4-BE49-F238E27FC236}">
                <a16:creationId xmlns:a16="http://schemas.microsoft.com/office/drawing/2014/main" id="{BD48F6A0-FB5B-4884-A565-F9BAEC464971}"/>
              </a:ext>
            </a:extLst>
          </p:cNvPr>
          <p:cNvSpPr/>
          <p:nvPr/>
        </p:nvSpPr>
        <p:spPr>
          <a:xfrm>
            <a:off x="1323576" y="4860310"/>
            <a:ext cx="783900" cy="19897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Pub/Sub</a:t>
            </a:r>
          </a:p>
        </p:txBody>
      </p:sp>
      <p:sp>
        <p:nvSpPr>
          <p:cNvPr id="71" name="Rounded Rectangle 17">
            <a:extLst>
              <a:ext uri="{FF2B5EF4-FFF2-40B4-BE49-F238E27FC236}">
                <a16:creationId xmlns:a16="http://schemas.microsoft.com/office/drawing/2014/main" id="{0E85E09D-6480-431C-A8F8-FFA15B4E7E64}"/>
              </a:ext>
            </a:extLst>
          </p:cNvPr>
          <p:cNvSpPr/>
          <p:nvPr/>
        </p:nvSpPr>
        <p:spPr>
          <a:xfrm>
            <a:off x="3849656" y="4860309"/>
            <a:ext cx="840482" cy="19761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Structured</a:t>
            </a:r>
          </a:p>
        </p:txBody>
      </p:sp>
      <p:sp>
        <p:nvSpPr>
          <p:cNvPr id="73" name="Rounded Rectangle 12">
            <a:extLst>
              <a:ext uri="{FF2B5EF4-FFF2-40B4-BE49-F238E27FC236}">
                <a16:creationId xmlns:a16="http://schemas.microsoft.com/office/drawing/2014/main" id="{DFF2E960-51B9-44B5-BC18-EF6975589D4E}"/>
              </a:ext>
            </a:extLst>
          </p:cNvPr>
          <p:cNvSpPr/>
          <p:nvPr/>
        </p:nvSpPr>
        <p:spPr>
          <a:xfrm>
            <a:off x="3015749" y="4860309"/>
            <a:ext cx="783900" cy="19761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Relational</a:t>
            </a:r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B157C490-E0C2-4630-8F0F-DAE4490B0989}"/>
              </a:ext>
            </a:extLst>
          </p:cNvPr>
          <p:cNvSpPr/>
          <p:nvPr/>
        </p:nvSpPr>
        <p:spPr>
          <a:xfrm>
            <a:off x="4740145" y="4860309"/>
            <a:ext cx="776456" cy="18996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OCF</a:t>
            </a:r>
          </a:p>
        </p:txBody>
      </p:sp>
      <p:sp>
        <p:nvSpPr>
          <p:cNvPr id="75" name="Rounded Rectangle 37">
            <a:extLst>
              <a:ext uri="{FF2B5EF4-FFF2-40B4-BE49-F238E27FC236}">
                <a16:creationId xmlns:a16="http://schemas.microsoft.com/office/drawing/2014/main" id="{75AB6264-07BA-4B77-94F2-FE601E75F8C1}"/>
              </a:ext>
            </a:extLst>
          </p:cNvPr>
          <p:cNvSpPr/>
          <p:nvPr/>
        </p:nvSpPr>
        <p:spPr>
          <a:xfrm>
            <a:off x="6437435" y="4860309"/>
            <a:ext cx="786008" cy="19278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Emerging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60770" y="2005479"/>
            <a:ext cx="3273768" cy="192780"/>
          </a:xfrm>
          <a:prstGeom prst="roundRect">
            <a:avLst/>
          </a:prstGeom>
          <a:solidFill>
            <a:srgbClr val="5CD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Microsoft: DTDL</a:t>
            </a:r>
          </a:p>
        </p:txBody>
      </p:sp>
    </p:spTree>
    <p:extLst>
      <p:ext uri="{BB962C8B-B14F-4D97-AF65-F5344CB8AC3E}">
        <p14:creationId xmlns:p14="http://schemas.microsoft.com/office/powerpoint/2010/main" val="1084187266"/>
      </p:ext>
    </p:extLst>
  </p:cSld>
  <p:clrMapOvr>
    <a:masterClrMapping/>
  </p:clrMapOvr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rgbClr val="000000"/>
      </a:dk1>
      <a:lt1>
        <a:srgbClr val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19359</TotalTime>
  <Words>344</Words>
  <Application>Microsoft Macintosh PowerPoint</Application>
  <PresentationFormat>On-screen Show (16:9)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Intel Clear Pro</vt:lpstr>
      <vt:lpstr>Noto Sans Symbols</vt:lpstr>
      <vt:lpstr>Int_PPT Template_ClearPro_16x9</vt:lpstr>
      <vt:lpstr>IoT DATA AND METADATA STANDARDS MAP: 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 – Standardization Proposed Strategy Outline</dc:title>
  <dc:creator>Siow, Eric</dc:creator>
  <cp:keywords>CTPClassification=CTP_NT</cp:keywords>
  <cp:lastModifiedBy>Mccool, Michael</cp:lastModifiedBy>
  <cp:revision>625</cp:revision>
  <dcterms:modified xsi:type="dcterms:W3CDTF">2021-06-17T16:41:27Z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6c93d3b3-7200-422f-9994-de152d7e7d49</vt:lpwstr>
  </property>
  <property fmtid="{D5CDD505-2E9C-101B-9397-08002B2CF9AE}" pid="3" name="CTP_TimeStamp">
    <vt:lpwstr>2020-05-29 18:49:35Z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