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37" d="100"/>
          <a:sy n="37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Title Text</a:t>
            </a:r>
          </a:p>
        </p:txBody>
      </p:sp>
      <p:sp>
        <p:nvSpPr>
          <p:cNvPr id="23" name="Rectangle"/>
          <p:cNvSpPr txBox="1">
            <a:spLocks noGrp="1"/>
          </p:cNvSpPr>
          <p:nvPr>
            <p:ph type="body" sz="quarter" idx="14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Lagally@orac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issues/25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0. Aug. 2022                     Michael.Lagally@oracle.com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r>
              <a:t>10. Aug. 2022                     </a:t>
            </a:r>
            <a:r>
              <a:rPr u="sng">
                <a:hlinkClick r:id="rId2"/>
              </a:rPr>
              <a:t>Michael.Lagally@oracle.com</a:t>
            </a:r>
          </a:p>
        </p:txBody>
      </p:sp>
      <p:sp>
        <p:nvSpPr>
          <p:cNvPr id="152" name="WoT Profi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WoT Profile</a:t>
            </a:r>
          </a:p>
        </p:txBody>
      </p:sp>
      <p:sp>
        <p:nvSpPr>
          <p:cNvPr id="153" name="Spec Structure + Next step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 Structure + Next steps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oT 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WoT Profile</a:t>
            </a:r>
          </a:p>
        </p:txBody>
      </p:sp>
      <p:sp>
        <p:nvSpPr>
          <p:cNvPr id="195" name="Building Block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Building Blocks</a:t>
            </a:r>
          </a:p>
        </p:txBody>
      </p:sp>
      <p:sp>
        <p:nvSpPr>
          <p:cNvPr id="196" name="Common constraints, units, time format, languages, …"/>
          <p:cNvSpPr txBox="1"/>
          <p:nvPr/>
        </p:nvSpPr>
        <p:spPr>
          <a:xfrm>
            <a:off x="1130873" y="10624974"/>
            <a:ext cx="22122254" cy="195376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Common constraints, units, time format, languages, …</a:t>
            </a:r>
          </a:p>
        </p:txBody>
      </p:sp>
      <p:sp>
        <p:nvSpPr>
          <p:cNvPr id="197" name="SSE Events"/>
          <p:cNvSpPr txBox="1"/>
          <p:nvPr/>
        </p:nvSpPr>
        <p:spPr>
          <a:xfrm>
            <a:off x="17519378" y="4564791"/>
            <a:ext cx="5733114" cy="56875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SSE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8" name="HTTP Baseline…"/>
          <p:cNvSpPr txBox="1"/>
          <p:nvPr/>
        </p:nvSpPr>
        <p:spPr>
          <a:xfrm>
            <a:off x="1131509" y="4564791"/>
            <a:ext cx="9358780" cy="56875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HTTP Baseline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(Properties, Actions)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1" name="Webhook Events">
            <a:extLst>
              <a:ext uri="{FF2B5EF4-FFF2-40B4-BE49-F238E27FC236}">
                <a16:creationId xmlns:a16="http://schemas.microsoft.com/office/drawing/2014/main" id="{A2EAA0CA-06BB-8446-969A-ECA68D167411}"/>
              </a:ext>
            </a:extLst>
          </p:cNvPr>
          <p:cNvSpPr txBox="1"/>
          <p:nvPr/>
        </p:nvSpPr>
        <p:spPr>
          <a:xfrm>
            <a:off x="10797895" y="4564792"/>
            <a:ext cx="6399859" cy="56875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Webhook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Cloud…">
            <a:extLst>
              <a:ext uri="{FF2B5EF4-FFF2-40B4-BE49-F238E27FC236}">
                <a16:creationId xmlns:a16="http://schemas.microsoft.com/office/drawing/2014/main" id="{B7A58889-DC79-1C47-A4B5-0052D85A23DD}"/>
              </a:ext>
            </a:extLst>
          </p:cNvPr>
          <p:cNvSpPr txBox="1"/>
          <p:nvPr/>
        </p:nvSpPr>
        <p:spPr>
          <a:xfrm>
            <a:off x="10797896" y="7053992"/>
            <a:ext cx="3095818" cy="3198366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Cloud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Cloud…">
            <a:extLst>
              <a:ext uri="{FF2B5EF4-FFF2-40B4-BE49-F238E27FC236}">
                <a16:creationId xmlns:a16="http://schemas.microsoft.com/office/drawing/2014/main" id="{F3B5A6A5-4854-D74B-A23A-C5E7BD95FC99}"/>
              </a:ext>
            </a:extLst>
          </p:cNvPr>
          <p:cNvSpPr txBox="1"/>
          <p:nvPr/>
        </p:nvSpPr>
        <p:spPr>
          <a:xfrm>
            <a:off x="14101937" y="7050691"/>
            <a:ext cx="3095818" cy="3198366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Other </a:t>
            </a:r>
            <a:r>
              <a:rPr lang="de-DE" dirty="0" err="1"/>
              <a:t>payload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oT 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WoT Profile</a:t>
            </a:r>
          </a:p>
        </p:txBody>
      </p:sp>
      <p:sp>
        <p:nvSpPr>
          <p:cNvPr id="205" name="Building Block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Building Blocks</a:t>
            </a:r>
          </a:p>
        </p:txBody>
      </p:sp>
      <p:sp>
        <p:nvSpPr>
          <p:cNvPr id="206" name="Common constraints, units, time format, languages, …"/>
          <p:cNvSpPr txBox="1"/>
          <p:nvPr/>
        </p:nvSpPr>
        <p:spPr>
          <a:xfrm>
            <a:off x="1130873" y="10624974"/>
            <a:ext cx="22122254" cy="195376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Common constraints, units, time format, languages, …</a:t>
            </a:r>
          </a:p>
        </p:txBody>
      </p:sp>
      <p:sp>
        <p:nvSpPr>
          <p:cNvPr id="207" name="SSE Events"/>
          <p:cNvSpPr txBox="1"/>
          <p:nvPr/>
        </p:nvSpPr>
        <p:spPr>
          <a:xfrm>
            <a:off x="19088315" y="4564791"/>
            <a:ext cx="4164177" cy="56875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SSE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HTTP Baseline…"/>
          <p:cNvSpPr txBox="1"/>
          <p:nvPr/>
        </p:nvSpPr>
        <p:spPr>
          <a:xfrm>
            <a:off x="1131509" y="4564791"/>
            <a:ext cx="9358780" cy="56875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HTTP Baseline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(Properties, Actions)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Webhook Events"/>
          <p:cNvSpPr txBox="1"/>
          <p:nvPr/>
        </p:nvSpPr>
        <p:spPr>
          <a:xfrm>
            <a:off x="10797895" y="4564792"/>
            <a:ext cx="3914833" cy="56875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Webhook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Cloud…"/>
          <p:cNvSpPr txBox="1"/>
          <p:nvPr/>
        </p:nvSpPr>
        <p:spPr>
          <a:xfrm>
            <a:off x="10797895" y="7053992"/>
            <a:ext cx="3914833" cy="3198366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Cloud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Webhook Events"/>
          <p:cNvSpPr txBox="1"/>
          <p:nvPr/>
        </p:nvSpPr>
        <p:spPr>
          <a:xfrm>
            <a:off x="15020335" y="4564791"/>
            <a:ext cx="3760374" cy="56875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Webhook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other…"/>
          <p:cNvSpPr txBox="1"/>
          <p:nvPr/>
        </p:nvSpPr>
        <p:spPr>
          <a:xfrm>
            <a:off x="15020335" y="7053992"/>
            <a:ext cx="3760374" cy="3198366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other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payload format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oT 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WoT Profile</a:t>
            </a:r>
          </a:p>
        </p:txBody>
      </p:sp>
      <p:sp>
        <p:nvSpPr>
          <p:cNvPr id="156" name="Building Block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Building Blocks</a:t>
            </a:r>
          </a:p>
        </p:txBody>
      </p:sp>
      <p:sp>
        <p:nvSpPr>
          <p:cNvPr id="157" name="Common constraints, units, time format, languages, …"/>
          <p:cNvSpPr txBox="1"/>
          <p:nvPr/>
        </p:nvSpPr>
        <p:spPr>
          <a:xfrm>
            <a:off x="1130873" y="10624974"/>
            <a:ext cx="22122254" cy="195376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Common constraints, units, time format, languages, …</a:t>
            </a:r>
          </a:p>
        </p:txBody>
      </p:sp>
      <p:sp>
        <p:nvSpPr>
          <p:cNvPr id="158" name="SSE Events"/>
          <p:cNvSpPr txBox="1"/>
          <p:nvPr/>
        </p:nvSpPr>
        <p:spPr>
          <a:xfrm>
            <a:off x="17519378" y="4564791"/>
            <a:ext cx="5733114" cy="56875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SSE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HTTP Baseline…"/>
          <p:cNvSpPr txBox="1"/>
          <p:nvPr/>
        </p:nvSpPr>
        <p:spPr>
          <a:xfrm>
            <a:off x="1131509" y="4564791"/>
            <a:ext cx="9358780" cy="56875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HTTP Baseline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(Properties, Actions)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Webhook Events"/>
          <p:cNvSpPr txBox="1"/>
          <p:nvPr/>
        </p:nvSpPr>
        <p:spPr>
          <a:xfrm>
            <a:off x="10797895" y="4564792"/>
            <a:ext cx="6413875" cy="56875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Webhook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TTP Baseline + Common Constra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 Baseline + Common Constraints</a:t>
            </a:r>
          </a:p>
        </p:txBody>
      </p:sp>
      <p:sp>
        <p:nvSpPr>
          <p:cNvPr id="163" name="A stable foundatio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 stable foundation</a:t>
            </a:r>
          </a:p>
        </p:txBody>
      </p:sp>
      <p:sp>
        <p:nvSpPr>
          <p:cNvPr id="164" name="reflects implementations from multiple plugfes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reflects implementations from multiple plugfests</a:t>
            </a:r>
          </a:p>
          <a:p>
            <a:r>
              <a:t>Easily testable</a:t>
            </a:r>
          </a:p>
          <a:p>
            <a:r>
              <a:t>Additional constraints to reduce ambiguities </a:t>
            </a:r>
          </a:p>
          <a:p>
            <a:r>
              <a:t>additional constraints to reduce implementation effort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bhook + SSE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Webhook + SSE Events</a:t>
            </a:r>
          </a:p>
        </p:txBody>
      </p:sp>
      <p:sp>
        <p:nvSpPr>
          <p:cNvPr id="167" name="Rectangl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168" name="Two event mechanism for diffe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event mechanism for different use cases</a:t>
            </a:r>
          </a:p>
          <a:p>
            <a:r>
              <a:t>Limited implementation experience</a:t>
            </a:r>
          </a:p>
          <a:p>
            <a:r>
              <a:t>not yet „plug-tested“</a:t>
            </a:r>
          </a:p>
          <a:p>
            <a:r>
              <a:t>Do we have two implementations of each?</a:t>
            </a:r>
          </a:p>
          <a:p>
            <a:r>
              <a:t>Is the corresponding spec charter stable?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lterna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Alternatives</a:t>
            </a:r>
          </a:p>
        </p:txBody>
      </p:sp>
      <p:sp>
        <p:nvSpPr>
          <p:cNvPr id="171" name="Rectangl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172" name="Don’t publish Profile REC within this charter, defer to next char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4529" indent="-684529" defTabSz="1877520">
              <a:spcBef>
                <a:spcPts val="3400"/>
              </a:spcBef>
              <a:buSzPct val="100000"/>
              <a:buAutoNum type="alphaUcPeriod"/>
              <a:defRPr sz="3696"/>
            </a:pPr>
            <a:r>
              <a:t>Don’t publish Profile REC within this charter, defer to next charter</a:t>
            </a:r>
          </a:p>
          <a:p>
            <a:pPr marL="0" lvl="1" indent="352043" defTabSz="1877520">
              <a:spcBef>
                <a:spcPts val="3400"/>
              </a:spcBef>
              <a:buSzTx/>
              <a:buNone/>
              <a:defRPr sz="3696"/>
            </a:pPr>
            <a:r>
              <a:t>-&gt; No OOTBI after 2 years of work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lphaUcPeriod"/>
              <a:defRPr sz="3696"/>
            </a:pPr>
            <a:r>
              <a:t>Publish the Profile as a WG-note in this charter period </a:t>
            </a:r>
          </a:p>
          <a:p>
            <a:pPr marL="0" lvl="1" indent="352043" defTabSz="1877520">
              <a:spcBef>
                <a:spcPts val="3400"/>
              </a:spcBef>
              <a:buSzTx/>
              <a:buNone/>
              <a:defRPr sz="3696"/>
            </a:pPr>
            <a:r>
              <a:t>-&gt; maintain as a living document, spec may change</a:t>
            </a:r>
          </a:p>
          <a:p>
            <a:pPr marL="0" lvl="1" indent="352043" defTabSz="1877520">
              <a:spcBef>
                <a:spcPts val="3400"/>
              </a:spcBef>
              <a:buSzTx/>
              <a:buNone/>
              <a:defRPr sz="3696"/>
            </a:pPr>
            <a:r>
              <a:t>-&gt; Harmful for OOTBI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lphaUcPeriod"/>
              <a:defRPr sz="3696"/>
            </a:pPr>
            <a:r>
              <a:t>Publish the Profile 1.0 as a REC, make event mechanisms non-normative</a:t>
            </a:r>
          </a:p>
          <a:p>
            <a:pPr marL="0" lvl="1" indent="352043" defTabSz="1877520">
              <a:spcBef>
                <a:spcPts val="3400"/>
              </a:spcBef>
              <a:buSzTx/>
              <a:buNone/>
              <a:defRPr sz="3696"/>
            </a:pPr>
            <a:r>
              <a:t>-&gt; Make normative in Profile 1.1 after sufficient plug-testing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lphaUcPeriod"/>
              <a:defRPr sz="3696"/>
            </a:pPr>
            <a:r>
              <a:t>Publish Profile 1.0 as REC with "HTTP Baseline" only</a:t>
            </a:r>
          </a:p>
          <a:p>
            <a:pPr marL="0" lvl="1" indent="352043" defTabSz="1877520">
              <a:spcBef>
                <a:spcPts val="3400"/>
              </a:spcBef>
              <a:buSzTx/>
              <a:buNone/>
              <a:defRPr sz="3696"/>
            </a:pPr>
            <a:r>
              <a:t>-&gt; Profile 1.1 to include normative alternative event mechanisms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oT 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WoT Profile</a:t>
            </a:r>
          </a:p>
        </p:txBody>
      </p:sp>
      <p:sp>
        <p:nvSpPr>
          <p:cNvPr id="175" name="Normative Section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Normative Sections</a:t>
            </a:r>
          </a:p>
        </p:txBody>
      </p:sp>
      <p:sp>
        <p:nvSpPr>
          <p:cNvPr id="176" name="Common constraints, units, time format, languages, …"/>
          <p:cNvSpPr txBox="1"/>
          <p:nvPr/>
        </p:nvSpPr>
        <p:spPr>
          <a:xfrm>
            <a:off x="1130873" y="10624974"/>
            <a:ext cx="22122254" cy="195376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Common constraints, units, time format, languages, …</a:t>
            </a:r>
          </a:p>
        </p:txBody>
      </p:sp>
      <p:sp>
        <p:nvSpPr>
          <p:cNvPr id="177" name="SSE Events"/>
          <p:cNvSpPr txBox="1"/>
          <p:nvPr/>
        </p:nvSpPr>
        <p:spPr>
          <a:xfrm>
            <a:off x="17519378" y="4895065"/>
            <a:ext cx="5733114" cy="5027017"/>
          </a:xfrm>
          <a:prstGeom prst="rect">
            <a:avLst/>
          </a:prstGeom>
          <a:solidFill>
            <a:schemeClr val="accent4">
              <a:alpha val="14155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000000">
                    <a:alpha val="14004"/>
                  </a:srgbClr>
                </a:solidFill>
              </a:rPr>
              <a:t>SSE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000000">
                  <a:alpha val="14004"/>
                </a:srgbClr>
              </a:solidFill>
            </a:endParaRPr>
          </a:p>
        </p:txBody>
      </p:sp>
      <p:sp>
        <p:nvSpPr>
          <p:cNvPr id="178" name="HTTP Baseline…"/>
          <p:cNvSpPr txBox="1"/>
          <p:nvPr/>
        </p:nvSpPr>
        <p:spPr>
          <a:xfrm>
            <a:off x="1131509" y="4564791"/>
            <a:ext cx="9358780" cy="56875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HTTP Baseline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(Properties, Actions)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Webhook Events"/>
          <p:cNvSpPr txBox="1"/>
          <p:nvPr/>
        </p:nvSpPr>
        <p:spPr>
          <a:xfrm>
            <a:off x="10797895" y="4895066"/>
            <a:ext cx="6413875" cy="5027017"/>
          </a:xfrm>
          <a:prstGeom prst="rect">
            <a:avLst/>
          </a:prstGeom>
          <a:blipFill>
            <a:blip r:embed="rId2">
              <a:alphaModFix amt="13698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>
                <a:solidFill>
                  <a:srgbClr val="000000">
                    <a:alpha val="14004"/>
                  </a:srgbClr>
                </a:solidFill>
              </a:rPr>
              <a:t>Webhook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4004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oT Pro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WoT Profile</a:t>
            </a:r>
          </a:p>
        </p:txBody>
      </p:sp>
      <p:sp>
        <p:nvSpPr>
          <p:cNvPr id="182" name="Informative Section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Informative Sections</a:t>
            </a:r>
          </a:p>
        </p:txBody>
      </p:sp>
      <p:sp>
        <p:nvSpPr>
          <p:cNvPr id="183" name="Common constraints, units, time format, languages, …"/>
          <p:cNvSpPr txBox="1"/>
          <p:nvPr/>
        </p:nvSpPr>
        <p:spPr>
          <a:xfrm>
            <a:off x="1130873" y="10624974"/>
            <a:ext cx="22122254" cy="195376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Common constraints, units, time format, languages, …</a:t>
            </a:r>
          </a:p>
        </p:txBody>
      </p:sp>
      <p:sp>
        <p:nvSpPr>
          <p:cNvPr id="184" name="SSE Events"/>
          <p:cNvSpPr txBox="1"/>
          <p:nvPr/>
        </p:nvSpPr>
        <p:spPr>
          <a:xfrm>
            <a:off x="17519378" y="4564791"/>
            <a:ext cx="5733114" cy="56875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SSE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HTTP Baseline…"/>
          <p:cNvSpPr txBox="1"/>
          <p:nvPr/>
        </p:nvSpPr>
        <p:spPr>
          <a:xfrm>
            <a:off x="1131509" y="4895065"/>
            <a:ext cx="9358780" cy="5027017"/>
          </a:xfrm>
          <a:prstGeom prst="rect">
            <a:avLst/>
          </a:prstGeom>
          <a:solidFill>
            <a:schemeClr val="accent3">
              <a:alpha val="20091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8000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>
                <a:solidFill>
                  <a:srgbClr val="000000">
                    <a:alpha val="18000"/>
                  </a:srgbClr>
                </a:solidFill>
              </a:rPr>
              <a:t>HTTP Baseline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>
                <a:solidFill>
                  <a:srgbClr val="000000">
                    <a:alpha val="18000"/>
                  </a:srgbClr>
                </a:solidFill>
              </a:rPr>
              <a:t> (Properties, Actions)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8000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8000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8000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8000"/>
                </a:srgbClr>
              </a:solidFill>
            </a:endParaRP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solidFill>
                <a:srgbClr val="000000">
                  <a:alpha val="18000"/>
                </a:srgbClr>
              </a:solidFill>
            </a:endParaRPr>
          </a:p>
        </p:txBody>
      </p:sp>
      <p:sp>
        <p:nvSpPr>
          <p:cNvPr id="186" name="Webhook Events"/>
          <p:cNvSpPr txBox="1"/>
          <p:nvPr/>
        </p:nvSpPr>
        <p:spPr>
          <a:xfrm>
            <a:off x="10797895" y="4564792"/>
            <a:ext cx="6413875" cy="56875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Webhook Events</a:t>
            </a:r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defTabSz="825500"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ayload format for Webhoo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Payload format for Webhooks</a:t>
            </a:r>
          </a:p>
        </p:txBody>
      </p:sp>
      <p:sp>
        <p:nvSpPr>
          <p:cNvPr id="191" name="Rectangl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192" name="Webhook events need further consider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Webhook events need further consideration</a:t>
            </a:r>
          </a:p>
          <a:p>
            <a:r>
              <a:t>Message payload format is under discussion</a:t>
            </a:r>
          </a:p>
          <a:p>
            <a:pPr lvl="1"/>
            <a:r>
              <a:t>Some concerns were raised against CloudEvents as the single payload format</a:t>
            </a:r>
          </a:p>
          <a:p>
            <a:pPr lvl="1"/>
            <a:r>
              <a:t>More lightweight format could be defined</a:t>
            </a:r>
          </a:p>
          <a:p>
            <a:pPr lvl="1"/>
            <a:endParaRPr/>
          </a:p>
          <a:p>
            <a:pPr>
              <a:defRPr b="1"/>
            </a:pPr>
            <a:r>
              <a:t>Proposal required for </a:t>
            </a:r>
            <a:r>
              <a:rPr u="sng">
                <a:hlinkClick r:id="rId2"/>
              </a:rPr>
              <a:t>https://github.com/w3c/wot-profile/issues/258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361</Words>
  <Application>Microsoft Macintosh PowerPoint</Application>
  <PresentationFormat>Custom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Neue</vt:lpstr>
      <vt:lpstr>Helvetica Neue Medium</vt:lpstr>
      <vt:lpstr>21_BasicWhite</vt:lpstr>
      <vt:lpstr>WoT Profile</vt:lpstr>
      <vt:lpstr>WoT Profile</vt:lpstr>
      <vt:lpstr>HTTP Baseline + Common Constraints</vt:lpstr>
      <vt:lpstr>Webhook + SSE Events</vt:lpstr>
      <vt:lpstr>Alternatives</vt:lpstr>
      <vt:lpstr>WoT Profile</vt:lpstr>
      <vt:lpstr>WoT Profile</vt:lpstr>
      <vt:lpstr>Events</vt:lpstr>
      <vt:lpstr>Payload format for Webhooks</vt:lpstr>
      <vt:lpstr>WoT Profile</vt:lpstr>
      <vt:lpstr>WoT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Profile</dc:title>
  <cp:lastModifiedBy>Michael Lagally</cp:lastModifiedBy>
  <cp:revision>3</cp:revision>
  <dcterms:modified xsi:type="dcterms:W3CDTF">2022-08-10T12:05:13Z</dcterms:modified>
</cp:coreProperties>
</file>