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8" r:id="rId4"/>
    <p:sldId id="260" r:id="rId5"/>
    <p:sldId id="267" r:id="rId6"/>
    <p:sldId id="269" r:id="rId7"/>
    <p:sldId id="270" r:id="rId8"/>
    <p:sldId id="271" r:id="rId9"/>
    <p:sldId id="257" r:id="rId10"/>
    <p:sldId id="262" r:id="rId11"/>
    <p:sldId id="261" r:id="rId12"/>
    <p:sldId id="264" r:id="rId13"/>
    <p:sldId id="266" r:id="rId14"/>
    <p:sldId id="26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2588" autoAdjust="0"/>
  </p:normalViewPr>
  <p:slideViewPr>
    <p:cSldViewPr snapToGrid="0">
      <p:cViewPr>
        <p:scale>
          <a:sx n="66" d="100"/>
          <a:sy n="66" d="100"/>
        </p:scale>
        <p:origin x="102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AC9AB-E27B-499C-A57D-EC1B23B5113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214EF-C9D7-418B-B70E-974322716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this task, the goal is to take one modality (ATAC or RNA) and predict the other modality (RNA or Protein) for all features in each cell (only ATAC + RNA shown). Performance is measured using Root Mean Square Error on log1p size-factor normalized counts.”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214EF-C9D7-418B-B70E-974322716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214EF-C9D7-418B-B70E-9743227166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3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F0FA-2246-478A-8AE9-0190A3EAA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FD0E3-9E46-4372-985C-39CE4DC73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36B5-441B-4FE6-8205-8F06F608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476E-E52D-4912-8321-C23DE0D935AB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38F6-B05E-42C3-9879-E0435BE8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D81D-0558-4A65-A93E-FEB600C2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5026-D565-483A-B720-2E5C4923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7A578-11F8-4A69-AE33-AC05C4E90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92EF-F18A-4358-88A4-D040B4DD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FA4C-6A84-4F9E-B418-5931556586C9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4F87-3E02-448A-BF52-A3D4F5ED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5058-C763-4A3C-9558-AF68E585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B11C0-E28B-4352-8599-D26F672FA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F77F1-E15B-41DA-8E79-997523A1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3658-E02E-4C10-AAF4-344CEFAF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F0AA-9C4F-426D-B0D7-3F0B41A7A885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78DD-813F-4F9B-BB7C-42C7B3F5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FABA-41BB-4BB4-8786-A96AE414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E5D-DA91-49E7-91F1-9F6D9A4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7837-9A70-43AE-B2FF-D0A0E6C6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91CC-5FCF-41EA-89FD-5F96C95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CD33-E6D8-4B02-A7B9-6501CED9A790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5514B-0129-4034-8E70-B88680CB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0D1B-8AC8-429A-B638-1DD0E36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CAEF-7FB2-41B4-9A25-7A5B7C23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B913C-ACBC-4C4D-8852-E9BC82D8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F174-00CB-4713-BFE2-B58E20E8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E6EA-CE8C-4F46-B45B-9C11FA430772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CDBE3-7922-4B9D-8924-CDFD4622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3208-F6DF-4659-A16C-566655A6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A97C-62BB-45D5-BE67-E1490BE2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DC49-07C6-430A-834C-781F616FE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E44E-F482-43E7-8654-39398B04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366F0-0413-4360-B907-F328579A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A1B6-F140-466C-B502-006C33FFAC46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4F7A0-3288-4BD8-AD1B-9AF9179E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BAC71-79D6-49DA-9521-B4A46AE8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5041-9BE7-4802-8D7E-077DDF89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4E5E-82D4-4218-9639-3344BBDB2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2E1C9-2AC9-4883-9A5C-52D65EAD9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978AC-0E83-4411-875C-F655E1DB1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A0598-020E-4466-8B6C-43CFB6A19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92FFA-AC25-4E6A-9A20-0B76F6A5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D76-83AE-4CE8-BDE6-067A6AA190B1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FF60F-434D-4855-81E1-B0E33C78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24B73-F7C8-448F-B7F2-F62C0411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0E4-C434-4EFE-B439-3C852925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1E602-A523-41AE-8541-79278FC8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12-EDC9-42C7-89E8-5A4097DA36EC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19D3B-865C-4C83-B3AB-0BCDB11A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88676-65E5-4B5D-B37F-7A742DEC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02BD5-F58C-40B6-ADB4-BE7D307D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25C-D065-41AD-9D0D-AA1B1A2E01AC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DD536-054A-456B-A898-060F5488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D6849-1063-453F-BFE1-CEEA9AF3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ACC4-378B-4C50-B10F-EC00DE70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4E4B-E9EF-4420-8D3E-B32AE69E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25BCA-D094-45F3-9705-F4214A2C1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DD97A-2EB4-42A7-B10F-BF12DD1E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7C35-DFFF-4E49-BA89-8CB35FD64C5C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C7436-2DA3-400F-9A96-152AFDB2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5EE12-0ED0-4BBC-90DA-F5113A22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5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1D2D-BDC9-408A-AC18-E96E3DC6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7E569-8754-4CDF-AA46-BEE00DF8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7B513-DBB2-446C-A34B-70C0E8D47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CEF0E-AC07-4998-8062-C91C26F4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FE1-6D06-417A-96A1-DDAA9D17C424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E065F-DA19-49A4-86F1-25CB5B62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79CB9-7A90-408A-AC20-CE7C2667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B8D40-E0C6-4434-9424-CC605132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8896-E8F6-461D-9F28-110780CF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C507-0DFA-4151-BCC8-9A09EB484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02B6-7642-481B-A71D-625ED7ABEAA8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445A-6838-47F4-BC34-4E9CDA01C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15B7-2296-4F4A-A4AC-52BE2B0BA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44A3-FF95-4894-84A4-FEA232B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problems-bio/neurips2021-notebooks/blob/main/notebooks/explore/explore_citeseq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roblems.bio/neurips_docs/about_tasks/task1_modality_predi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1AA3-9022-4966-9DEF-BE4D0B9D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364" y="1041400"/>
            <a:ext cx="9975272" cy="2387600"/>
          </a:xfrm>
        </p:spPr>
        <p:txBody>
          <a:bodyPr>
            <a:normAutofit/>
          </a:bodyPr>
          <a:lstStyle/>
          <a:p>
            <a:r>
              <a:rPr lang="en-US" dirty="0"/>
              <a:t>Modality Prediction by</a:t>
            </a:r>
            <a:br>
              <a:rPr lang="en-US" dirty="0"/>
            </a:br>
            <a:r>
              <a:rPr lang="en-US" dirty="0"/>
              <a:t> K-Nearest Neighbor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6BE6-1C65-4E55-9B70-4AD8BF0B1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6138"/>
            <a:ext cx="9144000" cy="1161661"/>
          </a:xfrm>
        </p:spPr>
        <p:txBody>
          <a:bodyPr/>
          <a:lstStyle/>
          <a:p>
            <a:r>
              <a:rPr lang="en-US" sz="3200" dirty="0"/>
              <a:t>Michaela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200" u="dbl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6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8364-DB7D-46AC-82CE-0D4AC4D4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Overall 13</a:t>
            </a:r>
            <a:r>
              <a:rPr lang="en-US" baseline="30000" dirty="0"/>
              <a:t>th</a:t>
            </a:r>
            <a:r>
              <a:rPr lang="en-US" dirty="0"/>
              <a:t>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476C3-0F41-49D3-B2A0-4DB438FF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0149E-80AA-4106-A994-FB015BBE9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16" b="22222"/>
          <a:stretch/>
        </p:blipFill>
        <p:spPr>
          <a:xfrm>
            <a:off x="904240" y="1427118"/>
            <a:ext cx="10515600" cy="2931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C7C07F-BB19-4271-A366-BE9CDD0AE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" r="23758"/>
          <a:stretch/>
        </p:blipFill>
        <p:spPr>
          <a:xfrm>
            <a:off x="1066799" y="5665456"/>
            <a:ext cx="10332521" cy="1181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4565F-DCE9-4FF2-859B-34905B651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23925"/>
          <a:stretch/>
        </p:blipFill>
        <p:spPr>
          <a:xfrm>
            <a:off x="1066799" y="4499151"/>
            <a:ext cx="10332521" cy="10194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A5A3C3-6846-4539-8543-7D165E12AD40}"/>
              </a:ext>
            </a:extLst>
          </p:cNvPr>
          <p:cNvSpPr/>
          <p:nvPr/>
        </p:nvSpPr>
        <p:spPr>
          <a:xfrm>
            <a:off x="1036320" y="4724400"/>
            <a:ext cx="10149840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8364-DB7D-46AC-82CE-0D4AC4D4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2</a:t>
            </a:r>
            <a:r>
              <a:rPr lang="en-US" baseline="30000" dirty="0"/>
              <a:t>nd</a:t>
            </a:r>
            <a:r>
              <a:rPr lang="en-US" dirty="0"/>
              <a:t> in GEX2ATAC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E560-480E-4651-9F16-CE127E12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455B7-623E-499B-8242-039E96BE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840" y="3901420"/>
            <a:ext cx="5394960" cy="21184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E5A9A-A845-4154-8D88-8ADE2DD1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500FC-E926-4753-84A1-0A3B66AB0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1390650"/>
            <a:ext cx="9896475" cy="5467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874FD7-E663-44E5-BE7C-ED944CD15863}"/>
              </a:ext>
            </a:extLst>
          </p:cNvPr>
          <p:cNvSpPr/>
          <p:nvPr/>
        </p:nvSpPr>
        <p:spPr>
          <a:xfrm>
            <a:off x="1036320" y="3596640"/>
            <a:ext cx="10149840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8D59-385C-41EE-849A-D57ED734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DEDE-B6F5-492B-911F-0E1D0139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257801" cy="4351338"/>
          </a:xfrm>
        </p:spPr>
        <p:txBody>
          <a:bodyPr/>
          <a:lstStyle/>
          <a:p>
            <a:r>
              <a:rPr lang="en-US" dirty="0"/>
              <a:t>Separate predictions for cell type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68D14-EC96-49AD-BBEC-38DD8FB6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12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2A6E5C6-9B11-4D40-A4DF-EE31A0994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23"/>
          <a:stretch/>
        </p:blipFill>
        <p:spPr bwMode="auto">
          <a:xfrm>
            <a:off x="669017" y="2239282"/>
            <a:ext cx="4931909" cy="356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98DD795-FF28-4B32-A825-92EC88602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23"/>
          <a:stretch/>
        </p:blipFill>
        <p:spPr bwMode="auto">
          <a:xfrm>
            <a:off x="6258945" y="2239281"/>
            <a:ext cx="4931909" cy="356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6222C-D448-48F4-8ADD-DE3387379A12}"/>
              </a:ext>
            </a:extLst>
          </p:cNvPr>
          <p:cNvSpPr txBox="1"/>
          <p:nvPr/>
        </p:nvSpPr>
        <p:spPr>
          <a:xfrm>
            <a:off x="838199" y="5948615"/>
            <a:ext cx="735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4"/>
              </a:rPr>
              <a:t>https://github.com/openproblems-bio/neurips2021-notebooks/blob/main/notebooks/explore/explore_citeseq.ipynb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B478D-F5A1-4451-B195-B51BB714FFE4}"/>
              </a:ext>
            </a:extLst>
          </p:cNvPr>
          <p:cNvSpPr txBox="1"/>
          <p:nvPr/>
        </p:nvSpPr>
        <p:spPr>
          <a:xfrm>
            <a:off x="1075174" y="223928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C8B2E-4648-48CF-83BB-5BFC20192533}"/>
              </a:ext>
            </a:extLst>
          </p:cNvPr>
          <p:cNvSpPr txBox="1"/>
          <p:nvPr/>
        </p:nvSpPr>
        <p:spPr>
          <a:xfrm>
            <a:off x="6859782" y="2239281"/>
            <a:ext cx="5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ADT</a:t>
            </a:r>
          </a:p>
        </p:txBody>
      </p:sp>
    </p:spTree>
    <p:extLst>
      <p:ext uri="{BB962C8B-B14F-4D97-AF65-F5344CB8AC3E}">
        <p14:creationId xmlns:p14="http://schemas.microsoft.com/office/powerpoint/2010/main" val="380966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8D59-385C-41EE-849A-D57ED734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DEDE-B6F5-492B-911F-0E1D0139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257801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Separate predictions for cell type</a:t>
            </a:r>
          </a:p>
          <a:p>
            <a:endParaRPr lang="en-US" dirty="0"/>
          </a:p>
          <a:p>
            <a:r>
              <a:rPr lang="en-US" dirty="0"/>
              <a:t>Optimize k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68D14-EC96-49AD-BBEC-38DD8FB6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71CF26-95E9-4805-918D-5E1D84B3E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09" y="2141537"/>
            <a:ext cx="56817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3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8D59-385C-41EE-849A-D57ED734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DEDE-B6F5-492B-911F-0E1D0139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420359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Separate predictions for cell type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Optimize k </a:t>
            </a:r>
          </a:p>
          <a:p>
            <a:endParaRPr lang="en-US" dirty="0"/>
          </a:p>
          <a:p>
            <a:r>
              <a:rPr lang="en-US" dirty="0"/>
              <a:t>Distance weighted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predictions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68D14-EC96-49AD-BBEC-38DD8FB6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14</a:t>
            </a:fld>
            <a:endParaRPr lang="en-US"/>
          </a:p>
        </p:txBody>
      </p:sp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8B16F7A4-911A-428E-ABC2-3A15AB7A2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01" y="1098546"/>
            <a:ext cx="7886707" cy="525780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EB192A-3D1F-42FD-86F4-E293CA2A5538}"/>
              </a:ext>
            </a:extLst>
          </p:cNvPr>
          <p:cNvCxnSpPr>
            <a:cxnSpLocks/>
          </p:cNvCxnSpPr>
          <p:nvPr/>
        </p:nvCxnSpPr>
        <p:spPr>
          <a:xfrm flipH="1" flipV="1">
            <a:off x="6219818" y="4883500"/>
            <a:ext cx="38742" cy="53178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FC1430-E251-41E0-B0B4-EDEF2AC66BA6}"/>
              </a:ext>
            </a:extLst>
          </p:cNvPr>
          <p:cNvCxnSpPr>
            <a:cxnSpLocks/>
          </p:cNvCxnSpPr>
          <p:nvPr/>
        </p:nvCxnSpPr>
        <p:spPr>
          <a:xfrm flipV="1">
            <a:off x="6258560" y="3613500"/>
            <a:ext cx="133978" cy="180178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63E4D7-DF35-49CD-9149-829E8A28F992}"/>
              </a:ext>
            </a:extLst>
          </p:cNvPr>
          <p:cNvCxnSpPr>
            <a:cxnSpLocks/>
          </p:cNvCxnSpPr>
          <p:nvPr/>
        </p:nvCxnSpPr>
        <p:spPr>
          <a:xfrm flipH="1" flipV="1">
            <a:off x="5920098" y="4001294"/>
            <a:ext cx="338461" cy="141398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89370F-8503-4A5E-813B-864691C35883}"/>
              </a:ext>
            </a:extLst>
          </p:cNvPr>
          <p:cNvCxnSpPr>
            <a:cxnSpLocks/>
          </p:cNvCxnSpPr>
          <p:nvPr/>
        </p:nvCxnSpPr>
        <p:spPr>
          <a:xfrm flipH="1" flipV="1">
            <a:off x="7178040" y="2011680"/>
            <a:ext cx="640080" cy="340360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87C238-0324-4582-9CD5-F87392D5A21F}"/>
              </a:ext>
            </a:extLst>
          </p:cNvPr>
          <p:cNvCxnSpPr>
            <a:cxnSpLocks/>
          </p:cNvCxnSpPr>
          <p:nvPr/>
        </p:nvCxnSpPr>
        <p:spPr>
          <a:xfrm flipH="1" flipV="1">
            <a:off x="7581900" y="2579934"/>
            <a:ext cx="236221" cy="283534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233B3A-1BFB-4958-BB77-CB311E220B7B}"/>
              </a:ext>
            </a:extLst>
          </p:cNvPr>
          <p:cNvCxnSpPr>
            <a:cxnSpLocks/>
          </p:cNvCxnSpPr>
          <p:nvPr/>
        </p:nvCxnSpPr>
        <p:spPr>
          <a:xfrm flipH="1" flipV="1">
            <a:off x="7710798" y="2187624"/>
            <a:ext cx="107322" cy="322765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62D357-7BBB-4DD9-9A27-24691F3C822C}"/>
              </a:ext>
            </a:extLst>
          </p:cNvPr>
          <p:cNvCxnSpPr>
            <a:cxnSpLocks/>
          </p:cNvCxnSpPr>
          <p:nvPr/>
        </p:nvCxnSpPr>
        <p:spPr>
          <a:xfrm flipH="1" flipV="1">
            <a:off x="9456420" y="4053840"/>
            <a:ext cx="211907" cy="136144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555900-A07E-4AF5-B2B0-A92AD680CE0A}"/>
              </a:ext>
            </a:extLst>
          </p:cNvPr>
          <p:cNvCxnSpPr>
            <a:cxnSpLocks/>
          </p:cNvCxnSpPr>
          <p:nvPr/>
        </p:nvCxnSpPr>
        <p:spPr>
          <a:xfrm flipH="1" flipV="1">
            <a:off x="9635582" y="4495340"/>
            <a:ext cx="32745" cy="91994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AFEA65-4B27-4FDB-9F83-180E860B475A}"/>
              </a:ext>
            </a:extLst>
          </p:cNvPr>
          <p:cNvCxnSpPr>
            <a:cxnSpLocks/>
          </p:cNvCxnSpPr>
          <p:nvPr/>
        </p:nvCxnSpPr>
        <p:spPr>
          <a:xfrm flipV="1">
            <a:off x="9668328" y="2890520"/>
            <a:ext cx="212272" cy="252476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3123-09FD-49AD-BD49-FA42D708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A5C6-222A-4976-B664-29E7CF0A4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0200"/>
            <a:ext cx="10515600" cy="4967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KNN Regression is reasonably effective at multimodal prediction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2665D-2CE1-46B4-A8CC-9DC05159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B11DB-0401-4609-B1DD-3796C4A70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8"/>
          <a:stretch/>
        </p:blipFill>
        <p:spPr>
          <a:xfrm>
            <a:off x="3763777" y="1532844"/>
            <a:ext cx="4664445" cy="379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6B45D-62A6-4A80-81CD-DCB0A31ACA8A}"/>
              </a:ext>
            </a:extLst>
          </p:cNvPr>
          <p:cNvSpPr txBox="1"/>
          <p:nvPr/>
        </p:nvSpPr>
        <p:spPr>
          <a:xfrm>
            <a:off x="3281177" y="2101804"/>
            <a:ext cx="96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Gene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0E56C-ECAD-4F0F-8677-965E186B9F11}"/>
              </a:ext>
            </a:extLst>
          </p:cNvPr>
          <p:cNvSpPr txBox="1"/>
          <p:nvPr/>
        </p:nvSpPr>
        <p:spPr>
          <a:xfrm>
            <a:off x="3996900" y="1177800"/>
            <a:ext cx="44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ATAC		    GEX	                ADT</a:t>
            </a:r>
          </a:p>
        </p:txBody>
      </p:sp>
    </p:spTree>
    <p:extLst>
      <p:ext uri="{BB962C8B-B14F-4D97-AF65-F5344CB8AC3E}">
        <p14:creationId xmlns:p14="http://schemas.microsoft.com/office/powerpoint/2010/main" val="85405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621-F7C5-42DE-9884-4E092A39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Single-cell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5270-40EC-4CA8-8833-EF9DC23E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523" y="1848896"/>
            <a:ext cx="6527242" cy="4507453"/>
          </a:xfrm>
        </p:spPr>
        <p:txBody>
          <a:bodyPr>
            <a:normAutofit/>
          </a:bodyPr>
          <a:lstStyle/>
          <a:p>
            <a:r>
              <a:rPr lang="en-US" dirty="0"/>
              <a:t>Single cell data is increasingly common</a:t>
            </a:r>
          </a:p>
          <a:p>
            <a:pPr marL="457200" lvl="1" indent="0">
              <a:buNone/>
            </a:pPr>
            <a:r>
              <a:rPr lang="en-US" dirty="0"/>
              <a:t>DNA accessibility </a:t>
            </a:r>
          </a:p>
          <a:p>
            <a:pPr marL="457200" lvl="1" indent="0">
              <a:buNone/>
            </a:pPr>
            <a:r>
              <a:rPr lang="en-US" dirty="0"/>
              <a:t>gene expression </a:t>
            </a:r>
          </a:p>
          <a:p>
            <a:pPr marL="457200" lvl="1" indent="0">
              <a:buNone/>
            </a:pPr>
            <a:r>
              <a:rPr lang="en-US" dirty="0"/>
              <a:t>or protein abundance </a:t>
            </a:r>
          </a:p>
          <a:p>
            <a:r>
              <a:rPr lang="en-US" dirty="0"/>
              <a:t>Multimodal data is rare; harder to acquire</a:t>
            </a:r>
          </a:p>
          <a:p>
            <a:endParaRPr lang="en-US" dirty="0"/>
          </a:p>
          <a:p>
            <a:r>
              <a:rPr lang="en-US" dirty="0"/>
              <a:t>Comparison of different modalities would</a:t>
            </a:r>
          </a:p>
          <a:p>
            <a:pPr lvl="1"/>
            <a:r>
              <a:rPr lang="en-US" dirty="0"/>
              <a:t>Allow comparison of single-cell studies</a:t>
            </a:r>
          </a:p>
          <a:p>
            <a:pPr lvl="1"/>
            <a:r>
              <a:rPr lang="en-US" dirty="0"/>
              <a:t>Provide insight to levels of regulation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109BD-C2D3-4BCB-96DD-A7AD90B2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dirty="0"/>
              <a:t>Visual Created with Biorender.com         </a:t>
            </a:r>
            <a:fld id="{C79044A3-FF95-4894-84A4-FEA232BAAA37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3DFD9-C313-44E0-A3C5-5C9B07C7F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8"/>
          <a:stretch/>
        </p:blipFill>
        <p:spPr>
          <a:xfrm>
            <a:off x="605078" y="1930400"/>
            <a:ext cx="4664445" cy="379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240FEB-3A5D-408C-BECD-A042AF898604}"/>
              </a:ext>
            </a:extLst>
          </p:cNvPr>
          <p:cNvSpPr txBox="1"/>
          <p:nvPr/>
        </p:nvSpPr>
        <p:spPr>
          <a:xfrm>
            <a:off x="122478" y="2499360"/>
            <a:ext cx="96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Gene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1F788-69DD-4233-8592-089504D52F4F}"/>
              </a:ext>
            </a:extLst>
          </p:cNvPr>
          <p:cNvSpPr txBox="1"/>
          <p:nvPr/>
        </p:nvSpPr>
        <p:spPr>
          <a:xfrm>
            <a:off x="838201" y="1575356"/>
            <a:ext cx="44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ATAC		    GEX	                ADT</a:t>
            </a:r>
          </a:p>
        </p:txBody>
      </p:sp>
    </p:spTree>
    <p:extLst>
      <p:ext uri="{BB962C8B-B14F-4D97-AF65-F5344CB8AC3E}">
        <p14:creationId xmlns:p14="http://schemas.microsoft.com/office/powerpoint/2010/main" val="346119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F581-9209-42EC-8E34-929D1E24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814" y="365125"/>
            <a:ext cx="6509599" cy="599517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1.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E127-0947-47CC-BF9D-20F8C161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91" y="5922948"/>
            <a:ext cx="11033089" cy="8194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Goal: Use one of ATAC, GEX, or ADT data to predict another modality</a:t>
            </a:r>
          </a:p>
          <a:p>
            <a:r>
              <a:rPr lang="en-US" dirty="0"/>
              <a:t>Figure from: </a:t>
            </a:r>
            <a:r>
              <a:rPr lang="en-US" dirty="0">
                <a:hlinkClick r:id="rId3"/>
              </a:rPr>
              <a:t>https://openproblems.bio/neurips_docs/about_tasks/task1_modality_prediction/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7C625A-3808-4FFE-B9A2-7DCC3112B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587" y="964642"/>
            <a:ext cx="9764694" cy="47270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DDEF-A216-4E5C-A9E8-2798E594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E3F54-CA8B-4FC5-A9B9-5F113ACA64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80"/>
          <a:stretch/>
        </p:blipFill>
        <p:spPr>
          <a:xfrm>
            <a:off x="838200" y="239685"/>
            <a:ext cx="3277494" cy="8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7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7895-B19A-44A7-80F0-CF197021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K-Nearest Neighbor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5A4A-D26C-40CE-A8A6-F2D39461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6873" cy="4351338"/>
          </a:xfrm>
        </p:spPr>
        <p:txBody>
          <a:bodyPr/>
          <a:lstStyle/>
          <a:p>
            <a:r>
              <a:rPr lang="en-US" dirty="0"/>
              <a:t>No assumption of linear relationship between modalities</a:t>
            </a:r>
          </a:p>
          <a:p>
            <a:endParaRPr lang="en-US" dirty="0"/>
          </a:p>
          <a:p>
            <a:r>
              <a:rPr lang="en-US" dirty="0"/>
              <a:t>Non-parametric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C1CE-13F0-450F-887B-650BC363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96BFD984-B2EF-47A4-AEDB-5FE31018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73" y="1594515"/>
            <a:ext cx="3297236" cy="232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AEF29E63-926F-4C22-B409-5CDBE7787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71" y="1609129"/>
            <a:ext cx="3297236" cy="232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A6D9810A-A589-4039-B674-0F469D77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73" y="3960391"/>
            <a:ext cx="3297236" cy="232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6BBFF4C-C08F-4DC2-AA0B-F64A5259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71" y="3960391"/>
            <a:ext cx="3297236" cy="232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51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773-D894-49D0-8E4B-570570C0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KNN Regression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DF1B-09D5-487D-A108-ADC9D4FF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Calculates distance between test point and input data by modality 1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Sklearn</a:t>
            </a:r>
            <a:r>
              <a:rPr lang="en-US" dirty="0"/>
              <a:t> defaults to </a:t>
            </a:r>
            <a:r>
              <a:rPr lang="en-US" dirty="0" err="1"/>
              <a:t>Minkowski</a:t>
            </a:r>
            <a:r>
              <a:rPr lang="en-US" dirty="0"/>
              <a:t> method of calculating distance</a:t>
            </a:r>
          </a:p>
          <a:p>
            <a:pPr lvl="1"/>
            <a:r>
              <a:rPr lang="en-US" dirty="0"/>
              <a:t>sum(|x - y|^p)^(1/p) where x and y are vectors</a:t>
            </a:r>
          </a:p>
          <a:p>
            <a:pPr lvl="1"/>
            <a:endParaRPr lang="en-US" dirty="0"/>
          </a:p>
          <a:p>
            <a:r>
              <a:rPr lang="en-US" dirty="0"/>
              <a:t>Selects K nearest points </a:t>
            </a:r>
          </a:p>
          <a:p>
            <a:endParaRPr lang="en-US" dirty="0"/>
          </a:p>
          <a:p>
            <a:r>
              <a:rPr lang="en-US" dirty="0"/>
              <a:t>Calculates estimated as mean of those points’ modality 2 values</a:t>
            </a:r>
          </a:p>
          <a:p>
            <a:pPr lvl="1"/>
            <a:r>
              <a:rPr lang="en-US" dirty="0"/>
              <a:t>Can be inverse weighted by distance – closest have strongest effect</a:t>
            </a:r>
          </a:p>
          <a:p>
            <a:pPr lvl="1"/>
            <a:r>
              <a:rPr lang="en-US" dirty="0"/>
              <a:t>Python’s </a:t>
            </a:r>
            <a:r>
              <a:rPr lang="en-US" dirty="0" err="1"/>
              <a:t>sklearn</a:t>
            </a:r>
            <a:r>
              <a:rPr lang="en-US" dirty="0"/>
              <a:t> defaults to uniform, or unweighted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1720E-6425-4207-94DB-8014C97A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5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773-D894-49D0-8E4B-570570C0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KNN Regression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DF1B-09D5-487D-A108-ADC9D4FF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2543" cy="4351338"/>
          </a:xfrm>
        </p:spPr>
        <p:txBody>
          <a:bodyPr/>
          <a:lstStyle/>
          <a:p>
            <a:r>
              <a:rPr lang="en-US" dirty="0"/>
              <a:t>Distance </a:t>
            </a:r>
          </a:p>
          <a:p>
            <a:endParaRPr lang="en-US" dirty="0"/>
          </a:p>
          <a:p>
            <a:r>
              <a:rPr lang="en-US" dirty="0"/>
              <a:t>K Nearest Neighbors </a:t>
            </a:r>
          </a:p>
          <a:p>
            <a:endParaRPr lang="en-US" dirty="0"/>
          </a:p>
          <a:p>
            <a:r>
              <a:rPr lang="en-US" dirty="0"/>
              <a:t>Average of outcomes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1720E-6425-4207-94DB-8014C97A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D6F2CFB-3CAE-47AD-A0BC-9296CCD4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02" y="1098546"/>
            <a:ext cx="7886707" cy="52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DCFA153-F006-499A-85D7-9AADE031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5" y="1094626"/>
            <a:ext cx="7886707" cy="525780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3612F0A-8BDF-4810-8491-22FBE4D33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6" y="1084578"/>
            <a:ext cx="7886706" cy="5257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769773-D894-49D0-8E4B-570570C0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KNN Regression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DF1B-09D5-487D-A108-ADC9D4FF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2543" cy="4351338"/>
          </a:xfrm>
        </p:spPr>
        <p:txBody>
          <a:bodyPr/>
          <a:lstStyle/>
          <a:p>
            <a:r>
              <a:rPr lang="en-US" dirty="0"/>
              <a:t>Distance </a:t>
            </a:r>
          </a:p>
          <a:p>
            <a:endParaRPr lang="en-US" dirty="0"/>
          </a:p>
          <a:p>
            <a:r>
              <a:rPr lang="en-US" dirty="0"/>
              <a:t>K Nearest Neighbors </a:t>
            </a:r>
          </a:p>
          <a:p>
            <a:endParaRPr lang="en-US" dirty="0"/>
          </a:p>
          <a:p>
            <a:r>
              <a:rPr lang="en-US" dirty="0"/>
              <a:t>Average of outcomes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1720E-6425-4207-94DB-8014C97A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EFE07B-2BC6-44AF-9F0F-5D14405A6BEC}"/>
              </a:ext>
            </a:extLst>
          </p:cNvPr>
          <p:cNvCxnSpPr>
            <a:cxnSpLocks/>
          </p:cNvCxnSpPr>
          <p:nvPr/>
        </p:nvCxnSpPr>
        <p:spPr>
          <a:xfrm>
            <a:off x="6110730" y="5332467"/>
            <a:ext cx="37864" cy="16170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44585-6114-4FD9-8741-0372A027554F}"/>
              </a:ext>
            </a:extLst>
          </p:cNvPr>
          <p:cNvCxnSpPr>
            <a:cxnSpLocks/>
          </p:cNvCxnSpPr>
          <p:nvPr/>
        </p:nvCxnSpPr>
        <p:spPr>
          <a:xfrm flipV="1">
            <a:off x="6258560" y="4053840"/>
            <a:ext cx="128898" cy="136144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A94C73-6200-4526-A574-A44479058836}"/>
              </a:ext>
            </a:extLst>
          </p:cNvPr>
          <p:cNvCxnSpPr>
            <a:cxnSpLocks/>
          </p:cNvCxnSpPr>
          <p:nvPr/>
        </p:nvCxnSpPr>
        <p:spPr>
          <a:xfrm flipH="1" flipV="1">
            <a:off x="5920935" y="4514390"/>
            <a:ext cx="337625" cy="90089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DBDB8B-4004-42B0-B415-3D9626C1412E}"/>
              </a:ext>
            </a:extLst>
          </p:cNvPr>
          <p:cNvCxnSpPr>
            <a:cxnSpLocks/>
          </p:cNvCxnSpPr>
          <p:nvPr/>
        </p:nvCxnSpPr>
        <p:spPr>
          <a:xfrm flipH="1" flipV="1">
            <a:off x="7173135" y="1991360"/>
            <a:ext cx="644985" cy="342392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78EA1-A080-4DF0-9218-53ADE1F9BDEE}"/>
              </a:ext>
            </a:extLst>
          </p:cNvPr>
          <p:cNvCxnSpPr>
            <a:cxnSpLocks/>
          </p:cNvCxnSpPr>
          <p:nvPr/>
        </p:nvCxnSpPr>
        <p:spPr>
          <a:xfrm flipH="1" flipV="1">
            <a:off x="7582756" y="2669540"/>
            <a:ext cx="235366" cy="274574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288E2D-EC2B-4589-AB51-39FA581702BF}"/>
              </a:ext>
            </a:extLst>
          </p:cNvPr>
          <p:cNvCxnSpPr>
            <a:cxnSpLocks/>
          </p:cNvCxnSpPr>
          <p:nvPr/>
        </p:nvCxnSpPr>
        <p:spPr>
          <a:xfrm flipH="1" flipV="1">
            <a:off x="7710798" y="2187624"/>
            <a:ext cx="107322" cy="322765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F7F838-3CE9-40BE-8E52-E2AE30548A35}"/>
              </a:ext>
            </a:extLst>
          </p:cNvPr>
          <p:cNvCxnSpPr>
            <a:cxnSpLocks/>
          </p:cNvCxnSpPr>
          <p:nvPr/>
        </p:nvCxnSpPr>
        <p:spPr>
          <a:xfrm flipH="1" flipV="1">
            <a:off x="9467850" y="4560570"/>
            <a:ext cx="200478" cy="85471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984CA-E6E3-4A0A-8253-54CBA2B91ECD}"/>
              </a:ext>
            </a:extLst>
          </p:cNvPr>
          <p:cNvCxnSpPr>
            <a:cxnSpLocks/>
          </p:cNvCxnSpPr>
          <p:nvPr/>
        </p:nvCxnSpPr>
        <p:spPr>
          <a:xfrm flipH="1" flipV="1">
            <a:off x="9651955" y="5132070"/>
            <a:ext cx="16373" cy="28321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809A8-AFF7-44BF-8B33-F9375110F6EC}"/>
              </a:ext>
            </a:extLst>
          </p:cNvPr>
          <p:cNvCxnSpPr>
            <a:cxnSpLocks/>
          </p:cNvCxnSpPr>
          <p:nvPr/>
        </p:nvCxnSpPr>
        <p:spPr>
          <a:xfrm flipV="1">
            <a:off x="9668328" y="3116580"/>
            <a:ext cx="226242" cy="229870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90CA07-AC90-4486-842F-6E4E6699869F}"/>
              </a:ext>
            </a:extLst>
          </p:cNvPr>
          <p:cNvCxnSpPr>
            <a:cxnSpLocks/>
          </p:cNvCxnSpPr>
          <p:nvPr/>
        </p:nvCxnSpPr>
        <p:spPr>
          <a:xfrm flipH="1" flipV="1">
            <a:off x="6107954" y="5331310"/>
            <a:ext cx="150604" cy="8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7392F9-BEFA-4E2A-AB3B-65451B24235A}"/>
              </a:ext>
            </a:extLst>
          </p:cNvPr>
          <p:cNvSpPr txBox="1"/>
          <p:nvPr/>
        </p:nvSpPr>
        <p:spPr>
          <a:xfrm>
            <a:off x="1732337" y="3244334"/>
            <a:ext cx="21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 in example plot</a:t>
            </a:r>
          </a:p>
        </p:txBody>
      </p:sp>
    </p:spTree>
    <p:extLst>
      <p:ext uri="{BB962C8B-B14F-4D97-AF65-F5344CB8AC3E}">
        <p14:creationId xmlns:p14="http://schemas.microsoft.com/office/powerpoint/2010/main" val="2909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773-D894-49D0-8E4B-570570C0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KNN Regression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DF1B-09D5-487D-A108-ADC9D4FF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2543" cy="4351338"/>
          </a:xfrm>
        </p:spPr>
        <p:txBody>
          <a:bodyPr/>
          <a:lstStyle/>
          <a:p>
            <a:r>
              <a:rPr lang="en-US" dirty="0"/>
              <a:t>Distance </a:t>
            </a:r>
          </a:p>
          <a:p>
            <a:endParaRPr lang="en-US" dirty="0"/>
          </a:p>
          <a:p>
            <a:r>
              <a:rPr lang="en-US" dirty="0"/>
              <a:t>K Nearest Neighbors </a:t>
            </a:r>
          </a:p>
          <a:p>
            <a:endParaRPr lang="en-US" dirty="0"/>
          </a:p>
          <a:p>
            <a:r>
              <a:rPr lang="en-US" dirty="0"/>
              <a:t>Average of outcomes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1720E-6425-4207-94DB-8014C97A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D6F2CFB-3CAE-47AD-A0BC-9296CCD4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02" y="1098546"/>
            <a:ext cx="7886707" cy="5257804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DCFA153-F006-499A-85D7-9AADE0310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01" y="1098546"/>
            <a:ext cx="7886707" cy="525780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781C10C-7C03-4838-86BF-761EB93AC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00" y="1098546"/>
            <a:ext cx="7886707" cy="52578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6F2BDD-03DA-46C7-B803-F3E24B15DF5C}"/>
              </a:ext>
            </a:extLst>
          </p:cNvPr>
          <p:cNvCxnSpPr>
            <a:cxnSpLocks/>
          </p:cNvCxnSpPr>
          <p:nvPr/>
        </p:nvCxnSpPr>
        <p:spPr>
          <a:xfrm flipH="1" flipV="1">
            <a:off x="5933441" y="4485641"/>
            <a:ext cx="223519" cy="11683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F0404F-F797-43A8-A21A-3DB9C5295FF9}"/>
              </a:ext>
            </a:extLst>
          </p:cNvPr>
          <p:cNvCxnSpPr>
            <a:cxnSpLocks/>
          </p:cNvCxnSpPr>
          <p:nvPr/>
        </p:nvCxnSpPr>
        <p:spPr>
          <a:xfrm flipV="1">
            <a:off x="6294120" y="4048762"/>
            <a:ext cx="76202" cy="49529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247BAB-0211-45D3-9588-220D6A585B63}"/>
              </a:ext>
            </a:extLst>
          </p:cNvPr>
          <p:cNvCxnSpPr>
            <a:cxnSpLocks/>
          </p:cNvCxnSpPr>
          <p:nvPr/>
        </p:nvCxnSpPr>
        <p:spPr>
          <a:xfrm flipH="1">
            <a:off x="6223001" y="4754880"/>
            <a:ext cx="35559" cy="67056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D2B19-1D52-49E5-8E64-95E841EBA145}"/>
              </a:ext>
            </a:extLst>
          </p:cNvPr>
          <p:cNvCxnSpPr>
            <a:cxnSpLocks/>
          </p:cNvCxnSpPr>
          <p:nvPr/>
        </p:nvCxnSpPr>
        <p:spPr>
          <a:xfrm flipH="1">
            <a:off x="7625080" y="2424109"/>
            <a:ext cx="147320" cy="11589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AC71E9-078F-4410-941E-CEF1FFD07AA2}"/>
              </a:ext>
            </a:extLst>
          </p:cNvPr>
          <p:cNvCxnSpPr>
            <a:cxnSpLocks/>
          </p:cNvCxnSpPr>
          <p:nvPr/>
        </p:nvCxnSpPr>
        <p:spPr>
          <a:xfrm flipH="1" flipV="1">
            <a:off x="7747002" y="2148840"/>
            <a:ext cx="60958" cy="13716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C552B1-ECD1-402E-9929-9B2D14E77877}"/>
              </a:ext>
            </a:extLst>
          </p:cNvPr>
          <p:cNvCxnSpPr>
            <a:cxnSpLocks/>
          </p:cNvCxnSpPr>
          <p:nvPr/>
        </p:nvCxnSpPr>
        <p:spPr>
          <a:xfrm>
            <a:off x="7917180" y="2352040"/>
            <a:ext cx="101673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15BF7B-70E3-45DD-B48D-E718E4EACAAA}"/>
              </a:ext>
            </a:extLst>
          </p:cNvPr>
          <p:cNvCxnSpPr>
            <a:cxnSpLocks/>
          </p:cNvCxnSpPr>
          <p:nvPr/>
        </p:nvCxnSpPr>
        <p:spPr>
          <a:xfrm flipV="1">
            <a:off x="9697720" y="3129281"/>
            <a:ext cx="177800" cy="96519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7B7C5E-5957-4ED0-BEDC-D6C295866B37}"/>
              </a:ext>
            </a:extLst>
          </p:cNvPr>
          <p:cNvCxnSpPr>
            <a:cxnSpLocks/>
          </p:cNvCxnSpPr>
          <p:nvPr/>
        </p:nvCxnSpPr>
        <p:spPr>
          <a:xfrm flipH="1">
            <a:off x="9626601" y="4296411"/>
            <a:ext cx="35559" cy="67056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B36C22-963F-4FDD-95E4-505A36C98688}"/>
              </a:ext>
            </a:extLst>
          </p:cNvPr>
          <p:cNvCxnSpPr>
            <a:cxnSpLocks/>
          </p:cNvCxnSpPr>
          <p:nvPr/>
        </p:nvCxnSpPr>
        <p:spPr>
          <a:xfrm flipH="1">
            <a:off x="9469121" y="4269105"/>
            <a:ext cx="135889" cy="17081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6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F2C4-C29B-42D3-8B45-25D0A5FE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67B1-788D-49FB-80AE-80C44E35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71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Truncated SVD (as with starter kit) to 50 variables, i.e., genes or proteins</a:t>
            </a:r>
          </a:p>
          <a:p>
            <a:pPr marL="514350" indent="-514350">
              <a:buAutoNum type="arabicPeriod"/>
            </a:pPr>
            <a:r>
              <a:rPr lang="en-US" dirty="0"/>
              <a:t>Calculate k equal to sqrt(N) where N is the number of observations, or in this case cells</a:t>
            </a:r>
          </a:p>
          <a:p>
            <a:pPr marL="514350" indent="-514350">
              <a:buAutoNum type="arabicPeriod"/>
            </a:pPr>
            <a:r>
              <a:rPr lang="en-US" dirty="0"/>
              <a:t>Train model 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KNeighborsRegressor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Predict modality2 for the test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B4492-6FED-49FF-B5EE-C26C6359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44A3-FF95-4894-84A4-FEA232BAAA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450</Words>
  <Application>Microsoft Office PowerPoint</Application>
  <PresentationFormat>Widescreen</PresentationFormat>
  <Paragraphs>112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Modality Prediction by  K-Nearest Neighbor Regression</vt:lpstr>
      <vt:lpstr>Multimodal Single-cell Data</vt:lpstr>
      <vt:lpstr>Task 1. Prediction</vt:lpstr>
      <vt:lpstr>Why K-Nearest Neighbor Regression</vt:lpstr>
      <vt:lpstr>How KNN Regression Works</vt:lpstr>
      <vt:lpstr>How KNN Regression Works</vt:lpstr>
      <vt:lpstr>How KNN Regression Works</vt:lpstr>
      <vt:lpstr>How KNN Regression Works</vt:lpstr>
      <vt:lpstr>Implementation</vt:lpstr>
      <vt:lpstr>Performance – Overall 13th place</vt:lpstr>
      <vt:lpstr>Performance – 2nd in GEX2ATAC</vt:lpstr>
      <vt:lpstr>Potential Improvements</vt:lpstr>
      <vt:lpstr>Potential Improvements</vt:lpstr>
      <vt:lpstr>Potential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</dc:creator>
  <cp:lastModifiedBy>Michaela</cp:lastModifiedBy>
  <cp:revision>15</cp:revision>
  <dcterms:created xsi:type="dcterms:W3CDTF">2021-11-29T18:47:51Z</dcterms:created>
  <dcterms:modified xsi:type="dcterms:W3CDTF">2021-12-01T22:57:27Z</dcterms:modified>
</cp:coreProperties>
</file>