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739f47d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739f47d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39f47d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39f47d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739f47d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739f47d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39f47d5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39f47d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39f47d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39f47d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739f47d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739f47d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739f47d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739f47d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39f47d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39f47d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739f47d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739f47d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739f47d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739f47d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739f47d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39f47d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739f47d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39f47d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39f47d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39f47d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39f47d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39f47d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39f47d5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39f47d5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39f47d5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39f47d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imgur.com/XGrmRR1" TargetMode="External"/><Relationship Id="rId4" Type="http://schemas.openxmlformats.org/officeDocument/2006/relationships/hyperlink" Target="https://imgur.com/ZyyivO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sunlit-mix-274903.wl.r.appspot.com/"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github.com/mmcdermott011/GAAAN/tree/master" TargetMode="External"/><Relationship Id="rId4" Type="http://schemas.openxmlformats.org/officeDocument/2006/relationships/hyperlink" Target="https://github.com/mmcdermott011/GAAAN/tree/master/Deliverables" TargetMode="External"/><Relationship Id="rId5" Type="http://schemas.openxmlformats.org/officeDocument/2006/relationships/hyperlink" Target="https://github.com/mmcdermott011/GAAAN/tree/master/Deliverabl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GAAAN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Generative Album Art Adversarial Network</a:t>
            </a:r>
            <a:endParaRPr/>
          </a:p>
        </p:txBody>
      </p:sp>
      <p:sp>
        <p:nvSpPr>
          <p:cNvPr id="56" name="Google Shape;56;p13"/>
          <p:cNvSpPr txBox="1"/>
          <p:nvPr/>
        </p:nvSpPr>
        <p:spPr>
          <a:xfrm>
            <a:off x="1896750" y="4030175"/>
            <a:ext cx="53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Patrick Caldwell, Josh Matthews, and Michael McDermott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13" name="Google Shape;113;p22"/>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•Training</a:t>
            </a:r>
            <a:endParaRPr sz="1100">
              <a:solidFill>
                <a:schemeClr val="dk1"/>
              </a:solidFill>
              <a:highlight>
                <a:srgbClr val="FFFF00"/>
              </a:highlight>
            </a:endParaRPr>
          </a:p>
          <a:p>
            <a:pPr indent="0" lvl="0" marL="0" rtl="0" algn="l">
              <a:lnSpc>
                <a:spcPct val="90000"/>
              </a:lnSpc>
              <a:spcBef>
                <a:spcPts val="1000"/>
              </a:spcBef>
              <a:spcAft>
                <a:spcPts val="0"/>
              </a:spcAft>
              <a:buNone/>
            </a:pPr>
            <a:r>
              <a:rPr b="1" lang="en">
                <a:solidFill>
                  <a:schemeClr val="dk1"/>
                </a:solidFill>
              </a:rPr>
              <a:t>Output of first version trained on full dataset	 Output of second version trained on full dataset at 12,000 epochs</a:t>
            </a:r>
            <a:endParaRPr sz="2200">
              <a:solidFill>
                <a:schemeClr val="dk1"/>
              </a:solidFill>
            </a:endParaRPr>
          </a:p>
          <a:p>
            <a:pPr indent="0" lvl="0" marL="0" rtl="0" algn="l">
              <a:spcBef>
                <a:spcPts val="0"/>
              </a:spcBef>
              <a:spcAft>
                <a:spcPts val="1600"/>
              </a:spcAft>
              <a:buNone/>
            </a:pPr>
            <a:r>
              <a:t/>
            </a:r>
            <a:endParaRPr/>
          </a:p>
        </p:txBody>
      </p:sp>
      <p:pic>
        <p:nvPicPr>
          <p:cNvPr id="114" name="Google Shape;114;p22"/>
          <p:cNvPicPr preferRelativeResize="0"/>
          <p:nvPr/>
        </p:nvPicPr>
        <p:blipFill>
          <a:blip r:embed="rId3">
            <a:alphaModFix/>
          </a:blip>
          <a:stretch>
            <a:fillRect/>
          </a:stretch>
        </p:blipFill>
        <p:spPr>
          <a:xfrm>
            <a:off x="242800" y="1584013"/>
            <a:ext cx="3179400" cy="3179400"/>
          </a:xfrm>
          <a:prstGeom prst="rect">
            <a:avLst/>
          </a:prstGeom>
          <a:noFill/>
          <a:ln>
            <a:noFill/>
          </a:ln>
        </p:spPr>
      </p:pic>
      <p:pic>
        <p:nvPicPr>
          <p:cNvPr id="115" name="Google Shape;115;p22"/>
          <p:cNvPicPr preferRelativeResize="0"/>
          <p:nvPr/>
        </p:nvPicPr>
        <p:blipFill rotWithShape="1">
          <a:blip r:embed="rId4">
            <a:alphaModFix/>
          </a:blip>
          <a:srcRect b="0" l="-4199" r="0" t="-4199"/>
          <a:stretch/>
        </p:blipFill>
        <p:spPr>
          <a:xfrm>
            <a:off x="4458650" y="1348700"/>
            <a:ext cx="3650026" cy="3650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21" name="Google Shape;121;p23"/>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•Training</a:t>
            </a:r>
            <a:endParaRPr sz="1100">
              <a:solidFill>
                <a:schemeClr val="dk1"/>
              </a:solidFill>
              <a:highlight>
                <a:srgbClr val="FFFF00"/>
              </a:highlight>
            </a:endParaRPr>
          </a:p>
          <a:p>
            <a:pPr indent="0" lvl="0" marL="0" rtl="0" algn="l">
              <a:lnSpc>
                <a:spcPct val="90000"/>
              </a:lnSpc>
              <a:spcBef>
                <a:spcPts val="1000"/>
              </a:spcBef>
              <a:spcAft>
                <a:spcPts val="0"/>
              </a:spcAft>
              <a:buNone/>
            </a:pPr>
            <a:r>
              <a:rPr b="1" lang="en">
                <a:solidFill>
                  <a:schemeClr val="dk1"/>
                </a:solidFill>
              </a:rPr>
              <a:t>	 									</a:t>
            </a:r>
            <a:r>
              <a:rPr b="1" lang="en" sz="1100">
                <a:solidFill>
                  <a:schemeClr val="dk1"/>
                </a:solidFill>
              </a:rPr>
              <a:t>Output of final version of electronic and psychedelic genres</a:t>
            </a:r>
            <a:endParaRPr b="1" sz="1100">
              <a:solidFill>
                <a:schemeClr val="dk1"/>
              </a:solidFill>
            </a:endParaRPr>
          </a:p>
          <a:p>
            <a:pPr indent="0" lvl="0" marL="1371600" rtl="0" algn="l">
              <a:lnSpc>
                <a:spcPct val="90000"/>
              </a:lnSpc>
              <a:spcBef>
                <a:spcPts val="1000"/>
              </a:spcBef>
              <a:spcAft>
                <a:spcPts val="0"/>
              </a:spcAft>
              <a:buNone/>
            </a:pPr>
            <a:r>
              <a:t/>
            </a:r>
            <a:endParaRPr b="1">
              <a:solidFill>
                <a:schemeClr val="dk1"/>
              </a:solidFill>
            </a:endParaRPr>
          </a:p>
          <a:p>
            <a:pPr indent="0" lvl="0" marL="0" rtl="0" algn="l">
              <a:spcBef>
                <a:spcPts val="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251275" y="1677425"/>
            <a:ext cx="3200400" cy="3200400"/>
          </a:xfrm>
          <a:prstGeom prst="rect">
            <a:avLst/>
          </a:prstGeom>
          <a:noFill/>
          <a:ln>
            <a:noFill/>
          </a:ln>
        </p:spPr>
      </p:pic>
      <p:pic>
        <p:nvPicPr>
          <p:cNvPr id="123" name="Google Shape;123;p23"/>
          <p:cNvPicPr preferRelativeResize="0"/>
          <p:nvPr/>
        </p:nvPicPr>
        <p:blipFill>
          <a:blip r:embed="rId4">
            <a:alphaModFix/>
          </a:blip>
          <a:stretch>
            <a:fillRect/>
          </a:stretch>
        </p:blipFill>
        <p:spPr>
          <a:xfrm>
            <a:off x="5060150" y="1591700"/>
            <a:ext cx="3333750" cy="3371850"/>
          </a:xfrm>
          <a:prstGeom prst="rect">
            <a:avLst/>
          </a:prstGeom>
          <a:noFill/>
          <a:ln>
            <a:noFill/>
          </a:ln>
        </p:spPr>
      </p:pic>
      <p:sp>
        <p:nvSpPr>
          <p:cNvPr id="124" name="Google Shape;124;p23"/>
          <p:cNvSpPr txBox="1"/>
          <p:nvPr/>
        </p:nvSpPr>
        <p:spPr>
          <a:xfrm>
            <a:off x="351475" y="12002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Output of final version of rock genre GAN trained only on rock/metal genres (34,000 epochs)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30" name="Google Shape;130;p24"/>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•Training</a:t>
            </a:r>
            <a:endParaRPr sz="2200">
              <a:solidFill>
                <a:schemeClr val="dk1"/>
              </a:solidFill>
            </a:endParaRPr>
          </a:p>
          <a:p>
            <a:pPr indent="0" lvl="0" marL="0" rtl="0" algn="l">
              <a:lnSpc>
                <a:spcPct val="90000"/>
              </a:lnSpc>
              <a:spcBef>
                <a:spcPts val="1000"/>
              </a:spcBef>
              <a:spcAft>
                <a:spcPts val="0"/>
              </a:spcAft>
              <a:buNone/>
            </a:pPr>
            <a:r>
              <a:rPr lang="en" sz="2200">
                <a:solidFill>
                  <a:schemeClr val="dk1"/>
                </a:solidFill>
              </a:rPr>
              <a:t>EDM training: </a:t>
            </a:r>
            <a:r>
              <a:rPr lang="en" sz="2200" u="sng">
                <a:solidFill>
                  <a:schemeClr val="hlink"/>
                </a:solidFill>
                <a:hlinkClick r:id="rId3"/>
              </a:rPr>
              <a:t>https://imgur.com/XGrmRR1</a:t>
            </a:r>
            <a:endParaRPr sz="2200">
              <a:solidFill>
                <a:schemeClr val="dk1"/>
              </a:solidFill>
            </a:endParaRPr>
          </a:p>
          <a:p>
            <a:pPr indent="0" lvl="0" marL="0" rtl="0" algn="l">
              <a:lnSpc>
                <a:spcPct val="90000"/>
              </a:lnSpc>
              <a:spcBef>
                <a:spcPts val="1000"/>
              </a:spcBef>
              <a:spcAft>
                <a:spcPts val="0"/>
              </a:spcAft>
              <a:buNone/>
            </a:pPr>
            <a:r>
              <a:rPr lang="en" sz="2200">
                <a:solidFill>
                  <a:schemeClr val="dk1"/>
                </a:solidFill>
              </a:rPr>
              <a:t>Metal training: </a:t>
            </a:r>
            <a:r>
              <a:rPr lang="en" sz="2200" u="sng">
                <a:solidFill>
                  <a:schemeClr val="hlink"/>
                </a:solidFill>
                <a:hlinkClick r:id="rId4"/>
              </a:rPr>
              <a:t>https://imgur.com/ZyyivO7</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36" name="Google Shape;136;p25"/>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•Inference</a:t>
            </a:r>
            <a:endParaRPr sz="2200">
              <a:solidFill>
                <a:schemeClr val="dk1"/>
              </a:solidFill>
            </a:endParaRPr>
          </a:p>
          <a:p>
            <a:pPr indent="0" lvl="0" marL="228600" rtl="0" algn="just">
              <a:spcBef>
                <a:spcPts val="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000">
                <a:solidFill>
                  <a:schemeClr val="dk1"/>
                </a:solidFill>
                <a:latin typeface="Times New Roman"/>
                <a:ea typeface="Times New Roman"/>
                <a:cs typeface="Times New Roman"/>
                <a:sym typeface="Times New Roman"/>
              </a:rPr>
              <a:t> </a:t>
            </a:r>
            <a:r>
              <a:rPr lang="en" sz="1400">
                <a:solidFill>
                  <a:schemeClr val="dk1"/>
                </a:solidFill>
              </a:rPr>
              <a:t>Our model's “prediction” is the output of an image, given a random noise vector that is generated by the server when it is called.</a:t>
            </a:r>
            <a:endParaRPr sz="14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Software</a:t>
            </a:r>
            <a:endParaRPr sz="1100"/>
          </a:p>
        </p:txBody>
      </p:sp>
      <p:sp>
        <p:nvSpPr>
          <p:cNvPr id="142" name="Google Shape;142;p26"/>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•Architecture</a:t>
            </a:r>
            <a:endParaRPr sz="2200">
              <a:solidFill>
                <a:schemeClr val="dk1"/>
              </a:solidFill>
            </a:endParaRPr>
          </a:p>
          <a:p>
            <a:pPr indent="0" lvl="0" marL="0" rtl="0" algn="l">
              <a:lnSpc>
                <a:spcPct val="90000"/>
              </a:lnSpc>
              <a:spcBef>
                <a:spcPts val="100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 project is delivered as a web service with an already trained model</a:t>
            </a:r>
            <a:endParaRPr sz="1100">
              <a:solidFill>
                <a:schemeClr val="dk1"/>
              </a:solidFill>
            </a:endParaRPr>
          </a:p>
          <a:p>
            <a:pPr indent="0" lvl="0" marL="0" rtl="0" algn="just">
              <a:spcBef>
                <a:spcPts val="0"/>
              </a:spcBef>
              <a:spcAft>
                <a:spcPts val="0"/>
              </a:spcAft>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We took multiple data sets and trained images using different noise figures in order to get a result that was usable on the web service.</a:t>
            </a:r>
            <a:endParaRPr sz="11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483625" y="1678775"/>
            <a:ext cx="7694474" cy="3135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Software</a:t>
            </a:r>
            <a:endParaRPr sz="1100"/>
          </a:p>
        </p:txBody>
      </p:sp>
      <p:sp>
        <p:nvSpPr>
          <p:cNvPr id="149" name="Google Shape;149;p27"/>
          <p:cNvSpPr txBox="1"/>
          <p:nvPr>
            <p:ph idx="1" type="body"/>
          </p:nvPr>
        </p:nvSpPr>
        <p:spPr>
          <a:xfrm>
            <a:off x="128400" y="569850"/>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•User interface</a:t>
            </a:r>
            <a:endParaRPr sz="2200">
              <a:solidFill>
                <a:schemeClr val="dk1"/>
              </a:solidFill>
            </a:endParaRPr>
          </a:p>
          <a:p>
            <a:pPr indent="0" lvl="0" marL="0" rtl="0" algn="l">
              <a:lnSpc>
                <a:spcPct val="90000"/>
              </a:lnSpc>
              <a:spcBef>
                <a:spcPts val="1000"/>
              </a:spcBef>
              <a:spcAft>
                <a:spcPts val="0"/>
              </a:spcAft>
              <a:buNone/>
            </a:pPr>
            <a:r>
              <a:rPr lang="en" sz="2200">
                <a:solidFill>
                  <a:schemeClr val="dk1"/>
                </a:solidFill>
              </a:rPr>
              <a:t>	</a:t>
            </a:r>
            <a:r>
              <a:rPr lang="en" sz="1400">
                <a:solidFill>
                  <a:schemeClr val="dk1"/>
                </a:solidFill>
              </a:rPr>
              <a:t>Is a static html page with a flask wrapper which uses GET and POST functionality in order to </a:t>
            </a:r>
            <a:r>
              <a:rPr lang="en" sz="1400">
                <a:solidFill>
                  <a:schemeClr val="dk1"/>
                </a:solidFill>
              </a:rPr>
              <a:t>utilize</a:t>
            </a:r>
            <a:r>
              <a:rPr lang="en" sz="1400">
                <a:solidFill>
                  <a:schemeClr val="dk1"/>
                </a:solidFill>
              </a:rPr>
              <a:t> the driver code.</a:t>
            </a:r>
            <a:endParaRPr sz="1400">
              <a:solidFill>
                <a:schemeClr val="dk1"/>
              </a:solidFill>
            </a:endParaRPr>
          </a:p>
          <a:p>
            <a:pPr indent="0" lvl="0" marL="0" rtl="0" algn="l">
              <a:lnSpc>
                <a:spcPct val="90000"/>
              </a:lnSpc>
              <a:spcBef>
                <a:spcPts val="1000"/>
              </a:spcBef>
              <a:spcAft>
                <a:spcPts val="0"/>
              </a:spcAft>
              <a:buNone/>
            </a:pPr>
            <a:r>
              <a:rPr lang="en" sz="1100" u="sng">
                <a:solidFill>
                  <a:schemeClr val="hlink"/>
                </a:solidFill>
                <a:hlinkClick r:id="rId3"/>
              </a:rPr>
              <a:t>https://sunlit-mix-274903.wl.r.appspot.com/</a:t>
            </a:r>
            <a:endParaRPr sz="2200">
              <a:solidFill>
                <a:schemeClr val="dk1"/>
              </a:solidFill>
            </a:endParaRPr>
          </a:p>
          <a:p>
            <a:pPr indent="0" lvl="0" marL="0" rtl="0" algn="l">
              <a:spcBef>
                <a:spcPts val="0"/>
              </a:spcBef>
              <a:spcAft>
                <a:spcPts val="1600"/>
              </a:spcAft>
              <a:buNone/>
            </a:pPr>
            <a:r>
              <a:t/>
            </a:r>
            <a:endParaRPr/>
          </a:p>
        </p:txBody>
      </p:sp>
      <p:pic>
        <p:nvPicPr>
          <p:cNvPr id="150" name="Google Shape;150;p27"/>
          <p:cNvPicPr preferRelativeResize="0"/>
          <p:nvPr/>
        </p:nvPicPr>
        <p:blipFill>
          <a:blip r:embed="rId4">
            <a:alphaModFix/>
          </a:blip>
          <a:stretch>
            <a:fillRect/>
          </a:stretch>
        </p:blipFill>
        <p:spPr>
          <a:xfrm>
            <a:off x="2166000" y="3406350"/>
            <a:ext cx="3881776" cy="1690600"/>
          </a:xfrm>
          <a:prstGeom prst="rect">
            <a:avLst/>
          </a:prstGeom>
          <a:noFill/>
          <a:ln>
            <a:noFill/>
          </a:ln>
        </p:spPr>
      </p:pic>
      <p:pic>
        <p:nvPicPr>
          <p:cNvPr id="151" name="Google Shape;151;p27"/>
          <p:cNvPicPr preferRelativeResize="0"/>
          <p:nvPr/>
        </p:nvPicPr>
        <p:blipFill>
          <a:blip r:embed="rId5">
            <a:alphaModFix/>
          </a:blip>
          <a:stretch>
            <a:fillRect/>
          </a:stretch>
        </p:blipFill>
        <p:spPr>
          <a:xfrm>
            <a:off x="6177426" y="2192025"/>
            <a:ext cx="2789500" cy="282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57" name="Google Shape;157;p28"/>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•Screen Capture Images</a:t>
            </a:r>
            <a:endParaRPr sz="11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Tests/Demo</a:t>
            </a:r>
            <a:endParaRPr sz="1100"/>
          </a:p>
        </p:txBody>
      </p:sp>
      <p:sp>
        <p:nvSpPr>
          <p:cNvPr id="163" name="Google Shape;163;p29"/>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•Use Cases</a:t>
            </a:r>
            <a:endParaRPr sz="1100">
              <a:solidFill>
                <a:schemeClr val="dk1"/>
              </a:solidFill>
              <a:highlight>
                <a:srgbClr val="FFFF00"/>
              </a:highlight>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161325" y="0"/>
            <a:ext cx="6264900" cy="8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t>GAN </a:t>
            </a:r>
            <a:r>
              <a:rPr lang="en" sz="3100"/>
              <a:t>Album</a:t>
            </a:r>
            <a:r>
              <a:rPr lang="en" sz="3100"/>
              <a:t> Generator</a:t>
            </a:r>
            <a:endParaRPr sz="1700"/>
          </a:p>
        </p:txBody>
      </p:sp>
      <p:sp>
        <p:nvSpPr>
          <p:cNvPr id="62" name="Google Shape;62;p14"/>
          <p:cNvSpPr txBox="1"/>
          <p:nvPr>
            <p:ph idx="1" type="body"/>
          </p:nvPr>
        </p:nvSpPr>
        <p:spPr>
          <a:xfrm>
            <a:off x="175675" y="792600"/>
            <a:ext cx="81825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400">
                <a:solidFill>
                  <a:schemeClr val="dk1"/>
                </a:solidFill>
              </a:rPr>
              <a:t>•</a:t>
            </a:r>
            <a:r>
              <a:rPr b="1" lang="en" sz="2400">
                <a:solidFill>
                  <a:schemeClr val="dk1"/>
                </a:solidFill>
              </a:rPr>
              <a:t>Project Summary</a:t>
            </a:r>
            <a:endParaRPr b="1" sz="2400">
              <a:solidFill>
                <a:schemeClr val="dk1"/>
              </a:solidFill>
            </a:endParaRPr>
          </a:p>
          <a:p>
            <a:pPr indent="457200" lvl="0" marL="0" rtl="0" algn="l">
              <a:lnSpc>
                <a:spcPct val="90000"/>
              </a:lnSpc>
              <a:spcBef>
                <a:spcPts val="500"/>
              </a:spcBef>
              <a:spcAft>
                <a:spcPts val="0"/>
              </a:spcAft>
              <a:buNone/>
            </a:pPr>
            <a:r>
              <a:rPr lang="en" sz="1600">
                <a:solidFill>
                  <a:schemeClr val="dk1"/>
                </a:solidFill>
              </a:rPr>
              <a:t>•The purpose of GAAAN was to offer a tool for musicians and artists to have unique album artwork generated quickly at no cost. The tool is a website with a backend running on flask and a Deep Convolutional Generative Adversarial Network using tensorflow-keras. To train the GAAAN, we curated our own dataset using the Spotify API and some custom functions to grab about 54,000 images for training.</a:t>
            </a:r>
            <a:endParaRPr sz="1600">
              <a:solidFill>
                <a:schemeClr val="dk1"/>
              </a:solidFill>
            </a:endParaRPr>
          </a:p>
          <a:p>
            <a:pPr indent="457200" lvl="0" marL="0" rtl="0" algn="l">
              <a:lnSpc>
                <a:spcPct val="90000"/>
              </a:lnSpc>
              <a:spcBef>
                <a:spcPts val="500"/>
              </a:spcBef>
              <a:spcAft>
                <a:spcPts val="0"/>
              </a:spcAft>
              <a:buClr>
                <a:schemeClr val="dk1"/>
              </a:buClr>
              <a:buSzPts val="1100"/>
              <a:buFont typeface="Arial"/>
              <a:buNone/>
            </a:pPr>
            <a:r>
              <a:rPr lang="en" sz="1600">
                <a:solidFill>
                  <a:schemeClr val="dk1"/>
                </a:solidFill>
              </a:rPr>
              <a:t>	</a:t>
            </a:r>
            <a:r>
              <a:rPr b="1" lang="en" sz="1600">
                <a:solidFill>
                  <a:schemeClr val="dk1"/>
                </a:solidFill>
              </a:rPr>
              <a:t>	</a:t>
            </a:r>
            <a:endParaRPr b="1" sz="1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818150" y="117275"/>
            <a:ext cx="226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Team</a:t>
            </a:r>
            <a:endParaRPr sz="3100"/>
          </a:p>
        </p:txBody>
      </p:sp>
      <p:sp>
        <p:nvSpPr>
          <p:cNvPr id="68" name="Google Shape;68;p15"/>
          <p:cNvSpPr txBox="1"/>
          <p:nvPr>
            <p:ph idx="1" type="body"/>
          </p:nvPr>
        </p:nvSpPr>
        <p:spPr>
          <a:xfrm>
            <a:off x="357050" y="982050"/>
            <a:ext cx="7676100" cy="3179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400">
                <a:solidFill>
                  <a:srgbClr val="000000"/>
                </a:solidFill>
              </a:rPr>
              <a:t>Patrick Caldwell</a:t>
            </a:r>
            <a:endParaRPr b="1" sz="1400">
              <a:solidFill>
                <a:srgbClr val="000000"/>
              </a:solidFill>
            </a:endParaRPr>
          </a:p>
          <a:p>
            <a:pPr indent="457200" lvl="0" marL="0" rtl="0" algn="just">
              <a:spcBef>
                <a:spcPts val="1200"/>
              </a:spcBef>
              <a:spcAft>
                <a:spcPts val="0"/>
              </a:spcAft>
              <a:buNone/>
            </a:pPr>
            <a:r>
              <a:rPr lang="en" sz="1400">
                <a:solidFill>
                  <a:srgbClr val="000000"/>
                </a:solidFill>
              </a:rPr>
              <a:t>-Configuration of Flask server and deployment to Google App Engine and GCP</a:t>
            </a:r>
            <a:endParaRPr sz="1400">
              <a:solidFill>
                <a:srgbClr val="000000"/>
              </a:solidFill>
            </a:endParaRPr>
          </a:p>
          <a:p>
            <a:pPr indent="0" lvl="0" marL="0" rtl="0" algn="just">
              <a:spcBef>
                <a:spcPts val="1200"/>
              </a:spcBef>
              <a:spcAft>
                <a:spcPts val="0"/>
              </a:spcAft>
              <a:buNone/>
            </a:pPr>
            <a:r>
              <a:rPr b="1" lang="en" sz="1400">
                <a:solidFill>
                  <a:srgbClr val="000000"/>
                </a:solidFill>
              </a:rPr>
              <a:t>Joshua Matthews</a:t>
            </a:r>
            <a:endParaRPr b="1" sz="1400">
              <a:solidFill>
                <a:srgbClr val="000000"/>
              </a:solidFill>
            </a:endParaRPr>
          </a:p>
          <a:p>
            <a:pPr indent="457200" lvl="0" marL="0" rtl="0" algn="just">
              <a:spcBef>
                <a:spcPts val="1200"/>
              </a:spcBef>
              <a:spcAft>
                <a:spcPts val="0"/>
              </a:spcAft>
              <a:buNone/>
            </a:pPr>
            <a:r>
              <a:rPr lang="en" sz="1400">
                <a:solidFill>
                  <a:srgbClr val="000000"/>
                </a:solidFill>
              </a:rPr>
              <a:t>-Training GAN and tuning hyperparameters</a:t>
            </a:r>
            <a:endParaRPr sz="1400">
              <a:solidFill>
                <a:srgbClr val="000000"/>
              </a:solidFill>
            </a:endParaRPr>
          </a:p>
          <a:p>
            <a:pPr indent="0" lvl="0" marL="0" rtl="0" algn="just">
              <a:spcBef>
                <a:spcPts val="1200"/>
              </a:spcBef>
              <a:spcAft>
                <a:spcPts val="0"/>
              </a:spcAft>
              <a:buNone/>
            </a:pPr>
            <a:r>
              <a:rPr b="1" lang="en" sz="1400">
                <a:solidFill>
                  <a:srgbClr val="000000"/>
                </a:solidFill>
              </a:rPr>
              <a:t>Michael McDermott</a:t>
            </a:r>
            <a:endParaRPr b="1" sz="1400">
              <a:solidFill>
                <a:srgbClr val="000000"/>
              </a:solidFill>
            </a:endParaRPr>
          </a:p>
          <a:p>
            <a:pPr indent="457200" lvl="0" marL="0" rtl="0" algn="just">
              <a:spcBef>
                <a:spcPts val="1200"/>
              </a:spcBef>
              <a:spcAft>
                <a:spcPts val="0"/>
              </a:spcAft>
              <a:buNone/>
            </a:pPr>
            <a:r>
              <a:rPr lang="en" sz="1400">
                <a:solidFill>
                  <a:srgbClr val="000000"/>
                </a:solidFill>
              </a:rPr>
              <a:t>-Data sourcing &amp; cleaning, GAN modeling and training</a:t>
            </a:r>
            <a:endParaRPr sz="1400">
              <a:solidFill>
                <a:srgbClr val="000000"/>
              </a:solidFill>
            </a:endParaRPr>
          </a:p>
          <a:p>
            <a:pPr indent="0" lvl="0" marL="0" rtl="0" algn="l">
              <a:spcBef>
                <a:spcPts val="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342650" y="162625"/>
            <a:ext cx="3913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Our Deliverables</a:t>
            </a:r>
            <a:endParaRPr sz="3100"/>
          </a:p>
        </p:txBody>
      </p:sp>
      <p:sp>
        <p:nvSpPr>
          <p:cNvPr id="74" name="Google Shape;74;p16"/>
          <p:cNvSpPr txBox="1"/>
          <p:nvPr>
            <p:ph idx="1" type="body"/>
          </p:nvPr>
        </p:nvSpPr>
        <p:spPr>
          <a:xfrm>
            <a:off x="273925" y="982050"/>
            <a:ext cx="88248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800">
                <a:solidFill>
                  <a:schemeClr val="dk1"/>
                </a:solidFill>
              </a:rPr>
              <a:t>•Code Repo (URL)</a:t>
            </a:r>
            <a:r>
              <a:rPr lang="en" sz="2800">
                <a:solidFill>
                  <a:schemeClr val="dk1"/>
                </a:solidFill>
              </a:rPr>
              <a:t>:</a:t>
            </a:r>
            <a:r>
              <a:rPr lang="en" u="sng">
                <a:solidFill>
                  <a:schemeClr val="hlink"/>
                </a:solidFill>
                <a:hlinkClick r:id="rId3"/>
              </a:rPr>
              <a:t>https://github.com/mmcdermott011/GAAAN/tree/master</a:t>
            </a:r>
            <a:endParaRPr sz="2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800">
                <a:solidFill>
                  <a:schemeClr val="dk1"/>
                </a:solidFill>
              </a:rPr>
              <a:t>•Presentation Slides (URL):</a:t>
            </a:r>
            <a:r>
              <a:rPr lang="en" u="sng">
                <a:solidFill>
                  <a:schemeClr val="hlink"/>
                </a:solidFill>
                <a:hlinkClick r:id="rId4"/>
              </a:rPr>
              <a:t>https://github.com/mmcdermott011/GAAAN/tree/master/Deliverables</a:t>
            </a:r>
            <a:endParaRPr sz="19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800">
                <a:solidFill>
                  <a:schemeClr val="dk1"/>
                </a:solidFill>
              </a:rPr>
              <a:t>•Demo Screen Capture Images (URL):</a:t>
            </a:r>
            <a:r>
              <a:rPr lang="en" u="sng">
                <a:solidFill>
                  <a:schemeClr val="hlink"/>
                </a:solidFill>
                <a:hlinkClick r:id="rId5"/>
              </a:rPr>
              <a:t>https://github.com/mmcdermott011/GAAAN/tree/master/Deliverables</a:t>
            </a:r>
            <a:endParaRPr sz="19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291675" y="117250"/>
            <a:ext cx="6822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Project Summary</a:t>
            </a:r>
            <a:endParaRPr sz="1800"/>
          </a:p>
        </p:txBody>
      </p:sp>
      <p:sp>
        <p:nvSpPr>
          <p:cNvPr id="80" name="Google Shape;80;p17"/>
          <p:cNvSpPr txBox="1"/>
          <p:nvPr>
            <p:ph idx="1" type="body"/>
          </p:nvPr>
        </p:nvSpPr>
        <p:spPr>
          <a:xfrm>
            <a:off x="-73700" y="747250"/>
            <a:ext cx="63537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•Code What it is and what results you’ve got</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71250" y="79525"/>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86" name="Google Shape;86;p18"/>
          <p:cNvSpPr txBox="1"/>
          <p:nvPr>
            <p:ph idx="1" type="body"/>
          </p:nvPr>
        </p:nvSpPr>
        <p:spPr>
          <a:xfrm>
            <a:off x="130325" y="709450"/>
            <a:ext cx="28080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800">
                <a:solidFill>
                  <a:schemeClr val="dk1"/>
                </a:solidFill>
              </a:rPr>
              <a:t>•Data</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04150" y="11730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92" name="Google Shape;92;p19"/>
          <p:cNvSpPr txBox="1"/>
          <p:nvPr>
            <p:ph idx="1" type="body"/>
          </p:nvPr>
        </p:nvSpPr>
        <p:spPr>
          <a:xfrm>
            <a:off x="213475" y="769925"/>
            <a:ext cx="84015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•Mode</a:t>
            </a:r>
            <a:r>
              <a:rPr lang="en" sz="2200">
                <a:solidFill>
                  <a:schemeClr val="dk1"/>
                </a:solidFill>
              </a:rPr>
              <a:t>l</a:t>
            </a:r>
            <a:endParaRPr sz="22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The model was mainly measured on loss and our own interpretation of whether we thought the output could pass as an album art image or not. The accuracy and loss metrics were mainly helpful if the generator or discriminator rapidly approached zero or mode collapsed. From our research, we have seen that the loss can fluctuate and even if the generator or discriminator have a loss between .5 – 5 the output could still be good or bad. Metrics really just helped us keep an eye on the training to alert us if there were any drastic changes made. Otherwise, every 50 or so epochs we would have the output printed to screen to see what it looked like and judged our model based off of that.</a:t>
            </a:r>
            <a:endParaRPr sz="1100">
              <a:solidFill>
                <a:schemeClr val="dk1"/>
              </a:solidFill>
            </a:endParaRPr>
          </a:p>
          <a:p>
            <a:pPr indent="457200" lvl="0" marL="457200" rtl="0" algn="just">
              <a:spcBef>
                <a:spcPts val="600"/>
              </a:spcBef>
              <a:spcAft>
                <a:spcPts val="0"/>
              </a:spcAft>
              <a:buNone/>
            </a:pPr>
            <a:r>
              <a:rPr b="1" lang="en" sz="1100">
                <a:solidFill>
                  <a:schemeClr val="dk1"/>
                </a:solidFill>
              </a:rPr>
              <a:t>Graph of first version loss</a:t>
            </a:r>
            <a:endParaRPr b="1" sz="1100">
              <a:solidFill>
                <a:schemeClr val="dk1"/>
              </a:solidFill>
            </a:endParaRPr>
          </a:p>
          <a:p>
            <a:pPr indent="0" lvl="0" marL="0" rtl="0" algn="just">
              <a:spcBef>
                <a:spcPts val="600"/>
              </a:spcBef>
              <a:spcAft>
                <a:spcPts val="0"/>
              </a:spcAft>
              <a:buClr>
                <a:schemeClr val="dk1"/>
              </a:buClr>
              <a:buSzPts val="1100"/>
              <a:buFont typeface="Arial"/>
              <a:buNone/>
            </a:pPr>
            <a:r>
              <a:t/>
            </a:r>
            <a:endParaRPr sz="1100">
              <a:solidFill>
                <a:schemeClr val="dk1"/>
              </a:solidFill>
            </a:endParaRPr>
          </a:p>
          <a:p>
            <a:pPr indent="0" lvl="0" marL="0" rtl="0" algn="l">
              <a:spcBef>
                <a:spcPts val="60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175675" y="2790875"/>
            <a:ext cx="4082674" cy="2172200"/>
          </a:xfrm>
          <a:prstGeom prst="rect">
            <a:avLst/>
          </a:prstGeom>
          <a:noFill/>
          <a:ln>
            <a:noFill/>
          </a:ln>
        </p:spPr>
      </p:pic>
      <p:pic>
        <p:nvPicPr>
          <p:cNvPr id="94" name="Google Shape;94;p19"/>
          <p:cNvPicPr preferRelativeResize="0"/>
          <p:nvPr/>
        </p:nvPicPr>
        <p:blipFill>
          <a:blip r:embed="rId4">
            <a:alphaModFix/>
          </a:blip>
          <a:stretch>
            <a:fillRect/>
          </a:stretch>
        </p:blipFill>
        <p:spPr>
          <a:xfrm>
            <a:off x="4572000" y="2531600"/>
            <a:ext cx="4368825" cy="2431475"/>
          </a:xfrm>
          <a:prstGeom prst="rect">
            <a:avLst/>
          </a:prstGeom>
          <a:noFill/>
          <a:ln>
            <a:noFill/>
          </a:ln>
        </p:spPr>
      </p:pic>
      <p:sp>
        <p:nvSpPr>
          <p:cNvPr id="95" name="Google Shape;95;p19"/>
          <p:cNvSpPr txBox="1"/>
          <p:nvPr/>
        </p:nvSpPr>
        <p:spPr>
          <a:xfrm>
            <a:off x="5256413" y="2322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Loss Graph after architecture revision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04150" y="11730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01" name="Google Shape;101;p20"/>
          <p:cNvSpPr txBox="1"/>
          <p:nvPr>
            <p:ph idx="1" type="body"/>
          </p:nvPr>
        </p:nvSpPr>
        <p:spPr>
          <a:xfrm>
            <a:off x="213475" y="769925"/>
            <a:ext cx="84015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•Model</a:t>
            </a:r>
            <a:endParaRPr sz="2200">
              <a:solidFill>
                <a:schemeClr val="dk1"/>
              </a:solidFill>
            </a:endParaRPr>
          </a:p>
          <a:p>
            <a:pPr indent="0" lvl="0" marL="0" rtl="0" algn="l">
              <a:lnSpc>
                <a:spcPct val="90000"/>
              </a:lnSpc>
              <a:spcBef>
                <a:spcPts val="1000"/>
              </a:spcBef>
              <a:spcAft>
                <a:spcPts val="0"/>
              </a:spcAft>
              <a:buNone/>
            </a:pPr>
            <a:r>
              <a:rPr lang="en" sz="700">
                <a:solidFill>
                  <a:schemeClr val="dk1"/>
                </a:solidFill>
                <a:latin typeface="Times New Roman"/>
                <a:ea typeface="Times New Roman"/>
                <a:cs typeface="Times New Roman"/>
                <a:sym typeface="Times New Roman"/>
              </a:rPr>
              <a:t> </a:t>
            </a:r>
            <a:r>
              <a:rPr lang="en" sz="1100">
                <a:solidFill>
                  <a:schemeClr val="dk1"/>
                </a:solidFill>
              </a:rPr>
              <a:t>Our model is a deep convolutional generative adversarial network. We chose this architecture due to it being more stable than other GAN’s. We considered using StyleGAN, but the custom libraries and setup would have taken more time which would have given us less time to experiment. The architecture consists of a generator model and discriminator model. Both have convolutional layers and batch normalization layers. The discriminator model is trained on both the dataset of sourced images, and the output of the generator. Each epoch, the discriminator is updated on whether it was good at detecting a real vs generated image, and the generator is updated on whether it was able to trick the discriminator or not.</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spcBef>
                <a:spcPts val="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71250" y="0"/>
            <a:ext cx="84015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Machine Learning Aspects </a:t>
            </a:r>
            <a:endParaRPr sz="1100"/>
          </a:p>
        </p:txBody>
      </p:sp>
      <p:sp>
        <p:nvSpPr>
          <p:cNvPr id="107" name="Google Shape;107;p21"/>
          <p:cNvSpPr txBox="1"/>
          <p:nvPr>
            <p:ph idx="1" type="body"/>
          </p:nvPr>
        </p:nvSpPr>
        <p:spPr>
          <a:xfrm>
            <a:off x="91675" y="573425"/>
            <a:ext cx="8795400" cy="31794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200">
                <a:solidFill>
                  <a:schemeClr val="dk1"/>
                </a:solidFill>
              </a:rPr>
              <a:t>•Training</a:t>
            </a:r>
            <a:endParaRPr sz="2200">
              <a:solidFill>
                <a:schemeClr val="dk1"/>
              </a:solidFill>
            </a:endParaRPr>
          </a:p>
          <a:p>
            <a:pPr indent="0" lvl="0" marL="0" rtl="0" algn="just">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We experimented with multiple epoch lengths and sizes of training data.</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Epoch lengths of 5,000, 10,000, 50,000, 75,000, and 100,000 were used.</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Training data sizes consisted of 54,000 images for a version that was trained on the whole dataset, 8,000 images for the subset of electronic and psychedelic images, and about 5,000 images for the metal/alt rock subset.</a:t>
            </a:r>
            <a:endParaRPr sz="1100">
              <a:solidFill>
                <a:schemeClr val="dk1"/>
              </a:solidFill>
            </a:endParaRPr>
          </a:p>
          <a:p>
            <a:pPr indent="0" lvl="0" marL="0" rtl="0" algn="just">
              <a:spcBef>
                <a:spcPts val="60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The main hyperparameters that we tuned were the learning rate for the discriminator and generator, number of epochs, noise vector size, strides and kernel size in the convolutional layers, and momentum in batch normalization layers. The current versions have a learning rate of .0015 for the discriminator and learning rate of .0015 for the generator. The batch normalization momentum is currently 0.8.</a:t>
            </a:r>
            <a:endParaRPr sz="1100">
              <a:solidFill>
                <a:schemeClr val="dk1"/>
              </a:solidFill>
            </a:endParaRPr>
          </a:p>
          <a:p>
            <a:pPr indent="0" lvl="0" marL="0" rtl="0" algn="l">
              <a:lnSpc>
                <a:spcPct val="90000"/>
              </a:lnSpc>
              <a:spcBef>
                <a:spcPts val="1000"/>
              </a:spcBef>
              <a:spcAft>
                <a:spcPts val="0"/>
              </a:spcAft>
              <a:buNone/>
            </a:pPr>
            <a:r>
              <a:t/>
            </a:r>
            <a:endParaRPr sz="2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