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B3A9D-714A-4CF2-B54C-858706A81846}" v="4" dt="2023-08-21T17:52:5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Donald, Mitchell" userId="a1f3b17a-4919-47ef-9cd3-ee108827d5a9" providerId="ADAL" clId="{101B3A9D-714A-4CF2-B54C-858706A81846}"/>
    <pc:docChg chg="addSld delSld modSld">
      <pc:chgData name="McDonald, Mitchell" userId="a1f3b17a-4919-47ef-9cd3-ee108827d5a9" providerId="ADAL" clId="{101B3A9D-714A-4CF2-B54C-858706A81846}" dt="2023-08-21T19:18:55.792" v="5"/>
      <pc:docMkLst>
        <pc:docMk/>
      </pc:docMkLst>
      <pc:sldChg chg="addSp modSp mod modTransition modAnim">
        <pc:chgData name="McDonald, Mitchell" userId="a1f3b17a-4919-47ef-9cd3-ee108827d5a9" providerId="ADAL" clId="{101B3A9D-714A-4CF2-B54C-858706A81846}" dt="2023-08-21T19:18:55.792" v="5"/>
        <pc:sldMkLst>
          <pc:docMk/>
          <pc:sldMk cId="2117236364" sldId="256"/>
        </pc:sldMkLst>
        <pc:spChg chg="mod">
          <ac:chgData name="McDonald, Mitchell" userId="a1f3b17a-4919-47ef-9cd3-ee108827d5a9" providerId="ADAL" clId="{101B3A9D-714A-4CF2-B54C-858706A81846}" dt="2023-08-21T19:18:55.792" v="5"/>
          <ac:spMkLst>
            <pc:docMk/>
            <pc:sldMk cId="2117236364" sldId="256"/>
            <ac:spMk id="3" creationId="{137AFEA8-756F-362F-E81E-B8CE8F4E61F3}"/>
          </ac:spMkLst>
        </pc:spChg>
        <pc:picChg chg="add mod">
          <ac:chgData name="McDonald, Mitchell" userId="a1f3b17a-4919-47ef-9cd3-ee108827d5a9" providerId="ADAL" clId="{101B3A9D-714A-4CF2-B54C-858706A81846}" dt="2023-08-21T17:40:34.993" v="1"/>
          <ac:picMkLst>
            <pc:docMk/>
            <pc:sldMk cId="2117236364" sldId="256"/>
            <ac:picMk id="4" creationId="{88D80266-15E2-C6E7-5365-2358595F72FB}"/>
          </ac:picMkLst>
        </pc:picChg>
      </pc:sldChg>
      <pc:sldChg chg="addSp delSp modSp new del modTransition modAnim">
        <pc:chgData name="McDonald, Mitchell" userId="a1f3b17a-4919-47ef-9cd3-ee108827d5a9" providerId="ADAL" clId="{101B3A9D-714A-4CF2-B54C-858706A81846}" dt="2023-08-21T18:44:09.622" v="4" actId="2696"/>
        <pc:sldMkLst>
          <pc:docMk/>
          <pc:sldMk cId="1624927065" sldId="263"/>
        </pc:sldMkLst>
        <pc:spChg chg="del">
          <ac:chgData name="McDonald, Mitchell" userId="a1f3b17a-4919-47ef-9cd3-ee108827d5a9" providerId="ADAL" clId="{101B3A9D-714A-4CF2-B54C-858706A81846}" dt="2023-08-21T17:52:54.250" v="3"/>
          <ac:spMkLst>
            <pc:docMk/>
            <pc:sldMk cId="1624927065" sldId="263"/>
            <ac:spMk id="3" creationId="{29B75376-ECA9-F46F-8907-65A737915677}"/>
          </ac:spMkLst>
        </pc:spChg>
        <pc:picChg chg="add mod">
          <ac:chgData name="McDonald, Mitchell" userId="a1f3b17a-4919-47ef-9cd3-ee108827d5a9" providerId="ADAL" clId="{101B3A9D-714A-4CF2-B54C-858706A81846}" dt="2023-08-21T17:52:54.250" v="3"/>
          <ac:picMkLst>
            <pc:docMk/>
            <pc:sldMk cId="1624927065" sldId="263"/>
            <ac:picMk id="4" creationId="{BD70CC58-AB61-5BC5-6874-F5ADE4C439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8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9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9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81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1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6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3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5C46FE-3B11-43CD-9AF3-40A80BF573F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912B79-BA12-4098-83C5-8D261BD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77F0-A39B-7330-FFEC-95020892A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DTSA5509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AFEA8-756F-362F-E81E-B8CE8F4E6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https://github.com/mmcdonald1575/DTSA5509_FinalProject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3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DDC8-E877-3896-3E20-AD12BFE3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2C36-22BD-0685-7409-C4D974EE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26279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Heart Disease is currently the leading cause of death globally. Early prediction can significantly improve outcomes</a:t>
            </a:r>
          </a:p>
          <a:p>
            <a:r>
              <a:rPr lang="en-US" dirty="0"/>
              <a:t>Importance of the study:</a:t>
            </a:r>
          </a:p>
          <a:p>
            <a:pPr lvl="1"/>
            <a:r>
              <a:rPr lang="en-US" dirty="0"/>
              <a:t>Accurate prediction models can aid in timely interventions, reducing mortality rates</a:t>
            </a:r>
          </a:p>
          <a:p>
            <a:pPr lvl="1"/>
            <a:r>
              <a:rPr lang="en-US" dirty="0"/>
              <a:t>ML techniques can help medical professionals assess the risks more efficiently</a:t>
            </a:r>
          </a:p>
          <a:p>
            <a:r>
              <a:rPr lang="en-US" dirty="0"/>
              <a:t>Scope of study:</a:t>
            </a:r>
          </a:p>
          <a:p>
            <a:pPr lvl="1"/>
            <a:r>
              <a:rPr lang="en-US" dirty="0"/>
              <a:t>This study aims to build a predictive model using a dataset of X number of entries with Y features to predict the likelihood of heart disease</a:t>
            </a:r>
          </a:p>
        </p:txBody>
      </p:sp>
    </p:spTree>
    <p:extLst>
      <p:ext uri="{BB962C8B-B14F-4D97-AF65-F5344CB8AC3E}">
        <p14:creationId xmlns:p14="http://schemas.microsoft.com/office/powerpoint/2010/main" val="262805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C96E-C770-E129-A510-CFF94771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83C4-ED63-2EA7-400A-6471563E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902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dataset comprises 184,533 entries with 21 features, including health metrics, demographics, and lifestyle choices</a:t>
            </a:r>
          </a:p>
          <a:p>
            <a:r>
              <a:rPr lang="en-US" dirty="0"/>
              <a:t>The target variable, Heart Disease, indicating the presence or absence of heart disease in each individual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General Health Quality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Data Source:</a:t>
            </a:r>
          </a:p>
          <a:p>
            <a:pPr lvl="1"/>
            <a:r>
              <a:rPr lang="en-US" dirty="0"/>
              <a:t>Kaggle.com &gt; https://www.kaggle.com/datasets/alphiree/cardiovascular-diseases-risk-prediction-dataset</a:t>
            </a:r>
          </a:p>
        </p:txBody>
      </p:sp>
    </p:spTree>
    <p:extLst>
      <p:ext uri="{BB962C8B-B14F-4D97-AF65-F5344CB8AC3E}">
        <p14:creationId xmlns:p14="http://schemas.microsoft.com/office/powerpoint/2010/main" val="333058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6473-7335-3B95-B5A7-7B034E8A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675803" cy="706964"/>
          </a:xfrm>
        </p:spPr>
        <p:txBody>
          <a:bodyPr/>
          <a:lstStyle/>
          <a:p>
            <a:r>
              <a:rPr lang="en-US" dirty="0"/>
              <a:t>Data Preprocessing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9333-8596-6832-11A7-C584B7C5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Selection:</a:t>
            </a:r>
          </a:p>
          <a:p>
            <a:pPr lvl="1"/>
            <a:r>
              <a:rPr lang="en-US" dirty="0"/>
              <a:t>20 features of the set were using, excluding the target variable, Heart Disease</a:t>
            </a:r>
          </a:p>
          <a:p>
            <a:r>
              <a:rPr lang="en-US" dirty="0"/>
              <a:t>Data Split:</a:t>
            </a:r>
          </a:p>
          <a:p>
            <a:pPr lvl="1"/>
            <a:r>
              <a:rPr lang="en-US" dirty="0"/>
              <a:t>80% training , 20% testing</a:t>
            </a:r>
          </a:p>
          <a:p>
            <a:r>
              <a:rPr lang="en-US" dirty="0"/>
              <a:t>Caveats:</a:t>
            </a:r>
          </a:p>
          <a:p>
            <a:pPr lvl="1"/>
            <a:r>
              <a:rPr lang="en-US" dirty="0"/>
              <a:t>The target variable, Heart Disease, pertains to pre-existing heart conditions and was removed to avoid data leakage</a:t>
            </a:r>
          </a:p>
        </p:txBody>
      </p:sp>
    </p:spTree>
    <p:extLst>
      <p:ext uri="{BB962C8B-B14F-4D97-AF65-F5344CB8AC3E}">
        <p14:creationId xmlns:p14="http://schemas.microsoft.com/office/powerpoint/2010/main" val="263953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BBF1-1526-B4B2-B8A9-9FBDC770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3370-07D5-7630-EB58-46F7637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Regression was chosen as the modeling method</a:t>
            </a:r>
          </a:p>
          <a:p>
            <a:r>
              <a:rPr lang="en-US" dirty="0"/>
              <a:t>Training and Test Accuracy</a:t>
            </a:r>
          </a:p>
          <a:p>
            <a:pPr lvl="1"/>
            <a:r>
              <a:rPr lang="en-US" dirty="0"/>
              <a:t>Training Accuracy: 75.8%</a:t>
            </a:r>
          </a:p>
          <a:p>
            <a:pPr lvl="1"/>
            <a:r>
              <a:rPr lang="en-US" dirty="0"/>
              <a:t>Test Accuracy: 76.1%</a:t>
            </a:r>
          </a:p>
          <a:p>
            <a:r>
              <a:rPr lang="en-US" dirty="0"/>
              <a:t>Precision:</a:t>
            </a:r>
          </a:p>
          <a:p>
            <a:pPr lvl="1"/>
            <a:r>
              <a:rPr lang="en-US" dirty="0"/>
              <a:t>0.74696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0.78972</a:t>
            </a:r>
          </a:p>
        </p:txBody>
      </p:sp>
    </p:spTree>
    <p:extLst>
      <p:ext uri="{BB962C8B-B14F-4D97-AF65-F5344CB8AC3E}">
        <p14:creationId xmlns:p14="http://schemas.microsoft.com/office/powerpoint/2010/main" val="313589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697E-2105-291D-A31A-5709FA55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C927-D1FC-243F-BDA8-CA0BA6EA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features w/ coefficients:</a:t>
            </a:r>
          </a:p>
          <a:p>
            <a:pPr lvl="1"/>
            <a:r>
              <a:rPr lang="en-US" dirty="0"/>
              <a:t>Age: 1.1274</a:t>
            </a:r>
          </a:p>
          <a:p>
            <a:pPr lvl="1"/>
            <a:r>
              <a:rPr lang="en-US" dirty="0"/>
              <a:t>Exercise: 0.622</a:t>
            </a:r>
          </a:p>
          <a:p>
            <a:pPr lvl="1"/>
            <a:r>
              <a:rPr lang="en-US" dirty="0"/>
              <a:t>General Health: 0.366</a:t>
            </a:r>
          </a:p>
          <a:p>
            <a:r>
              <a:rPr lang="en-US" dirty="0"/>
              <a:t>Least important features w/ coefficients:</a:t>
            </a:r>
          </a:p>
          <a:p>
            <a:pPr lvl="1"/>
            <a:r>
              <a:rPr lang="en-US" dirty="0"/>
              <a:t>Green vegetable consumption: 0.0082</a:t>
            </a:r>
          </a:p>
          <a:p>
            <a:pPr lvl="1"/>
            <a:r>
              <a:rPr lang="en-US" dirty="0"/>
              <a:t>Sex: 0.0316</a:t>
            </a:r>
          </a:p>
          <a:p>
            <a:pPr lvl="1"/>
            <a:r>
              <a:rPr lang="en-US" dirty="0"/>
              <a:t>BMI: 0.0183</a:t>
            </a:r>
          </a:p>
        </p:txBody>
      </p:sp>
    </p:spTree>
    <p:extLst>
      <p:ext uri="{BB962C8B-B14F-4D97-AF65-F5344CB8AC3E}">
        <p14:creationId xmlns:p14="http://schemas.microsoft.com/office/powerpoint/2010/main" val="208299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DDA3-49BF-101F-6008-AC109547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7F16-4B36-E5DA-A2B8-ADBA5129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99142"/>
          </a:xfrm>
        </p:spPr>
        <p:txBody>
          <a:bodyPr>
            <a:normAutofit/>
          </a:bodyPr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The model has an overall accuracy of 76.1%, indicating relatively good performance</a:t>
            </a:r>
          </a:p>
          <a:p>
            <a:pPr lvl="1"/>
            <a:r>
              <a:rPr lang="en-US" dirty="0"/>
              <a:t>Age, exercise, and general health are the most influential factors in predicting the likelihood of heart disease</a:t>
            </a:r>
          </a:p>
          <a:p>
            <a:r>
              <a:rPr lang="en-US" dirty="0"/>
              <a:t>Model Limitations:</a:t>
            </a:r>
          </a:p>
          <a:p>
            <a:pPr lvl="1"/>
            <a:r>
              <a:rPr lang="en-US" dirty="0"/>
              <a:t>The model shows some imbalance in precision and recall, suggesting room for model optimization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Investigate further on features that did not show significant importance, especially ones that you would expect otherwise, like smoking and BMI</a:t>
            </a:r>
          </a:p>
          <a:p>
            <a:r>
              <a:rPr lang="en-US" dirty="0"/>
              <a:t>NOTE: GRAPHS AND IMAGES WILL BE SHOWN IN JUPTYER NOTEBOOK</a:t>
            </a:r>
          </a:p>
        </p:txBody>
      </p:sp>
    </p:spTree>
    <p:extLst>
      <p:ext uri="{BB962C8B-B14F-4D97-AF65-F5344CB8AC3E}">
        <p14:creationId xmlns:p14="http://schemas.microsoft.com/office/powerpoint/2010/main" val="93776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374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DTSA5509 Final Project</vt:lpstr>
      <vt:lpstr>Introduction</vt:lpstr>
      <vt:lpstr>Data Overview</vt:lpstr>
      <vt:lpstr>Data Preprocessing &amp; Feature Engineering</vt:lpstr>
      <vt:lpstr>Modeling and Evaluation</vt:lpstr>
      <vt:lpstr>Feature Importance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DTSA5509 Final Project</dc:title>
  <dc:creator>McDonald, Mitchell</dc:creator>
  <cp:lastModifiedBy>McDonald, Mitchell</cp:lastModifiedBy>
  <cp:revision>1</cp:revision>
  <dcterms:created xsi:type="dcterms:W3CDTF">2023-08-21T15:10:09Z</dcterms:created>
  <dcterms:modified xsi:type="dcterms:W3CDTF">2023-08-21T19:18:58Z</dcterms:modified>
</cp:coreProperties>
</file>