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33" d="100"/>
          <a:sy n="33" d="100"/>
        </p:scale>
        <p:origin x="15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985936"/>
            <a:ext cx="38862000" cy="12733867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9210869"/>
            <a:ext cx="34290000" cy="8830731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947334"/>
            <a:ext cx="985837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947334"/>
            <a:ext cx="2900362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5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9118611"/>
            <a:ext cx="39433500" cy="1521459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4477144"/>
            <a:ext cx="39433500" cy="800099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9736667"/>
            <a:ext cx="194310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9736667"/>
            <a:ext cx="194310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947342"/>
            <a:ext cx="394335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8966203"/>
            <a:ext cx="19341700" cy="439419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3360400"/>
            <a:ext cx="1934170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8966203"/>
            <a:ext cx="19436955" cy="439419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3360400"/>
            <a:ext cx="1943695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8400"/>
            <a:ext cx="14745890" cy="85344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5266275"/>
            <a:ext cx="23145750" cy="25992667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0972800"/>
            <a:ext cx="14745890" cy="20328469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8400"/>
            <a:ext cx="14745890" cy="85344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5266275"/>
            <a:ext cx="23145750" cy="25992667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0972800"/>
            <a:ext cx="14745890" cy="20328469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947342"/>
            <a:ext cx="394335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9736667"/>
            <a:ext cx="394335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33900542"/>
            <a:ext cx="102870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92039-042A-47AC-A354-45B266D22F2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33900542"/>
            <a:ext cx="154305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33900542"/>
            <a:ext cx="102870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7E1D-C804-4571-8F9B-493582E0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1DD5E8-DC7B-4597-9722-F4A4B597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36824"/>
              </p:ext>
            </p:extLst>
          </p:nvPr>
        </p:nvGraphicFramePr>
        <p:xfrm>
          <a:off x="2334270" y="1787784"/>
          <a:ext cx="9814188" cy="76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100088261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3550935776"/>
                    </a:ext>
                  </a:extLst>
                </a:gridCol>
              </a:tblGrid>
              <a:tr h="7320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dimensions_players</a:t>
                      </a:r>
                    </a:p>
                  </a:txBody>
                  <a:tcPr marL="342900" marR="342900" marT="171450" marB="171450"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82901956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248343303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espn_id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080446222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fms_college_id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81143783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full_name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153804851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position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414143450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draft_year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569178327"/>
                  </a:ext>
                </a:extLst>
              </a:tr>
              <a:tr h="501371">
                <a:tc>
                  <a:txBody>
                    <a:bodyPr/>
                    <a:lstStyle/>
                    <a:p>
                      <a:r>
                        <a:rPr lang="en-US" sz="4000" dirty="0"/>
                        <a:t>… 18 additional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89879913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0B0739-EA9A-4EA7-B750-3B03FC699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55285"/>
              </p:ext>
            </p:extLst>
          </p:nvPr>
        </p:nvGraphicFramePr>
        <p:xfrm>
          <a:off x="14961699" y="1787784"/>
          <a:ext cx="9814188" cy="76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100088261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3550935776"/>
                    </a:ext>
                  </a:extLst>
                </a:gridCol>
              </a:tblGrid>
              <a:tr h="7320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dimensions_colleges</a:t>
                      </a:r>
                    </a:p>
                  </a:txBody>
                  <a:tcPr marL="342900" marR="342900" marT="171450" marB="171450"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82901956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fms_college_id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248343303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fms_city_id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080446222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college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81143783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city_state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153804851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latitude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414143450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longitude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569178327"/>
                  </a:ext>
                </a:extLst>
              </a:tr>
              <a:tr h="501371">
                <a:tc>
                  <a:txBody>
                    <a:bodyPr/>
                    <a:lstStyle/>
                    <a:p>
                      <a:r>
                        <a:rPr lang="en-US" sz="4000" dirty="0"/>
                        <a:t>… 2 additional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89879913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BCF6440-AE03-4C47-8B62-15DCB9C2B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08903"/>
              </p:ext>
            </p:extLst>
          </p:nvPr>
        </p:nvGraphicFramePr>
        <p:xfrm>
          <a:off x="27752413" y="1787784"/>
          <a:ext cx="9814188" cy="6667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100088261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3550935776"/>
                    </a:ext>
                  </a:extLst>
                </a:gridCol>
              </a:tblGrid>
              <a:tr h="7320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dimensions_cities</a:t>
                      </a:r>
                    </a:p>
                  </a:txBody>
                  <a:tcPr marL="342900" marR="342900" marT="171450" marB="171450"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82901956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fms_city_id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248343303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city_state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080446222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city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81143783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state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153804851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latitude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414143450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longitude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56917832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015F4A1-83DA-4CB6-B1D3-168D360F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61986"/>
              </p:ext>
            </p:extLst>
          </p:nvPr>
        </p:nvGraphicFramePr>
        <p:xfrm>
          <a:off x="27752413" y="11014010"/>
          <a:ext cx="9814188" cy="8572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100088261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3550935776"/>
                    </a:ext>
                  </a:extLst>
                </a:gridCol>
              </a:tblGrid>
              <a:tr h="7320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facts_cities_metrics</a:t>
                      </a:r>
                    </a:p>
                  </a:txBody>
                  <a:tcPr marL="342900" marR="342900" marT="171450" marB="171450"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82901956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fms_city_id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248343303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poverty_pct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080446222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med_income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81143783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ann_rain_inch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153804851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ann_snow_inch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414143450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min_jan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569178327"/>
                  </a:ext>
                </a:extLst>
              </a:tr>
              <a:tr h="501371">
                <a:tc>
                  <a:txBody>
                    <a:bodyPr/>
                    <a:lstStyle/>
                    <a:p>
                      <a:r>
                        <a:rPr lang="en-US" sz="4000" dirty="0"/>
                        <a:t>max_jan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898799139"/>
                  </a:ext>
                </a:extLst>
              </a:tr>
              <a:tr h="501371">
                <a:tc>
                  <a:txBody>
                    <a:bodyPr/>
                    <a:lstStyle/>
                    <a:p>
                      <a:r>
                        <a:rPr lang="en-US" sz="4000" dirty="0"/>
                        <a:t>… </a:t>
                      </a:r>
                      <a:r>
                        <a:rPr lang="en-US" sz="4000"/>
                        <a:t>22 additional</a:t>
                      </a:r>
                      <a:endParaRPr lang="en-US" sz="4000" dirty="0"/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428100454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0B3FA15-BCDB-40AD-9608-3F777A26C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48052"/>
              </p:ext>
            </p:extLst>
          </p:nvPr>
        </p:nvGraphicFramePr>
        <p:xfrm>
          <a:off x="14961699" y="11014010"/>
          <a:ext cx="9814188" cy="6667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100088261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3550935776"/>
                    </a:ext>
                  </a:extLst>
                </a:gridCol>
              </a:tblGrid>
              <a:tr h="7320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facts_college_metrics</a:t>
                      </a:r>
                    </a:p>
                  </a:txBody>
                  <a:tcPr marL="342900" marR="342900" marT="171450" marB="171450"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82901956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fms_college_id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248343303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college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080446222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year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81143783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football_spending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153804851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coaches_salary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414143450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ticket_sales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56917832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3571D3D-8F4C-41CA-92A8-44B54F05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99641"/>
              </p:ext>
            </p:extLst>
          </p:nvPr>
        </p:nvGraphicFramePr>
        <p:xfrm>
          <a:off x="2334270" y="11014010"/>
          <a:ext cx="9814188" cy="8572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100088261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3550935776"/>
                    </a:ext>
                  </a:extLst>
                </a:gridCol>
              </a:tblGrid>
              <a:tr h="7320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facts_player_metrics</a:t>
                      </a:r>
                    </a:p>
                  </a:txBody>
                  <a:tcPr marL="342900" marR="342900" marT="171450" marB="171450"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82901956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248343303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max_madden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080446222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forty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81143783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vertical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153804851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defense_tackles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414143450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passing_yards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56917832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rushing_rush_td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93575698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… 45 additional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9237669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C9DC03B-4F11-4E4A-B0B8-B98B6CA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11902"/>
              </p:ext>
            </p:extLst>
          </p:nvPr>
        </p:nvGraphicFramePr>
        <p:xfrm>
          <a:off x="2334270" y="21275740"/>
          <a:ext cx="9814188" cy="10134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100088261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3550935776"/>
                    </a:ext>
                  </a:extLst>
                </a:gridCol>
              </a:tblGrid>
              <a:tr h="7320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reporting_rb</a:t>
                      </a:r>
                    </a:p>
                  </a:txBody>
                  <a:tcPr marL="342900" marR="342900" marT="171450" marB="171450"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82901956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248343303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espn_id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080446222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fms_college_id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81143783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fms_city_id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153804851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full_name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414143450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forty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56917832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pPr marL="0" marR="0" lvl="0" indent="0" algn="l" defTabSz="4572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rushing_scrim_yds_pg_zscore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93575698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max_madden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92376694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… 63 additional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81970547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C855CEE-8FDD-426D-822B-AA8C04C47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73301"/>
              </p:ext>
            </p:extLst>
          </p:nvPr>
        </p:nvGraphicFramePr>
        <p:xfrm>
          <a:off x="14961699" y="21275740"/>
          <a:ext cx="9814188" cy="10134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100088261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3550935776"/>
                    </a:ext>
                  </a:extLst>
                </a:gridCol>
              </a:tblGrid>
              <a:tr h="7320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reporting_cb</a:t>
                      </a:r>
                    </a:p>
                  </a:txBody>
                  <a:tcPr marL="342900" marR="342900" marT="171450" marB="171450"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82901956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248343303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espn_id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080446222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fms_college_id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81143783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fms_city_id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153804851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full_name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414143450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forty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56917832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pPr marL="0" marR="0" lvl="0" indent="0" algn="l" defTabSz="4572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defensive_tackles_z_score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93575698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max_madden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92376694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… 63 additional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819705474"/>
                  </a:ext>
                </a:extLst>
              </a:tr>
            </a:tbl>
          </a:graphicData>
        </a:graphic>
      </p:graphicFrame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31A3ADB-CD51-43FC-94EE-678B415124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148459" y="3069771"/>
            <a:ext cx="2813243" cy="186145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02CD8A-D3E9-4F54-9CEE-15CDD805B407}"/>
              </a:ext>
            </a:extLst>
          </p:cNvPr>
          <p:cNvCxnSpPr>
            <a:cxnSpLocks/>
          </p:cNvCxnSpPr>
          <p:nvPr/>
        </p:nvCxnSpPr>
        <p:spPr>
          <a:xfrm>
            <a:off x="12500429" y="4660900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8FCFC2-5DA1-416D-A8D4-317AC17D9518}"/>
              </a:ext>
            </a:extLst>
          </p:cNvPr>
          <p:cNvCxnSpPr>
            <a:cxnSpLocks/>
          </p:cNvCxnSpPr>
          <p:nvPr/>
        </p:nvCxnSpPr>
        <p:spPr>
          <a:xfrm>
            <a:off x="14735629" y="2806149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C2C3FCD-9BC8-4634-B06A-240F60DD4C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75889" y="3185160"/>
            <a:ext cx="2976524" cy="100584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F01D5D-8C37-4433-BD8C-71AFC26442EA}"/>
              </a:ext>
            </a:extLst>
          </p:cNvPr>
          <p:cNvCxnSpPr>
            <a:cxnSpLocks/>
          </p:cNvCxnSpPr>
          <p:nvPr/>
        </p:nvCxnSpPr>
        <p:spPr>
          <a:xfrm>
            <a:off x="27453409" y="2921537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1C2892-8C0F-48C8-8229-97540BD2D9EB}"/>
              </a:ext>
            </a:extLst>
          </p:cNvPr>
          <p:cNvCxnSpPr>
            <a:cxnSpLocks/>
          </p:cNvCxnSpPr>
          <p:nvPr/>
        </p:nvCxnSpPr>
        <p:spPr>
          <a:xfrm>
            <a:off x="25022629" y="3927378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23FEC36-DC19-45C5-85AA-EFBAAC68FA8D}"/>
              </a:ext>
            </a:extLst>
          </p:cNvPr>
          <p:cNvCxnSpPr>
            <a:cxnSpLocks/>
          </p:cNvCxnSpPr>
          <p:nvPr/>
        </p:nvCxnSpPr>
        <p:spPr>
          <a:xfrm rot="5400000">
            <a:off x="-8601070" y="12934315"/>
            <a:ext cx="19460212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F6825FC-1330-4C35-B5B7-6D3EB3DC02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2684" y="3197859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76AAEF2-01A6-4AFE-899B-F46935AF9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2684" y="12440921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953FA8-DD52-4B73-B3C7-7E3DDE7BE8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2684" y="22658071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A02D8B-40F0-43EB-B797-69E933540C20}"/>
              </a:ext>
            </a:extLst>
          </p:cNvPr>
          <p:cNvCxnSpPr>
            <a:cxnSpLocks/>
          </p:cNvCxnSpPr>
          <p:nvPr/>
        </p:nvCxnSpPr>
        <p:spPr>
          <a:xfrm>
            <a:off x="1921329" y="2921537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75C0CA-DA35-4127-B3B4-DD11B361E724}"/>
              </a:ext>
            </a:extLst>
          </p:cNvPr>
          <p:cNvCxnSpPr>
            <a:cxnSpLocks/>
          </p:cNvCxnSpPr>
          <p:nvPr/>
        </p:nvCxnSpPr>
        <p:spPr>
          <a:xfrm>
            <a:off x="1923144" y="12177299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A7A417-93CB-47E1-A3B8-EB96C3B9EA52}"/>
              </a:ext>
            </a:extLst>
          </p:cNvPr>
          <p:cNvCxnSpPr>
            <a:cxnSpLocks/>
          </p:cNvCxnSpPr>
          <p:nvPr/>
        </p:nvCxnSpPr>
        <p:spPr>
          <a:xfrm>
            <a:off x="1886730" y="22363151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79B3D88-E84A-4264-9C93-32129F3EB7DB}"/>
              </a:ext>
            </a:extLst>
          </p:cNvPr>
          <p:cNvCxnSpPr>
            <a:cxnSpLocks/>
          </p:cNvCxnSpPr>
          <p:nvPr/>
        </p:nvCxnSpPr>
        <p:spPr>
          <a:xfrm rot="10800000">
            <a:off x="1129036" y="20696741"/>
            <a:ext cx="1225930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C5C2008-1041-4DD2-9AF7-C27E2F13D9C1}"/>
              </a:ext>
            </a:extLst>
          </p:cNvPr>
          <p:cNvCxnSpPr>
            <a:cxnSpLocks/>
          </p:cNvCxnSpPr>
          <p:nvPr/>
        </p:nvCxnSpPr>
        <p:spPr>
          <a:xfrm rot="10800000">
            <a:off x="13388341" y="22664421"/>
            <a:ext cx="1573358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A2A706C-C324-49B4-BA27-063D32E7CB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04501" y="21680581"/>
            <a:ext cx="1967680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DE4AAE-EA8E-4B79-AA4F-2BC9581D5CB7}"/>
              </a:ext>
            </a:extLst>
          </p:cNvPr>
          <p:cNvCxnSpPr>
            <a:cxnSpLocks/>
          </p:cNvCxnSpPr>
          <p:nvPr/>
        </p:nvCxnSpPr>
        <p:spPr>
          <a:xfrm>
            <a:off x="14175019" y="22394449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2DAF7F8-E725-4A94-9862-FB84128809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50115" y="3448781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D47BFC7-2F20-4C4D-8F48-FE876A9E454F}"/>
              </a:ext>
            </a:extLst>
          </p:cNvPr>
          <p:cNvCxnSpPr>
            <a:cxnSpLocks/>
          </p:cNvCxnSpPr>
          <p:nvPr/>
        </p:nvCxnSpPr>
        <p:spPr>
          <a:xfrm rot="5400000">
            <a:off x="9260393" y="7951200"/>
            <a:ext cx="8992139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F190887-B5F2-4413-B40F-7BC5DE7D6C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50115" y="12436678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39AD4B-BD25-43BE-B5D0-C67359DC1126}"/>
              </a:ext>
            </a:extLst>
          </p:cNvPr>
          <p:cNvCxnSpPr>
            <a:cxnSpLocks/>
          </p:cNvCxnSpPr>
          <p:nvPr/>
        </p:nvCxnSpPr>
        <p:spPr>
          <a:xfrm>
            <a:off x="14570529" y="12173056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57FFF-9141-4A7E-8E8D-CEBBFB94C5C6}"/>
              </a:ext>
            </a:extLst>
          </p:cNvPr>
          <p:cNvCxnSpPr>
            <a:cxnSpLocks/>
          </p:cNvCxnSpPr>
          <p:nvPr/>
        </p:nvCxnSpPr>
        <p:spPr>
          <a:xfrm>
            <a:off x="14590487" y="3160835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59EEBF2-885A-4601-9E83-B920752AC8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535643" y="3406267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6DE2105-EE21-49E5-BED9-1B4F83153742}"/>
              </a:ext>
            </a:extLst>
          </p:cNvPr>
          <p:cNvCxnSpPr>
            <a:cxnSpLocks/>
          </p:cNvCxnSpPr>
          <p:nvPr/>
        </p:nvCxnSpPr>
        <p:spPr>
          <a:xfrm rot="5400000">
            <a:off x="22045921" y="7908686"/>
            <a:ext cx="8992139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F2750FD-46C7-4C25-872E-9EA2C6B9BE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535643" y="12394164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EB889D2-1606-451C-BDE6-EA68C5DC3826}"/>
              </a:ext>
            </a:extLst>
          </p:cNvPr>
          <p:cNvCxnSpPr>
            <a:cxnSpLocks/>
          </p:cNvCxnSpPr>
          <p:nvPr/>
        </p:nvCxnSpPr>
        <p:spPr>
          <a:xfrm>
            <a:off x="27356057" y="12130542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426E99C-0A50-454D-96F7-06E11165C05B}"/>
              </a:ext>
            </a:extLst>
          </p:cNvPr>
          <p:cNvCxnSpPr>
            <a:cxnSpLocks/>
          </p:cNvCxnSpPr>
          <p:nvPr/>
        </p:nvCxnSpPr>
        <p:spPr>
          <a:xfrm>
            <a:off x="27376015" y="3118321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9D9B92-13CF-48E2-A9DE-D8B5F3E430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44928" y="12741418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BC438C7-CB5D-466B-A615-32A5E52843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0576" y="18648467"/>
            <a:ext cx="11801401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96D3C67-E9BF-4B03-8D95-64572AE271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44927" y="24549168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F70958-DA61-4986-BC6D-2A2F2AAF70EF}"/>
              </a:ext>
            </a:extLst>
          </p:cNvPr>
          <p:cNvCxnSpPr>
            <a:cxnSpLocks/>
          </p:cNvCxnSpPr>
          <p:nvPr/>
        </p:nvCxnSpPr>
        <p:spPr>
          <a:xfrm>
            <a:off x="14565341" y="24285546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8A44D5-4E9D-4E2E-BBD2-548663FCB672}"/>
              </a:ext>
            </a:extLst>
          </p:cNvPr>
          <p:cNvCxnSpPr>
            <a:cxnSpLocks/>
          </p:cNvCxnSpPr>
          <p:nvPr/>
        </p:nvCxnSpPr>
        <p:spPr>
          <a:xfrm>
            <a:off x="14394800" y="12472522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01CAA55-2EB1-4E53-B450-5E8DAC0093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30250" y="19138586"/>
            <a:ext cx="12697247" cy="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C9AB8D-AF96-4276-8109-91A7FB2285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67288" y="25499979"/>
            <a:ext cx="1211584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58BEA70-11F5-4E4A-977C-29B60CDBAC7A}"/>
              </a:ext>
            </a:extLst>
          </p:cNvPr>
          <p:cNvCxnSpPr>
            <a:cxnSpLocks/>
          </p:cNvCxnSpPr>
          <p:nvPr/>
        </p:nvCxnSpPr>
        <p:spPr>
          <a:xfrm>
            <a:off x="25401426" y="25249125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A41D5A5-9BFF-42E6-B6B3-AE0BFCF4B954}"/>
              </a:ext>
            </a:extLst>
          </p:cNvPr>
          <p:cNvCxnSpPr>
            <a:cxnSpLocks/>
          </p:cNvCxnSpPr>
          <p:nvPr/>
        </p:nvCxnSpPr>
        <p:spPr>
          <a:xfrm rot="10800000">
            <a:off x="25978873" y="12789962"/>
            <a:ext cx="1816217" cy="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E742894-FC78-43BC-BFF8-BA6C551B8B91}"/>
              </a:ext>
            </a:extLst>
          </p:cNvPr>
          <p:cNvCxnSpPr>
            <a:cxnSpLocks/>
          </p:cNvCxnSpPr>
          <p:nvPr/>
        </p:nvCxnSpPr>
        <p:spPr>
          <a:xfrm>
            <a:off x="27141435" y="12526340"/>
            <a:ext cx="0" cy="527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4" name="Table 4">
            <a:extLst>
              <a:ext uri="{FF2B5EF4-FFF2-40B4-BE49-F238E27FC236}">
                <a16:creationId xmlns:a16="http://schemas.microsoft.com/office/drawing/2014/main" id="{4C5AAFC5-B26F-4D40-9D06-F508FD447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81044"/>
              </p:ext>
            </p:extLst>
          </p:nvPr>
        </p:nvGraphicFramePr>
        <p:xfrm>
          <a:off x="27747227" y="21271389"/>
          <a:ext cx="9814188" cy="10134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100088261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355093577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…additional reporting</a:t>
                      </a:r>
                    </a:p>
                  </a:txBody>
                  <a:tcPr marL="342900" marR="342900" marT="171450" marB="171450"/>
                </a:tc>
                <a:tc hMerge="1"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82901956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248343303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espn_id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080446222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fms_college_id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381143783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fms_city_id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FK</a:t>
                      </a:r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153804851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full_name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414143450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forty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2569178327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pPr marL="0" marR="0" lvl="0" indent="0" algn="l" defTabSz="4572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defensive_tackles_z_score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93575698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max_madden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923766944"/>
                  </a:ext>
                </a:extLst>
              </a:tr>
              <a:tr h="732002">
                <a:tc>
                  <a:txBody>
                    <a:bodyPr/>
                    <a:lstStyle/>
                    <a:p>
                      <a:r>
                        <a:rPr lang="en-US" sz="4000" dirty="0"/>
                        <a:t>… 63 additional</a:t>
                      </a:r>
                    </a:p>
                  </a:txBody>
                  <a:tcPr marL="342900" marR="342900" marT="171450" marB="171450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342900" marR="342900" marT="171450" marB="171450"/>
                </a:tc>
                <a:extLst>
                  <a:ext uri="{0D108BD9-81ED-4DB2-BD59-A6C34878D82A}">
                    <a16:rowId xmlns:a16="http://schemas.microsoft.com/office/drawing/2014/main" val="181970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58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275</Words>
  <Application>Microsoft Office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6</cp:revision>
  <dcterms:created xsi:type="dcterms:W3CDTF">2020-07-06T23:42:54Z</dcterms:created>
  <dcterms:modified xsi:type="dcterms:W3CDTF">2020-07-07T22:54:12Z</dcterms:modified>
</cp:coreProperties>
</file>