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Average"/>
      <p:regular r:id="rId44"/>
    </p:embeddedFont>
    <p:embeddedFont>
      <p:font typeface="Roboto Mono"/>
      <p:regular r:id="rId45"/>
      <p:bold r:id="rId46"/>
      <p:italic r:id="rId47"/>
      <p:boldItalic r:id="rId48"/>
    </p:embeddedFont>
    <p:embeddedFont>
      <p:font typeface="Oswald"/>
      <p:regular r:id="rId49"/>
      <p:bold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Average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RobotoMono-bold.fntdata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obotoMono-boldItalic.fntdata"/><Relationship Id="rId47" Type="http://schemas.openxmlformats.org/officeDocument/2006/relationships/font" Target="fonts/RobotoMono-italic.fntdata"/><Relationship Id="rId49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ProximaNova-bold.fntdata"/><Relationship Id="rId36" Type="http://schemas.openxmlformats.org/officeDocument/2006/relationships/font" Target="fonts/ProximaNova-regular.fntdata"/><Relationship Id="rId39" Type="http://schemas.openxmlformats.org/officeDocument/2006/relationships/font" Target="fonts/ProximaNova-boldItalic.fntdata"/><Relationship Id="rId38" Type="http://schemas.openxmlformats.org/officeDocument/2006/relationships/font" Target="fonts/ProximaNova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regular.fntdata"/><Relationship Id="rId50" Type="http://schemas.openxmlformats.org/officeDocument/2006/relationships/font" Target="fonts/Oswald-bold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34984ce5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34984ce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4d87a09d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4d87a09d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4d87a09d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4d87a09d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f8c927ca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f8c927ca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f8c927ca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f8c927ca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f8c927ca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f8c927ca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f8c927ca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f8c927ca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0985b65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0985b6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0985b65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0985b65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0985b65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80985b65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0985b65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0985b65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0985b65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0985b65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0985b65b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0985b65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0985b65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0985b65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0985b65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0985b65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f8c927ca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f8c927ca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f8c927ca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f8c927ca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790938c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790938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f8c927ca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7f8c927ca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f8c927ca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7f8c927ca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f8c927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f8c927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f8c927ca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f8c927ca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f8c927c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f8c927c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f8c927c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f8c927c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f8c927c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f8c927c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f98182e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f98182e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gövde 1">
  <p:cSld name="TITLE_AND_BODY_1">
    <p:bg>
      <p:bgPr>
        <a:solidFill>
          <a:srgbClr val="F2F5FA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7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3" name="Google Shape;113;p27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b="0" sz="42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2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311700" y="33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  <a:defRPr sz="16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  <a:defRPr sz="16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Mono"/>
              <a:buNone/>
              <a:defRPr b="1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Roboto Mono"/>
              <a:buChar char="●"/>
              <a:defRPr sz="18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○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■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●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○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■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●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○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■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EE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ctrTitle"/>
          </p:nvPr>
        </p:nvSpPr>
        <p:spPr>
          <a:xfrm>
            <a:off x="671250" y="974825"/>
            <a:ext cx="7801500" cy="14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34343"/>
                </a:solidFill>
              </a:rPr>
              <a:t>GIT Eğitimi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34343"/>
                </a:solidFill>
              </a:rPr>
              <a:t>(Global Information Tracker)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2" name="Google Shape;162;p38"/>
          <p:cNvSpPr txBox="1"/>
          <p:nvPr>
            <p:ph idx="1" type="subTitle"/>
          </p:nvPr>
        </p:nvSpPr>
        <p:spPr>
          <a:xfrm>
            <a:off x="729625" y="3197725"/>
            <a:ext cx="7688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M. Mustafa Çetindağ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275" y="3777000"/>
            <a:ext cx="1969450" cy="12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>
            <p:ph type="title"/>
          </p:nvPr>
        </p:nvSpPr>
        <p:spPr>
          <a:xfrm>
            <a:off x="1214500" y="132775"/>
            <a:ext cx="6586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Temel Terminal </a:t>
            </a:r>
            <a:r>
              <a:rPr lang="tr" sz="4400"/>
              <a:t>Komutları</a:t>
            </a:r>
            <a:endParaRPr sz="4400"/>
          </a:p>
        </p:txBody>
      </p:sp>
      <p:sp>
        <p:nvSpPr>
          <p:cNvPr id="223" name="Google Shape;223;p47"/>
          <p:cNvSpPr txBox="1"/>
          <p:nvPr/>
        </p:nvSpPr>
        <p:spPr>
          <a:xfrm>
            <a:off x="364350" y="1390875"/>
            <a:ext cx="84153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cd (change directory)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: Klasör değiştir manasına gelir. Terminal içerisinde gezme işlemi sağlar.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pwd (print working directory)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: Nerede olduğumuzu anlamak için kullanırız. Güncel olarak bulunduğumuz klasörü gösterir.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ls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: İçerisinde bulunduğumuz klasör ve dökümanları göster manasına gelir.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ls la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: Gizli klasörleri de gösterir.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cd ..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: Bir önceki klasöre geliriz.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clear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: Terminali temizler.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mkdir (make directory)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Klasör oluştur anlamına gelir. (mkdir GitLearn)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touch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Dosya oluşturmamızı sağlar. (touch index.html)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rm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: Remove yani kaldır manasına gelir. Sadece dosyaları siler. (rm index.html)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rm -rf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: Direkt klasörü siler. (rm -rf GitLearn)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git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: Yardım dökümantasyonlarını gösterir. Bu işlem Git’in yüklü olduğu manasına da gelir.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git version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Git’in hangi versiyon olduğunu öğrenebiliriz.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8"/>
          <p:cNvSpPr txBox="1"/>
          <p:nvPr>
            <p:ph type="title"/>
          </p:nvPr>
        </p:nvSpPr>
        <p:spPr>
          <a:xfrm>
            <a:off x="1981050" y="68275"/>
            <a:ext cx="51819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File Status </a:t>
            </a:r>
            <a:r>
              <a:rPr lang="tr" sz="4400"/>
              <a:t>Lifecycle</a:t>
            </a:r>
            <a:endParaRPr b="1" sz="4400"/>
          </a:p>
        </p:txBody>
      </p:sp>
      <p:pic>
        <p:nvPicPr>
          <p:cNvPr id="229" name="Google Shape;2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812" y="903475"/>
            <a:ext cx="3716384" cy="40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>
            <p:ph type="title"/>
          </p:nvPr>
        </p:nvSpPr>
        <p:spPr>
          <a:xfrm>
            <a:off x="550525" y="50725"/>
            <a:ext cx="34593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/>
              <a:t>Başlangıç Ayarları</a:t>
            </a:r>
            <a:endParaRPr b="1" sz="3000"/>
          </a:p>
        </p:txBody>
      </p:sp>
      <p:sp>
        <p:nvSpPr>
          <p:cNvPr id="235" name="Google Shape;235;p49"/>
          <p:cNvSpPr txBox="1"/>
          <p:nvPr/>
        </p:nvSpPr>
        <p:spPr>
          <a:xfrm>
            <a:off x="91975" y="796825"/>
            <a:ext cx="4376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Git kullanıcı bilgileri aşağıdaki şekilde ayarlanmaktadır.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config --global user.name “[name]”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Git üzerinde yaptığınız işlemler için görünen isim bu şekilde ayarlanmaktadır.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config --global user.mail “[email]”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Git üzerinde yaptığınız işlemler için görünen mail adresi bu şekilde ayarlanmaktadır.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init [project-name]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Kullanıcının kendi localinde repository oluşturur.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clone [url]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Kullanıcı kendi localine verilen adresteki repository’i ekler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49"/>
          <p:cNvSpPr txBox="1"/>
          <p:nvPr/>
        </p:nvSpPr>
        <p:spPr>
          <a:xfrm>
            <a:off x="4699375" y="563725"/>
            <a:ext cx="43764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status</a:t>
            </a:r>
            <a:endParaRPr b="1"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Repository üzerinde yapılan bütün işlemleri gösterir.</a:t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diff</a:t>
            </a:r>
            <a:endParaRPr b="1"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Repository üzerinde yapılan değişikliklerden sonra dosyalar arasında oluşan farklılıkları gösterir.</a:t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add [file]</a:t>
            </a:r>
            <a:endParaRPr b="1"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Commit yapmadan önce commite eklenecek dosyaları stage kısmına ekler.</a:t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diff –staged</a:t>
            </a:r>
            <a:endParaRPr b="1"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Stagede’ki dosyalar ile versiyonda ki dosyalar arasındaki farkları gösterir.</a:t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reset [file]</a:t>
            </a:r>
            <a:endParaRPr b="1"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Stagede’ki dosyaları add edilmemiş konuma getirir.Bu işlem yapılırken dosyaların içerikleri korunur.</a:t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commit -m "[descriptive message]"</a:t>
            </a:r>
            <a:endParaRPr b="1"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Stage’de bulunan dosyaları verilen tanımlayıcı mesaj ile versiyona ekler</a:t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49"/>
          <p:cNvSpPr txBox="1"/>
          <p:nvPr>
            <p:ph type="title"/>
          </p:nvPr>
        </p:nvSpPr>
        <p:spPr>
          <a:xfrm>
            <a:off x="4572000" y="50725"/>
            <a:ext cx="45720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chemeClr val="lt1"/>
                </a:solidFill>
              </a:rPr>
              <a:t>Değişiklikler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>
            <p:ph type="title"/>
          </p:nvPr>
        </p:nvSpPr>
        <p:spPr>
          <a:xfrm>
            <a:off x="0" y="50725"/>
            <a:ext cx="45720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/>
              <a:t>Log İşlemleri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243" name="Google Shape;243;p50"/>
          <p:cNvSpPr txBox="1"/>
          <p:nvPr/>
        </p:nvSpPr>
        <p:spPr>
          <a:xfrm>
            <a:off x="91975" y="1274700"/>
            <a:ext cx="43764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log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Branch üzerindeki son commit leri tanımlayıcı mesajlar ile gösterir.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log --follow [file]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Verilen geçmiş dosyalarına bakar.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diff [first-branch]...[second-branch]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İki branch arasındaki farkları gösterir.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show [commit]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Verilen commit ile ilgili olarak bilgi verir.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50"/>
          <p:cNvSpPr txBox="1"/>
          <p:nvPr>
            <p:ph type="title"/>
          </p:nvPr>
        </p:nvSpPr>
        <p:spPr>
          <a:xfrm>
            <a:off x="4572000" y="50725"/>
            <a:ext cx="45720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chemeClr val="lt1"/>
                </a:solidFill>
              </a:rPr>
              <a:t>Branch İşlemleri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45" name="Google Shape;245;p50"/>
          <p:cNvSpPr txBox="1"/>
          <p:nvPr/>
        </p:nvSpPr>
        <p:spPr>
          <a:xfrm>
            <a:off x="4699375" y="1155450"/>
            <a:ext cx="4376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branch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Repository de bulunan bütün brancleri listeler.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branch [branch-name]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Verilen isimle yeni bir branch oluşturur.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checkout [branch-name]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Verilen isimdeki branch e geçiş yapar.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merge [branch]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Mevcut brach ile verilen branch i merge eder.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branch -d [branch-name]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Verilen branch merge edilmişse siler.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1"/>
          <p:cNvSpPr txBox="1"/>
          <p:nvPr>
            <p:ph type="title"/>
          </p:nvPr>
        </p:nvSpPr>
        <p:spPr>
          <a:xfrm>
            <a:off x="0" y="50725"/>
            <a:ext cx="45720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/>
              <a:t>Dosya İşlemleri</a:t>
            </a:r>
            <a:endParaRPr b="1" sz="3000"/>
          </a:p>
        </p:txBody>
      </p:sp>
      <p:sp>
        <p:nvSpPr>
          <p:cNvPr id="251" name="Google Shape;251;p51"/>
          <p:cNvSpPr txBox="1"/>
          <p:nvPr/>
        </p:nvSpPr>
        <p:spPr>
          <a:xfrm>
            <a:off x="91975" y="864300"/>
            <a:ext cx="4376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rm [file]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Dosyayı hem localden hem version üzerinden siler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rm --cached [file]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Dosyayı version dan siler.Dosya local de kalmaya devam eder.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mv [file-original] [file-renamed]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Commit etmeden önce verilen dosyanın ismini değiştirir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reset [commit]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Verilen commit’den önceki hale dönüş yapar.Local deki değişiklikleri tutar.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$ git reset --hard [commit]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Verilen commit’e bütün değişiklikleri göz ardı ederek döner.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51"/>
          <p:cNvSpPr txBox="1"/>
          <p:nvPr>
            <p:ph type="title"/>
          </p:nvPr>
        </p:nvSpPr>
        <p:spPr>
          <a:xfrm>
            <a:off x="4572000" y="50725"/>
            <a:ext cx="45720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chemeClr val="lt1"/>
                </a:solidFill>
              </a:rPr>
              <a:t>Stash İşlemleri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53" name="Google Shape;253;p51"/>
          <p:cNvSpPr txBox="1"/>
          <p:nvPr/>
        </p:nvSpPr>
        <p:spPr>
          <a:xfrm>
            <a:off x="4699375" y="864300"/>
            <a:ext cx="437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stash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Çalışma dizinimizde ki bütün değişiklikleri kaydeder ve clean hale getirir.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stash list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Bütün stash’leri bize gösterir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stash pop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 son alınan stash’i etkinleştirir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stash drop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 son alınan stash’i siler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 git stash apply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Stash listesinin üstünde olan kayıtlar branche yüklenir fakat listeden silinmez.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/>
        </p:nvSpPr>
        <p:spPr>
          <a:xfrm>
            <a:off x="91975" y="660450"/>
            <a:ext cx="43764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350">
                <a:latin typeface="Proxima Nova"/>
                <a:ea typeface="Proxima Nova"/>
                <a:cs typeface="Proxima Nova"/>
                <a:sym typeface="Proxima Nova"/>
              </a:rPr>
              <a:t>$ git fetch [bookmark]</a:t>
            </a:r>
            <a:endParaRPr b="1"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50">
                <a:latin typeface="Proxima Nova"/>
                <a:ea typeface="Proxima Nova"/>
                <a:cs typeface="Proxima Nova"/>
                <a:sym typeface="Proxima Nova"/>
              </a:rPr>
              <a:t>Repository’i çalışma dizinine alır.</a:t>
            </a:r>
            <a:endParaRPr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350">
                <a:latin typeface="Proxima Nova"/>
                <a:ea typeface="Proxima Nova"/>
                <a:cs typeface="Proxima Nova"/>
                <a:sym typeface="Proxima Nova"/>
              </a:rPr>
              <a:t>$ git merge [bookmark]/[branch]</a:t>
            </a:r>
            <a:endParaRPr b="1"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50">
                <a:latin typeface="Proxima Nova"/>
                <a:ea typeface="Proxima Nova"/>
                <a:cs typeface="Proxima Nova"/>
                <a:sym typeface="Proxima Nova"/>
              </a:rPr>
              <a:t>Fetch edilmiş branch’i verilen branch ile merge eder.</a:t>
            </a:r>
            <a:endParaRPr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350">
                <a:latin typeface="Proxima Nova"/>
                <a:ea typeface="Proxima Nova"/>
                <a:cs typeface="Proxima Nova"/>
                <a:sym typeface="Proxima Nova"/>
              </a:rPr>
              <a:t>$ git rebase [branch]</a:t>
            </a:r>
            <a:endParaRPr b="1"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50">
                <a:latin typeface="Proxima Nova"/>
                <a:ea typeface="Proxima Nova"/>
                <a:cs typeface="Proxima Nova"/>
                <a:sym typeface="Proxima Nova"/>
              </a:rPr>
              <a:t>Bir branch’de ki dosyaları geçerli branch ile tümleştirir.</a:t>
            </a:r>
            <a:endParaRPr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350">
                <a:latin typeface="Proxima Nova"/>
                <a:ea typeface="Proxima Nova"/>
                <a:cs typeface="Proxima Nova"/>
                <a:sym typeface="Proxima Nova"/>
              </a:rPr>
              <a:t>$ git push [alias] [branch]</a:t>
            </a:r>
            <a:endParaRPr b="1"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50">
                <a:latin typeface="Proxima Nova"/>
                <a:ea typeface="Proxima Nova"/>
                <a:cs typeface="Proxima Nova"/>
                <a:sym typeface="Proxima Nova"/>
              </a:rPr>
              <a:t>Localimizdeki değişiklikleri remote repository’e gönderir.</a:t>
            </a:r>
            <a:endParaRPr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350">
                <a:latin typeface="Proxima Nova"/>
                <a:ea typeface="Proxima Nova"/>
                <a:cs typeface="Proxima Nova"/>
                <a:sym typeface="Proxima Nova"/>
              </a:rPr>
              <a:t>$ git push --set-upstream [alias] [branch]</a:t>
            </a:r>
            <a:endParaRPr b="1"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50">
                <a:latin typeface="Proxima Nova"/>
                <a:ea typeface="Proxima Nova"/>
                <a:cs typeface="Proxima Nova"/>
                <a:sym typeface="Proxima Nova"/>
              </a:rPr>
              <a:t>Yerel dosyalarınızda yeni oluşturmuş olduğunuz bir branch’e sahipseniz bu komutu kullanarak hangi branch’e push edeceğinizi söylemeniz gerekir</a:t>
            </a:r>
            <a:endParaRPr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350">
                <a:latin typeface="Proxima Nova"/>
                <a:ea typeface="Proxima Nova"/>
                <a:cs typeface="Proxima Nova"/>
                <a:sym typeface="Proxima Nova"/>
              </a:rPr>
              <a:t>$ git pull</a:t>
            </a:r>
            <a:endParaRPr b="1"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50">
                <a:latin typeface="Proxima Nova"/>
                <a:ea typeface="Proxima Nova"/>
                <a:cs typeface="Proxima Nova"/>
                <a:sym typeface="Proxima Nova"/>
              </a:rPr>
              <a:t>Remote’daki en son güncel olan repository locale alınır.</a:t>
            </a:r>
            <a:endParaRPr sz="13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52"/>
          <p:cNvSpPr txBox="1"/>
          <p:nvPr>
            <p:ph type="title"/>
          </p:nvPr>
        </p:nvSpPr>
        <p:spPr>
          <a:xfrm>
            <a:off x="0" y="80725"/>
            <a:ext cx="45720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/>
              <a:t>Remote İşlemleri</a:t>
            </a:r>
            <a:endParaRPr b="1" sz="3000"/>
          </a:p>
        </p:txBody>
      </p:sp>
      <p:pic>
        <p:nvPicPr>
          <p:cNvPr id="260" name="Google Shape;2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42713"/>
            <a:ext cx="4572001" cy="245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3"/>
          <p:cNvSpPr txBox="1"/>
          <p:nvPr>
            <p:ph type="title"/>
          </p:nvPr>
        </p:nvSpPr>
        <p:spPr>
          <a:xfrm>
            <a:off x="2300250" y="68275"/>
            <a:ext cx="45435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Geçmişe </a:t>
            </a:r>
            <a:r>
              <a:rPr lang="tr" sz="4400"/>
              <a:t>Dönme</a:t>
            </a:r>
            <a:endParaRPr b="1" sz="4400"/>
          </a:p>
        </p:txBody>
      </p:sp>
      <p:pic>
        <p:nvPicPr>
          <p:cNvPr id="266" name="Google Shape;26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70225"/>
            <a:ext cx="8839200" cy="314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4"/>
          <p:cNvSpPr txBox="1"/>
          <p:nvPr>
            <p:ph type="title"/>
          </p:nvPr>
        </p:nvSpPr>
        <p:spPr>
          <a:xfrm>
            <a:off x="2300250" y="68275"/>
            <a:ext cx="45435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Geçmişe </a:t>
            </a:r>
            <a:r>
              <a:rPr lang="tr" sz="4400"/>
              <a:t>Dönme</a:t>
            </a:r>
            <a:endParaRPr b="1" sz="4400"/>
          </a:p>
        </p:txBody>
      </p:sp>
      <p:pic>
        <p:nvPicPr>
          <p:cNvPr id="272" name="Google Shape;2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75" y="790207"/>
            <a:ext cx="9144001" cy="418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 txBox="1"/>
          <p:nvPr>
            <p:ph type="title"/>
          </p:nvPr>
        </p:nvSpPr>
        <p:spPr>
          <a:xfrm>
            <a:off x="2300250" y="68275"/>
            <a:ext cx="45435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Geçmişe </a:t>
            </a:r>
            <a:r>
              <a:rPr lang="tr" sz="4400"/>
              <a:t>Dönme</a:t>
            </a:r>
            <a:endParaRPr b="1" sz="4400"/>
          </a:p>
        </p:txBody>
      </p:sp>
      <p:pic>
        <p:nvPicPr>
          <p:cNvPr id="278" name="Google Shape;2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03475"/>
            <a:ext cx="8839199" cy="406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6"/>
          <p:cNvSpPr txBox="1"/>
          <p:nvPr>
            <p:ph type="title"/>
          </p:nvPr>
        </p:nvSpPr>
        <p:spPr>
          <a:xfrm>
            <a:off x="2300250" y="68275"/>
            <a:ext cx="45435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Geçmişe </a:t>
            </a:r>
            <a:r>
              <a:rPr lang="tr" sz="4400"/>
              <a:t>Dönme</a:t>
            </a:r>
            <a:endParaRPr b="1" sz="4400"/>
          </a:p>
        </p:txBody>
      </p:sp>
      <p:pic>
        <p:nvPicPr>
          <p:cNvPr id="284" name="Google Shape;28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800" y="751075"/>
            <a:ext cx="7650851" cy="40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Versiyon</a:t>
            </a:r>
            <a:br>
              <a:rPr b="1" lang="tr" sz="4400"/>
            </a:br>
            <a:r>
              <a:rPr b="1" lang="tr" sz="4400"/>
              <a:t>Kontrol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Sistemi </a:t>
            </a:r>
            <a:r>
              <a:rPr b="1" lang="tr" sz="2000"/>
              <a:t>nedir ?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169" name="Google Shape;1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875" y="982700"/>
            <a:ext cx="5295725" cy="26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7"/>
          <p:cNvSpPr txBox="1"/>
          <p:nvPr>
            <p:ph type="title"/>
          </p:nvPr>
        </p:nvSpPr>
        <p:spPr>
          <a:xfrm>
            <a:off x="2300250" y="68275"/>
            <a:ext cx="45435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Geçmişe </a:t>
            </a:r>
            <a:r>
              <a:rPr lang="tr" sz="4400"/>
              <a:t>Dönme</a:t>
            </a:r>
            <a:endParaRPr b="1" sz="4400"/>
          </a:p>
        </p:txBody>
      </p:sp>
      <p:pic>
        <p:nvPicPr>
          <p:cNvPr id="290" name="Google Shape;29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50" y="1035475"/>
            <a:ext cx="8839202" cy="307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8"/>
          <p:cNvSpPr txBox="1"/>
          <p:nvPr>
            <p:ph type="title"/>
          </p:nvPr>
        </p:nvSpPr>
        <p:spPr>
          <a:xfrm>
            <a:off x="2300250" y="68275"/>
            <a:ext cx="45435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Geçmişe </a:t>
            </a:r>
            <a:r>
              <a:rPr lang="tr" sz="4400"/>
              <a:t>Dönme</a:t>
            </a:r>
            <a:endParaRPr b="1" sz="4400"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1363"/>
            <a:ext cx="8839200" cy="2620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2300250" y="68275"/>
            <a:ext cx="45435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Geçmişe </a:t>
            </a:r>
            <a:r>
              <a:rPr lang="tr" sz="4400"/>
              <a:t>Dönme</a:t>
            </a:r>
            <a:endParaRPr b="1" sz="4400"/>
          </a:p>
        </p:txBody>
      </p:sp>
      <p:pic>
        <p:nvPicPr>
          <p:cNvPr id="302" name="Google Shape;3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1075"/>
            <a:ext cx="8800487" cy="408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2997900" y="68275"/>
            <a:ext cx="31482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Cherry </a:t>
            </a:r>
            <a:r>
              <a:rPr lang="tr" sz="4400"/>
              <a:t>Pick</a:t>
            </a:r>
            <a:endParaRPr b="1" sz="44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650" y="903475"/>
            <a:ext cx="7011347" cy="40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-50" y="142500"/>
            <a:ext cx="914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Git: </a:t>
            </a:r>
            <a:r>
              <a:rPr lang="tr" sz="4400"/>
              <a:t>Merging vs. Rebasing</a:t>
            </a:r>
            <a:endParaRPr b="1" sz="4400"/>
          </a:p>
        </p:txBody>
      </p:sp>
      <p:sp>
        <p:nvSpPr>
          <p:cNvPr id="314" name="Google Shape;314;p61"/>
          <p:cNvSpPr txBox="1"/>
          <p:nvPr/>
        </p:nvSpPr>
        <p:spPr>
          <a:xfrm>
            <a:off x="300250" y="1263775"/>
            <a:ext cx="8415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700">
                <a:latin typeface="Proxima Nova"/>
                <a:ea typeface="Proxima Nova"/>
                <a:cs typeface="Proxima Nova"/>
                <a:sym typeface="Proxima Nova"/>
              </a:rPr>
              <a:t>Merge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, iki farklı bir branch arasında değişiklikleri aktarmak için en güvenli ve en sık kullanılan yöntemdir. Neden güvenli çünkü merge işleminde </a:t>
            </a:r>
            <a:r>
              <a:rPr b="1" lang="tr" sz="1700">
                <a:latin typeface="Proxima Nova"/>
                <a:ea typeface="Proxima Nova"/>
                <a:cs typeface="Proxima Nova"/>
                <a:sym typeface="Proxima Nova"/>
              </a:rPr>
              <a:t>tarihçesinde 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görünmektedir ve zaman çizelgesinde herhangi bir değişiklik yapmaz. Merge yapıldığında da ayrı bir </a:t>
            </a:r>
            <a:r>
              <a:rPr b="1" lang="tr" sz="1700">
                <a:latin typeface="Proxima Nova"/>
                <a:ea typeface="Proxima Nova"/>
                <a:cs typeface="Proxima Nova"/>
                <a:sym typeface="Proxima Nova"/>
              </a:rPr>
              <a:t>commit 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olarak görünmektedir. Ancak bu durumun bir </a:t>
            </a:r>
            <a:r>
              <a:rPr b="1" lang="tr" sz="1700">
                <a:latin typeface="Proxima Nova"/>
                <a:ea typeface="Proxima Nova"/>
                <a:cs typeface="Proxima Nova"/>
                <a:sym typeface="Proxima Nova"/>
              </a:rPr>
              <a:t>dezavantajı 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da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bulunmaktadır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. Kalabalık ekiplerde </a:t>
            </a:r>
            <a:r>
              <a:rPr b="1" lang="tr" sz="1700">
                <a:latin typeface="Proxima Nova"/>
                <a:ea typeface="Proxima Nova"/>
                <a:cs typeface="Proxima Nova"/>
                <a:sym typeface="Proxima Nova"/>
              </a:rPr>
              <a:t>commit 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mesajlarının sayısının artmasına neden olmaktadır.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700">
                <a:latin typeface="Proxima Nova"/>
                <a:ea typeface="Proxima Nova"/>
                <a:cs typeface="Proxima Nova"/>
                <a:sym typeface="Proxima Nova"/>
              </a:rPr>
              <a:t>Rebase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'de ise bu durum farklıdır. birleştirme işlemlerinde ayrı bir </a:t>
            </a:r>
            <a:r>
              <a:rPr b="1" lang="tr" sz="1700">
                <a:latin typeface="Proxima Nova"/>
                <a:ea typeface="Proxima Nova"/>
                <a:cs typeface="Proxima Nova"/>
                <a:sym typeface="Proxima Nova"/>
              </a:rPr>
              <a:t>commit oluşmaz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 ve </a:t>
            </a:r>
            <a:r>
              <a:rPr b="1" lang="tr" sz="1700">
                <a:latin typeface="Proxima Nova"/>
                <a:ea typeface="Proxima Nova"/>
                <a:cs typeface="Proxima Nova"/>
                <a:sym typeface="Proxima Nova"/>
              </a:rPr>
              <a:t>timeline 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içinde de değişiklik olmuş olur. Bu nedenle rebase yaparken merge'e göre daha </a:t>
            </a:r>
            <a:r>
              <a:rPr b="1" lang="tr" sz="1700">
                <a:latin typeface="Proxima Nova"/>
                <a:ea typeface="Proxima Nova"/>
                <a:cs typeface="Proxima Nova"/>
                <a:sym typeface="Proxima Nova"/>
              </a:rPr>
              <a:t>dikkatli </a:t>
            </a:r>
            <a:r>
              <a:rPr lang="tr" sz="1700">
                <a:latin typeface="Proxima Nova"/>
                <a:ea typeface="Proxima Nova"/>
                <a:cs typeface="Proxima Nova"/>
                <a:sym typeface="Proxima Nova"/>
              </a:rPr>
              <a:t>olmak gerekmektedir.  Ekibin çalıştıgı mevcuttaki projede değişiklikleri yönetmek zor olacaktır.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129475" y="50725"/>
            <a:ext cx="43788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MERGE</a:t>
            </a:r>
            <a:endParaRPr sz="4400"/>
          </a:p>
        </p:txBody>
      </p:sp>
      <p:pic>
        <p:nvPicPr>
          <p:cNvPr id="320" name="Google Shape;3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5150" y="1513850"/>
            <a:ext cx="4884650" cy="32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2"/>
          <p:cNvSpPr txBox="1"/>
          <p:nvPr>
            <p:ph type="title"/>
          </p:nvPr>
        </p:nvSpPr>
        <p:spPr>
          <a:xfrm>
            <a:off x="4609500" y="50725"/>
            <a:ext cx="45720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REBASE</a:t>
            </a:r>
            <a:endParaRPr sz="4400"/>
          </a:p>
        </p:txBody>
      </p:sp>
      <p:pic>
        <p:nvPicPr>
          <p:cNvPr id="322" name="Google Shape;32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775" y="1174525"/>
            <a:ext cx="4648324" cy="316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62"/>
          <p:cNvCxnSpPr/>
          <p:nvPr/>
        </p:nvCxnSpPr>
        <p:spPr>
          <a:xfrm>
            <a:off x="4515775" y="-43475"/>
            <a:ext cx="0" cy="51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3"/>
          <p:cNvSpPr txBox="1"/>
          <p:nvPr>
            <p:ph type="title"/>
          </p:nvPr>
        </p:nvSpPr>
        <p:spPr>
          <a:xfrm>
            <a:off x="-37250" y="57775"/>
            <a:ext cx="914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İdeal Branch Modeli</a:t>
            </a:r>
            <a:endParaRPr sz="4400"/>
          </a:p>
        </p:txBody>
      </p:sp>
      <p:pic>
        <p:nvPicPr>
          <p:cNvPr id="329" name="Google Shape;32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00" y="751525"/>
            <a:ext cx="2917050" cy="43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3"/>
          <p:cNvSpPr txBox="1"/>
          <p:nvPr/>
        </p:nvSpPr>
        <p:spPr>
          <a:xfrm>
            <a:off x="3485000" y="1143000"/>
            <a:ext cx="5468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Master 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bizim için </a:t>
            </a: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 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branch olmalı.Bu branch’deki kodlar ürününüz yayınlanmış hali olarak düşünebilirsiniz yada yayınlanmaya hazır hali. 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ise geliştirme aşamasında ve bir sonraki </a:t>
            </a: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release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’de çıkacak olan projemizin son halinin kodlarının olduğu branch olmalıdır.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branch’indeki tüm testler tamamlandıktan sonra da master branch’ine </a:t>
            </a: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merge 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edilmeli.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Son aşama ise her </a:t>
            </a: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merge 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 güncellemeden sonra son halinin tag’lenmesi olmalı.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4"/>
          <p:cNvSpPr txBox="1"/>
          <p:nvPr>
            <p:ph type="title"/>
          </p:nvPr>
        </p:nvSpPr>
        <p:spPr>
          <a:xfrm>
            <a:off x="2520775" y="-32225"/>
            <a:ext cx="6585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Feature Branch</a:t>
            </a:r>
            <a:endParaRPr sz="4400"/>
          </a:p>
        </p:txBody>
      </p:sp>
      <p:sp>
        <p:nvSpPr>
          <p:cNvPr id="336" name="Google Shape;336;p64"/>
          <p:cNvSpPr txBox="1"/>
          <p:nvPr/>
        </p:nvSpPr>
        <p:spPr>
          <a:xfrm>
            <a:off x="2592500" y="693000"/>
            <a:ext cx="63258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Master ve Develop branch’lerimiz dışında bu branch’leri besleyecek </a:t>
            </a:r>
            <a:r>
              <a:rPr b="1"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 </a:t>
            </a: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branch’lerimiz bulunmalıdır. 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Gelecek versiyonda olacak geliştirmelerin olduğu branch modeli.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</a:t>
            </a: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branch’inden yaratılmalı ve tekrar develop branch’ine merge edilmeli.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</a:t>
            </a: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reposunda bulunmalıdır.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İsimlendirme </a:t>
            </a: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features/feature-name, features/feature-area/feature-name, users/username/description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Avantajını şu şekilde özetleyebiliriz; geliştirmesine başladığınız veya bitirdiğiniz yapının çıkartılması gerektiğinde, iptal edildiğinde veya bir sorunla karşılaştığınızda projenin bundan etkilenmemesi sağlar.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5" y="69775"/>
            <a:ext cx="1860600" cy="49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4"/>
          <p:cNvSpPr txBox="1"/>
          <p:nvPr>
            <p:ph type="title"/>
          </p:nvPr>
        </p:nvSpPr>
        <p:spPr>
          <a:xfrm>
            <a:off x="2592500" y="3015600"/>
            <a:ext cx="65859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Release </a:t>
            </a:r>
            <a:r>
              <a:rPr b="1" lang="tr" sz="4400"/>
              <a:t>Branch</a:t>
            </a:r>
            <a:endParaRPr sz="4400"/>
          </a:p>
        </p:txBody>
      </p:sp>
      <p:sp>
        <p:nvSpPr>
          <p:cNvPr id="339" name="Google Shape;339;p64"/>
          <p:cNvSpPr txBox="1"/>
          <p:nvPr/>
        </p:nvSpPr>
        <p:spPr>
          <a:xfrm>
            <a:off x="2592500" y="3740400"/>
            <a:ext cx="632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Release branch modeli ise, gelecek versiyonda yayınlacak yeni güncellemeyi desteklemek amacıyla kullanılır. Bu branch içerisinde son minor bug fix’ ler, güncelleme için meta-data’ ların hazırlanması vb durumlar gerçekleştirilir. Bu branch modeli develop(dev)’ den çıkar ve tekrardan develop(dev) veya master’ a merge edilebilir.</a:t>
            </a:r>
            <a:b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İsimlendirme </a:t>
            </a:r>
            <a:r>
              <a:rPr lang="t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release-*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5"/>
          <p:cNvSpPr txBox="1"/>
          <p:nvPr>
            <p:ph type="title"/>
          </p:nvPr>
        </p:nvSpPr>
        <p:spPr>
          <a:xfrm>
            <a:off x="-37250" y="57775"/>
            <a:ext cx="914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Hotfix</a:t>
            </a:r>
            <a:r>
              <a:rPr b="1" lang="tr" sz="4400"/>
              <a:t> Branch</a:t>
            </a:r>
            <a:endParaRPr sz="4400"/>
          </a:p>
        </p:txBody>
      </p:sp>
      <p:sp>
        <p:nvSpPr>
          <p:cNvPr id="345" name="Google Shape;345;p65"/>
          <p:cNvSpPr txBox="1"/>
          <p:nvPr/>
        </p:nvSpPr>
        <p:spPr>
          <a:xfrm>
            <a:off x="2592500" y="1427950"/>
            <a:ext cx="6325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Master 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branch’inden türetilir ve develop yada master branch’ine </a:t>
            </a: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merge 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edilir.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Canlıdaki </a:t>
            </a: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kritik 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bir </a:t>
            </a: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bug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’ı çözmek için oluşturulur. Canlıdaki tag numarasından çıkar ve tekrar merge edilir.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En büyük avantajı takımdaki diğer geliştiriciler işlerine devam ederken diğer kişi </a:t>
            </a: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ayrı bir ortamda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bu </a:t>
            </a:r>
            <a:r>
              <a:rPr b="1"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bug </a:t>
            </a: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çözümünü gerçekleştirebilir.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İsimlendirme : hotfix-*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6" name="Google Shape;3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675"/>
            <a:ext cx="2605776" cy="351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>
            <p:ph type="title"/>
          </p:nvPr>
        </p:nvSpPr>
        <p:spPr>
          <a:xfrm>
            <a:off x="323350" y="0"/>
            <a:ext cx="86193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VCS</a:t>
            </a:r>
            <a:r>
              <a:rPr b="1" lang="tr" sz="2000"/>
              <a:t>(Version Control Systems) </a:t>
            </a:r>
            <a:r>
              <a:rPr lang="tr" sz="4400"/>
              <a:t>Nedir ?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75" name="Google Shape;175;p40"/>
          <p:cNvSpPr txBox="1"/>
          <p:nvPr/>
        </p:nvSpPr>
        <p:spPr>
          <a:xfrm>
            <a:off x="271375" y="714000"/>
            <a:ext cx="844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Version Control System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bir döküman (yazılım projesi, ofis belgesi…) üzerinde yaptığımız değişiklikleri adım adım kaydeden ve isterseniz bunu internet üzerinde depoda (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repository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) saklamamızı ve yönetmemizi sağlayan bir sistemdir.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Git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SVN (Subversion)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BitKeeper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Mercurial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sürüm kontrol sistemlerine örnek olarak gösterilir.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6" name="Google Shape;1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300" y="1781925"/>
            <a:ext cx="4817382" cy="31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91975" y="50725"/>
            <a:ext cx="41679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400"/>
              <a:t>Neden </a:t>
            </a:r>
            <a:r>
              <a:rPr lang="tr" sz="3400"/>
              <a:t>VCS </a:t>
            </a:r>
            <a:r>
              <a:rPr lang="tr" sz="3400"/>
              <a:t>?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</p:txBody>
      </p:sp>
      <p:sp>
        <p:nvSpPr>
          <p:cNvPr id="182" name="Google Shape;182;p41"/>
          <p:cNvSpPr txBox="1"/>
          <p:nvPr/>
        </p:nvSpPr>
        <p:spPr>
          <a:xfrm>
            <a:off x="91975" y="942775"/>
            <a:ext cx="43764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Her dosyanın tam bir uzun vadeli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değişiklik geçmişi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tutulur.  Bu da, dosya üzerinde yıllar içinde birçok kişi tarafından yapılan her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değişikliğin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tutulması anlamına gelir.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Bizlere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eş zamanlı geliştirme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yapabilmek için olanak sunar.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Projede hatayla karşılaştığımız durumlarda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eski kod kaydına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dönmemizi sağlar.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" name="Google Shape;1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00" y="1128737"/>
            <a:ext cx="3877350" cy="28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/>
        </p:nvSpPr>
        <p:spPr>
          <a:xfrm>
            <a:off x="91975" y="1056525"/>
            <a:ext cx="43764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En eski versiyon kontrol sistemi yaklaşımıdır.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Proje ve yaptığımız değişiklikler kullanıcı makinası üzerindeki veritabanında tutulur.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Her yapılan commit bir versiyon olarak tutulur ve commit değerine hash ataması yapılarak her versiyon birbirinden ayırt edilmektedir.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Ayrıca versiyon görüntüleme imkanını sağlar.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Ancak bu sistemde sadece bir kullanıcı etkin bir şekilde çalışabilir.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9" name="Google Shape;1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400" y="842525"/>
            <a:ext cx="4050876" cy="34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2"/>
          <p:cNvSpPr txBox="1"/>
          <p:nvPr>
            <p:ph type="title"/>
          </p:nvPr>
        </p:nvSpPr>
        <p:spPr>
          <a:xfrm>
            <a:off x="0" y="50725"/>
            <a:ext cx="44799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Yerel </a:t>
            </a:r>
            <a:r>
              <a:rPr b="1" lang="tr" sz="2100"/>
              <a:t>Versiyon Kontrol Sistemleri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600">
                <a:solidFill>
                  <a:srgbClr val="333333"/>
                </a:solidFill>
              </a:rPr>
              <a:t>(Local Version Control Systems)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0" y="50725"/>
            <a:ext cx="44799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Merkezi Versiyon Kontrol Sistemleri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600">
                <a:solidFill>
                  <a:srgbClr val="333333"/>
                </a:solidFill>
              </a:rPr>
              <a:t>(Centralized Version Control Systems)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196" name="Google Shape;196;p43"/>
          <p:cNvSpPr txBox="1"/>
          <p:nvPr/>
        </p:nvSpPr>
        <p:spPr>
          <a:xfrm>
            <a:off x="91975" y="1107525"/>
            <a:ext cx="43764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Birden fazla kişinin bir proje üzerinde etkin çalışması için ortaya atılmış versiyonlama sistemidir.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CVS, SVN birer merkezi versiyon kontrol sistemleridir.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Bu sistemde proje ortak bir repository’de tutulur ve birden fazla geliştirici aynı repository üzerinde çalışır.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Bu yöntemdeki sorun ise tüm bilgi tek bir sunucu üzerinde tutulmasıdır yani bu sunucunun başına gelebilecek en ufak bir sorunda projeyi kaybedilebilir.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875" y="1418075"/>
            <a:ext cx="4376399" cy="246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4"/>
          <p:cNvSpPr txBox="1"/>
          <p:nvPr>
            <p:ph type="title"/>
          </p:nvPr>
        </p:nvSpPr>
        <p:spPr>
          <a:xfrm>
            <a:off x="0" y="50725"/>
            <a:ext cx="44799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100"/>
              <a:t>Dağıtık Versiyon Kontrol Sistemleri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600">
                <a:solidFill>
                  <a:srgbClr val="333333"/>
                </a:solidFill>
              </a:rPr>
              <a:t>(</a:t>
            </a:r>
            <a:r>
              <a:rPr b="1" lang="tr" sz="1600">
                <a:solidFill>
                  <a:srgbClr val="333333"/>
                </a:solidFill>
              </a:rPr>
              <a:t>Distributed</a:t>
            </a:r>
            <a:r>
              <a:rPr b="1" lang="tr" sz="1600">
                <a:solidFill>
                  <a:srgbClr val="333333"/>
                </a:solidFill>
              </a:rPr>
              <a:t> Version Control Systems)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203" name="Google Shape;203;p44"/>
          <p:cNvSpPr txBox="1"/>
          <p:nvPr/>
        </p:nvSpPr>
        <p:spPr>
          <a:xfrm>
            <a:off x="91975" y="905025"/>
            <a:ext cx="43764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B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irden fazla repository (depo) yer almaktadır.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Git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, Mercurial, BitKeeper… dağıtık versiyon sistemleri örnek gösterilebilir.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Proje üzerinde çalışan her makine, projenin kopyasını kendi yerel bilgisayarında tutmaktadır.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Proje üzerinde değişiklik yapmak veya proje geçmişine göz atmak istediklerinde, uzak depo ile iletişime geçmek zorunda değildir.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Sunucuda oluşabilecek bir problem sonrası kullanıcılardan herhangi birinin geri yüklemesi ile projenin geri getirilmesi mümkündür.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4" name="Google Shape;2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50" y="1141250"/>
            <a:ext cx="4424351" cy="24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type="title"/>
          </p:nvPr>
        </p:nvSpPr>
        <p:spPr>
          <a:xfrm>
            <a:off x="91975" y="50725"/>
            <a:ext cx="41679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400"/>
              <a:t>GIT</a:t>
            </a:r>
            <a:r>
              <a:rPr b="1" lang="tr" sz="1000"/>
              <a:t>(Global Information Tracker) </a:t>
            </a:r>
            <a:r>
              <a:rPr lang="tr" sz="3400"/>
              <a:t>Nedir ?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</p:txBody>
      </p:sp>
      <p:sp>
        <p:nvSpPr>
          <p:cNvPr id="210" name="Google Shape;210;p45"/>
          <p:cNvSpPr txBox="1"/>
          <p:nvPr/>
        </p:nvSpPr>
        <p:spPr>
          <a:xfrm>
            <a:off x="91975" y="882775"/>
            <a:ext cx="43764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Git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, yazılım geliştirme süreçlerinde kullanılan, hız odaklı,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dağıtık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çalışan bir sürüm kontrol ve kaynak kod yönetim sistemidir.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İlk sürümü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Linux Çekirdeği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'nin geliştirilmesinde kullanılmak üzere 2005 yılında bizzat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Linus Torvalds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tarafından tasarlanıp geliştirilmiştir.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Git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'in ortaya çıkışı, çok sayıda Linux çekirdeği geliştiricisinin proje yönetimi için bir önceki sürüm kontrol sistemi olan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BitKeeper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'ı tercih etmesiyle başlamıştır.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BitKeeper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ücretsiz kullanımı reddederek konuyu hukuki platforma taşıyınca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BitKeeper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'ın kullanımından vazgeçilmiş, böylece Git'in temelleri atılmıştır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1" name="Google Shape;2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050" y="1273125"/>
            <a:ext cx="4370827" cy="2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Git </a:t>
            </a:r>
            <a:r>
              <a:rPr b="1" lang="tr" sz="2000"/>
              <a:t>çalışma alanları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Nedir ?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217" name="Google Shape;2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650" y="1019037"/>
            <a:ext cx="5019599" cy="28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F2F5FA"/>
      </a:dk2>
      <a:lt2>
        <a:srgbClr val="E8EEF8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