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 id="214748368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Proxima Nova"/>
      <p:regular r:id="rId31"/>
      <p:bold r:id="rId32"/>
      <p:italic r:id="rId33"/>
      <p:boldItalic r:id="rId34"/>
    </p:embeddedFont>
    <p:embeddedFont>
      <p:font typeface="Roboto"/>
      <p:regular r:id="rId35"/>
      <p:bold r:id="rId36"/>
      <p:italic r:id="rId37"/>
      <p:boldItalic r:id="rId38"/>
    </p:embeddedFont>
    <p:embeddedFont>
      <p:font typeface="Average"/>
      <p:regular r:id="rId39"/>
    </p:embeddedFont>
    <p:embeddedFont>
      <p:font typeface="Roboto Mono"/>
      <p:regular r:id="rId40"/>
      <p:bold r:id="rId41"/>
      <p:italic r:id="rId42"/>
      <p:boldItalic r:id="rId43"/>
    </p:embeddedFont>
    <p:embeddedFont>
      <p:font typeface="Oswald"/>
      <p:regular r:id="rId44"/>
      <p:bold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regular.fntdata"/><Relationship Id="rId42" Type="http://schemas.openxmlformats.org/officeDocument/2006/relationships/font" Target="fonts/RobotoMono-italic.fntdata"/><Relationship Id="rId41" Type="http://schemas.openxmlformats.org/officeDocument/2006/relationships/font" Target="fonts/RobotoMono-bold.fntdata"/><Relationship Id="rId44" Type="http://schemas.openxmlformats.org/officeDocument/2006/relationships/font" Target="fonts/Oswald-regular.fntdata"/><Relationship Id="rId43" Type="http://schemas.openxmlformats.org/officeDocument/2006/relationships/font" Target="fonts/RobotoMono-boldItalic.fntdata"/><Relationship Id="rId46" Type="http://schemas.openxmlformats.org/officeDocument/2006/relationships/font" Target="fonts/OpenSans-regular.fntdata"/><Relationship Id="rId45" Type="http://schemas.openxmlformats.org/officeDocument/2006/relationships/font" Target="fonts/Oswald-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roximaNova-regular.fntdata"/><Relationship Id="rId30" Type="http://schemas.openxmlformats.org/officeDocument/2006/relationships/slide" Target="slides/slide23.xml"/><Relationship Id="rId33" Type="http://schemas.openxmlformats.org/officeDocument/2006/relationships/font" Target="fonts/ProximaNova-italic.fntdata"/><Relationship Id="rId32" Type="http://schemas.openxmlformats.org/officeDocument/2006/relationships/font" Target="fonts/ProximaNova-bold.fntdata"/><Relationship Id="rId35" Type="http://schemas.openxmlformats.org/officeDocument/2006/relationships/font" Target="fonts/Roboto-regular.fntdata"/><Relationship Id="rId34" Type="http://schemas.openxmlformats.org/officeDocument/2006/relationships/font" Target="fonts/ProximaNova-boldItalic.fntdata"/><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Average-regular.fntdata"/><Relationship Id="rId38" Type="http://schemas.openxmlformats.org/officeDocument/2006/relationships/font" Target="fonts/Roboto-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234984ce5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234984ce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8029a93434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8029a9343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8029a9343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8029a9343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8029a9343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8029a9343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8029a9343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8029a9343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8029a93434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8029a93434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8029a9343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8029a9343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8029a93434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8029a93434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8029a93434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8029a93434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8029a9343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8029a9343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8029a93434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8029a93434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74435ba5c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74435ba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8029a93434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8029a93434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8029a93434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8029a93434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8029a93434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8029a93434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8029a93434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8029a93434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74435ba5c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74435ba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74435ba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74435ba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74435ba5c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74435ba5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8029a934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8029a934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029a9343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8029a9343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8029a9343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8029a9343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8029a93434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8029a9343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pic>
        <p:nvPicPr>
          <p:cNvPr id="68" name="Google Shape;68;p16"/>
          <p:cNvPicPr preferRelativeResize="0"/>
          <p:nvPr/>
        </p:nvPicPr>
        <p:blipFill>
          <a:blip r:embed="rId2">
            <a:alphaModFix amt="16000"/>
          </a:blip>
          <a:stretch>
            <a:fillRect/>
          </a:stretch>
        </p:blipFill>
        <p:spPr>
          <a:xfrm>
            <a:off x="2000250" y="0"/>
            <a:ext cx="5143501" cy="51435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gövde 1">
  <p:cSld name="TITLE_AND_BODY_1">
    <p:bg>
      <p:bgPr>
        <a:solidFill>
          <a:srgbClr val="F2F5FA"/>
        </a:solidFill>
      </p:bgPr>
    </p:bg>
    <p:spTree>
      <p:nvGrpSpPr>
        <p:cNvPr id="69" name="Shape 69"/>
        <p:cNvGrpSpPr/>
        <p:nvPr/>
      </p:nvGrpSpPr>
      <p:grpSpPr>
        <a:xfrm>
          <a:off x="0" y="0"/>
          <a:ext cx="0" cy="0"/>
          <a:chOff x="0" y="0"/>
          <a:chExt cx="0" cy="0"/>
        </a:xfrm>
      </p:grpSpPr>
      <p:sp>
        <p:nvSpPr>
          <p:cNvPr id="70" name="Google Shape;70;p1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3" name="Google Shape;7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pic>
        <p:nvPicPr>
          <p:cNvPr id="74" name="Google Shape;74;p17"/>
          <p:cNvPicPr preferRelativeResize="0"/>
          <p:nvPr/>
        </p:nvPicPr>
        <p:blipFill>
          <a:blip r:embed="rId2">
            <a:alphaModFix amt="9000"/>
          </a:blip>
          <a:stretch>
            <a:fillRect/>
          </a:stretch>
        </p:blipFill>
        <p:spPr>
          <a:xfrm>
            <a:off x="2000250" y="0"/>
            <a:ext cx="5143501" cy="51435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7" name="Shape 87"/>
        <p:cNvGrpSpPr/>
        <p:nvPr/>
      </p:nvGrpSpPr>
      <p:grpSpPr>
        <a:xfrm>
          <a:off x="0" y="0"/>
          <a:ext cx="0" cy="0"/>
          <a:chOff x="0" y="0"/>
          <a:chExt cx="0" cy="0"/>
        </a:xfrm>
      </p:grpSpPr>
      <p:sp>
        <p:nvSpPr>
          <p:cNvPr id="88" name="Google Shape;88;p21"/>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2"/>
          <p:cNvSpPr/>
          <p:nvPr/>
        </p:nvSpPr>
        <p:spPr>
          <a:xfrm>
            <a:off x="4572000" y="75"/>
            <a:ext cx="4572000" cy="5143500"/>
          </a:xfrm>
          <a:prstGeom prst="rect">
            <a:avLst/>
          </a:pr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2"/>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93" name="Google Shape;93;p22"/>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2"/>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3"/>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9" name="Google Shape;9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4"/>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103" name="Google Shape;103;p24"/>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1" name="Shape 111"/>
        <p:cNvGrpSpPr/>
        <p:nvPr/>
      </p:nvGrpSpPr>
      <p:grpSpPr>
        <a:xfrm>
          <a:off x="0" y="0"/>
          <a:ext cx="0" cy="0"/>
          <a:chOff x="0" y="0"/>
          <a:chExt cx="0" cy="0"/>
        </a:xfrm>
      </p:grpSpPr>
      <p:grpSp>
        <p:nvGrpSpPr>
          <p:cNvPr id="112" name="Google Shape;112;p27"/>
          <p:cNvGrpSpPr/>
          <p:nvPr/>
        </p:nvGrpSpPr>
        <p:grpSpPr>
          <a:xfrm>
            <a:off x="4350279" y="2855377"/>
            <a:ext cx="443589" cy="105632"/>
            <a:chOff x="4137525" y="2915950"/>
            <a:chExt cx="869100" cy="207000"/>
          </a:xfrm>
        </p:grpSpPr>
        <p:sp>
          <p:nvSpPr>
            <p:cNvPr id="113" name="Google Shape;113;p27"/>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7"/>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7"/>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27"/>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Font typeface="Roboto"/>
              <a:buNone/>
              <a:defRPr b="0" sz="4200">
                <a:latin typeface="Roboto"/>
                <a:ea typeface="Roboto"/>
                <a:cs typeface="Roboto"/>
                <a:sym typeface="Roboto"/>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7" name="Google Shape;117;p27"/>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8" name="Google Shape;118;p2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9" name="Shape 119"/>
        <p:cNvGrpSpPr/>
        <p:nvPr/>
      </p:nvGrpSpPr>
      <p:grpSpPr>
        <a:xfrm>
          <a:off x="0" y="0"/>
          <a:ext cx="0" cy="0"/>
          <a:chOff x="0" y="0"/>
          <a:chExt cx="0" cy="0"/>
        </a:xfrm>
      </p:grpSpPr>
      <p:sp>
        <p:nvSpPr>
          <p:cNvPr id="120" name="Google Shape;120;p2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1" name="Google Shape;121;p2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2" name="Shape 122"/>
        <p:cNvGrpSpPr/>
        <p:nvPr/>
      </p:nvGrpSpPr>
      <p:grpSpPr>
        <a:xfrm>
          <a:off x="0" y="0"/>
          <a:ext cx="0" cy="0"/>
          <a:chOff x="0" y="0"/>
          <a:chExt cx="0" cy="0"/>
        </a:xfrm>
      </p:grpSpPr>
      <p:sp>
        <p:nvSpPr>
          <p:cNvPr id="123" name="Google Shape;123;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19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4" name="Google Shape;12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5" name="Google Shape;125;p2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6" name="Shape 126"/>
        <p:cNvGrpSpPr/>
        <p:nvPr/>
      </p:nvGrpSpPr>
      <p:grpSpPr>
        <a:xfrm>
          <a:off x="0" y="0"/>
          <a:ext cx="0" cy="0"/>
          <a:chOff x="0" y="0"/>
          <a:chExt cx="0" cy="0"/>
        </a:xfrm>
      </p:grpSpPr>
      <p:sp>
        <p:nvSpPr>
          <p:cNvPr id="127" name="Google Shape;127;p30"/>
          <p:cNvSpPr txBox="1"/>
          <p:nvPr>
            <p:ph type="title"/>
          </p:nvPr>
        </p:nvSpPr>
        <p:spPr>
          <a:xfrm>
            <a:off x="311700" y="331200"/>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19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8" name="Google Shape;128;p3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Font typeface="Roboto Mono"/>
              <a:buChar char="●"/>
              <a:defRPr>
                <a:latin typeface="Roboto Mono"/>
                <a:ea typeface="Roboto Mono"/>
                <a:cs typeface="Roboto Mono"/>
                <a:sym typeface="Roboto Mono"/>
              </a:defRPr>
            </a:lvl1pPr>
            <a:lvl2pPr indent="-330200" lvl="1" marL="914400" rtl="0">
              <a:spcBef>
                <a:spcPts val="0"/>
              </a:spcBef>
              <a:spcAft>
                <a:spcPts val="0"/>
              </a:spcAft>
              <a:buSzPts val="1600"/>
              <a:buFont typeface="Roboto Mono"/>
              <a:buChar char="○"/>
              <a:defRPr sz="1600">
                <a:latin typeface="Roboto Mono"/>
                <a:ea typeface="Roboto Mono"/>
                <a:cs typeface="Roboto Mono"/>
                <a:sym typeface="Roboto Mono"/>
              </a:defRPr>
            </a:lvl2pPr>
            <a:lvl3pPr indent="-330200" lvl="2" marL="1371600" rtl="0">
              <a:spcBef>
                <a:spcPts val="0"/>
              </a:spcBef>
              <a:spcAft>
                <a:spcPts val="0"/>
              </a:spcAft>
              <a:buSzPts val="1600"/>
              <a:buFont typeface="Roboto Mono"/>
              <a:buChar char="■"/>
              <a:defRPr sz="1600">
                <a:latin typeface="Roboto Mono"/>
                <a:ea typeface="Roboto Mono"/>
                <a:cs typeface="Roboto Mono"/>
                <a:sym typeface="Roboto Mono"/>
              </a:defRPr>
            </a:lvl3pPr>
            <a:lvl4pPr indent="-330200" lvl="3" marL="1828800" rtl="0">
              <a:spcBef>
                <a:spcPts val="0"/>
              </a:spcBef>
              <a:spcAft>
                <a:spcPts val="0"/>
              </a:spcAft>
              <a:buSzPts val="1600"/>
              <a:buFont typeface="Roboto Mono"/>
              <a:buChar char="●"/>
              <a:defRPr sz="1600">
                <a:latin typeface="Roboto Mono"/>
                <a:ea typeface="Roboto Mono"/>
                <a:cs typeface="Roboto Mono"/>
                <a:sym typeface="Roboto Mono"/>
              </a:defRPr>
            </a:lvl4pPr>
            <a:lvl5pPr indent="-330200" lvl="4" marL="2286000" rtl="0">
              <a:spcBef>
                <a:spcPts val="0"/>
              </a:spcBef>
              <a:spcAft>
                <a:spcPts val="0"/>
              </a:spcAft>
              <a:buSzPts val="1600"/>
              <a:buFont typeface="Roboto Mono"/>
              <a:buChar char="○"/>
              <a:defRPr sz="1600">
                <a:latin typeface="Roboto Mono"/>
                <a:ea typeface="Roboto Mono"/>
                <a:cs typeface="Roboto Mono"/>
                <a:sym typeface="Roboto Mono"/>
              </a:defRPr>
            </a:lvl5pPr>
            <a:lvl6pPr indent="-330200" lvl="5" marL="2743200" rtl="0">
              <a:spcBef>
                <a:spcPts val="0"/>
              </a:spcBef>
              <a:spcAft>
                <a:spcPts val="0"/>
              </a:spcAft>
              <a:buSzPts val="1600"/>
              <a:buFont typeface="Roboto Mono"/>
              <a:buChar char="■"/>
              <a:defRPr sz="1600">
                <a:latin typeface="Roboto Mono"/>
                <a:ea typeface="Roboto Mono"/>
                <a:cs typeface="Roboto Mono"/>
                <a:sym typeface="Roboto Mono"/>
              </a:defRPr>
            </a:lvl6pPr>
            <a:lvl7pPr indent="-330200" lvl="6" marL="3200400" rtl="0">
              <a:spcBef>
                <a:spcPts val="0"/>
              </a:spcBef>
              <a:spcAft>
                <a:spcPts val="0"/>
              </a:spcAft>
              <a:buSzPts val="1600"/>
              <a:buFont typeface="Roboto Mono"/>
              <a:buChar char="●"/>
              <a:defRPr sz="1600">
                <a:latin typeface="Roboto Mono"/>
                <a:ea typeface="Roboto Mono"/>
                <a:cs typeface="Roboto Mono"/>
                <a:sym typeface="Roboto Mono"/>
              </a:defRPr>
            </a:lvl7pPr>
            <a:lvl8pPr indent="-330200" lvl="7" marL="3657600" rtl="0">
              <a:spcBef>
                <a:spcPts val="0"/>
              </a:spcBef>
              <a:spcAft>
                <a:spcPts val="0"/>
              </a:spcAft>
              <a:buSzPts val="1600"/>
              <a:buFont typeface="Roboto Mono"/>
              <a:buChar char="○"/>
              <a:defRPr sz="1600">
                <a:latin typeface="Roboto Mono"/>
                <a:ea typeface="Roboto Mono"/>
                <a:cs typeface="Roboto Mono"/>
                <a:sym typeface="Roboto Mono"/>
              </a:defRPr>
            </a:lvl8pPr>
            <a:lvl9pPr indent="-330200" lvl="8" marL="4114800" rtl="0">
              <a:spcBef>
                <a:spcPts val="0"/>
              </a:spcBef>
              <a:spcAft>
                <a:spcPts val="0"/>
              </a:spcAft>
              <a:buSzPts val="1600"/>
              <a:buFont typeface="Roboto Mono"/>
              <a:buChar char="■"/>
              <a:defRPr sz="1600">
                <a:latin typeface="Roboto Mono"/>
                <a:ea typeface="Roboto Mono"/>
                <a:cs typeface="Roboto Mono"/>
                <a:sym typeface="Roboto Mono"/>
              </a:defRPr>
            </a:lvl9pPr>
          </a:lstStyle>
          <a:p/>
        </p:txBody>
      </p:sp>
      <p:sp>
        <p:nvSpPr>
          <p:cNvPr id="129" name="Google Shape;129;p3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30" name="Google Shape;130;p3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sp>
        <p:nvSpPr>
          <p:cNvPr id="132" name="Google Shape;132;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19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3" name="Google Shape;133;p3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4" name="Shape 134"/>
        <p:cNvGrpSpPr/>
        <p:nvPr/>
      </p:nvGrpSpPr>
      <p:grpSpPr>
        <a:xfrm>
          <a:off x="0" y="0"/>
          <a:ext cx="0" cy="0"/>
          <a:chOff x="0" y="0"/>
          <a:chExt cx="0" cy="0"/>
        </a:xfrm>
      </p:grpSpPr>
      <p:sp>
        <p:nvSpPr>
          <p:cNvPr id="135" name="Google Shape;135;p3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3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37" name="Google Shape;137;p3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38" name="Shape 138"/>
        <p:cNvGrpSpPr/>
        <p:nvPr/>
      </p:nvGrpSpPr>
      <p:grpSpPr>
        <a:xfrm>
          <a:off x="0" y="0"/>
          <a:ext cx="0" cy="0"/>
          <a:chOff x="0" y="0"/>
          <a:chExt cx="0" cy="0"/>
        </a:xfrm>
      </p:grpSpPr>
      <p:sp>
        <p:nvSpPr>
          <p:cNvPr id="139" name="Google Shape;139;p33"/>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0" name="Google Shape;140;p3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1" name="Shape 141"/>
        <p:cNvGrpSpPr/>
        <p:nvPr/>
      </p:nvGrpSpPr>
      <p:grpSpPr>
        <a:xfrm>
          <a:off x="0" y="0"/>
          <a:ext cx="0" cy="0"/>
          <a:chOff x="0" y="0"/>
          <a:chExt cx="0" cy="0"/>
        </a:xfrm>
      </p:grpSpPr>
      <p:sp>
        <p:nvSpPr>
          <p:cNvPr id="142" name="Google Shape;142;p34"/>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 name="Google Shape;143;p3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44" name="Google Shape;144;p34"/>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5" name="Google Shape;145;p34"/>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46" name="Google Shape;146;p3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147" name="Google Shape;147;p3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8" name="Shape 148"/>
        <p:cNvGrpSpPr/>
        <p:nvPr/>
      </p:nvGrpSpPr>
      <p:grpSpPr>
        <a:xfrm>
          <a:off x="0" y="0"/>
          <a:ext cx="0" cy="0"/>
          <a:chOff x="0" y="0"/>
          <a:chExt cx="0" cy="0"/>
        </a:xfrm>
      </p:grpSpPr>
      <p:sp>
        <p:nvSpPr>
          <p:cNvPr id="149" name="Google Shape;149;p35"/>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150" name="Google Shape;150;p3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1" name="Shape 151"/>
        <p:cNvGrpSpPr/>
        <p:nvPr/>
      </p:nvGrpSpPr>
      <p:grpSpPr>
        <a:xfrm>
          <a:off x="0" y="0"/>
          <a:ext cx="0" cy="0"/>
          <a:chOff x="0" y="0"/>
          <a:chExt cx="0" cy="0"/>
        </a:xfrm>
      </p:grpSpPr>
      <p:sp>
        <p:nvSpPr>
          <p:cNvPr id="152" name="Google Shape;152;p36"/>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3" name="Google Shape;153;p36"/>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54" name="Google Shape;154;p3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5" name="Shape 155"/>
        <p:cNvGrpSpPr/>
        <p:nvPr/>
      </p:nvGrpSpPr>
      <p:grpSpPr>
        <a:xfrm>
          <a:off x="0" y="0"/>
          <a:ext cx="0" cy="0"/>
          <a:chOff x="0" y="0"/>
          <a:chExt cx="0" cy="0"/>
        </a:xfrm>
      </p:grpSpPr>
      <p:sp>
        <p:nvSpPr>
          <p:cNvPr id="156" name="Google Shape;156;p3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4.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107" name="Shape 107"/>
        <p:cNvGrpSpPr/>
        <p:nvPr/>
      </p:nvGrpSpPr>
      <p:grpSpPr>
        <a:xfrm>
          <a:off x="0" y="0"/>
          <a:ext cx="0" cy="0"/>
          <a:chOff x="0" y="0"/>
          <a:chExt cx="0" cy="0"/>
        </a:xfrm>
      </p:grpSpPr>
      <p:sp>
        <p:nvSpPr>
          <p:cNvPr id="108" name="Google Shape;108;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1900"/>
              <a:buFont typeface="Roboto Mono"/>
              <a:buNone/>
              <a:defRPr b="1" sz="1900">
                <a:solidFill>
                  <a:schemeClr val="dk1"/>
                </a:solidFill>
                <a:latin typeface="Roboto Mono"/>
                <a:ea typeface="Roboto Mono"/>
                <a:cs typeface="Roboto Mono"/>
                <a:sym typeface="Roboto Mono"/>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109" name="Google Shape;109;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rgbClr val="D9D9D9"/>
              </a:buClr>
              <a:buSzPts val="1800"/>
              <a:buFont typeface="Roboto Mono"/>
              <a:buChar char="●"/>
              <a:defRPr sz="1800">
                <a:solidFill>
                  <a:srgbClr val="D9D9D9"/>
                </a:solidFill>
                <a:latin typeface="Roboto Mono"/>
                <a:ea typeface="Roboto Mono"/>
                <a:cs typeface="Roboto Mono"/>
                <a:sym typeface="Roboto Mono"/>
              </a:defRPr>
            </a:lvl1pPr>
            <a:lvl2pPr indent="-317500" lvl="1" marL="914400" rtl="0">
              <a:lnSpc>
                <a:spcPct val="115000"/>
              </a:lnSpc>
              <a:spcBef>
                <a:spcPts val="0"/>
              </a:spcBef>
              <a:spcAft>
                <a:spcPts val="0"/>
              </a:spcAft>
              <a:buClr>
                <a:srgbClr val="D9D9D9"/>
              </a:buClr>
              <a:buSzPts val="1400"/>
              <a:buFont typeface="Roboto Mono"/>
              <a:buChar char="○"/>
              <a:defRPr>
                <a:solidFill>
                  <a:srgbClr val="D9D9D9"/>
                </a:solidFill>
                <a:latin typeface="Roboto Mono"/>
                <a:ea typeface="Roboto Mono"/>
                <a:cs typeface="Roboto Mono"/>
                <a:sym typeface="Roboto Mono"/>
              </a:defRPr>
            </a:lvl2pPr>
            <a:lvl3pPr indent="-317500" lvl="2" marL="1371600" rtl="0">
              <a:lnSpc>
                <a:spcPct val="115000"/>
              </a:lnSpc>
              <a:spcBef>
                <a:spcPts val="0"/>
              </a:spcBef>
              <a:spcAft>
                <a:spcPts val="0"/>
              </a:spcAft>
              <a:buClr>
                <a:srgbClr val="D9D9D9"/>
              </a:buClr>
              <a:buSzPts val="1400"/>
              <a:buFont typeface="Roboto Mono"/>
              <a:buChar char="■"/>
              <a:defRPr>
                <a:solidFill>
                  <a:srgbClr val="D9D9D9"/>
                </a:solidFill>
                <a:latin typeface="Roboto Mono"/>
                <a:ea typeface="Roboto Mono"/>
                <a:cs typeface="Roboto Mono"/>
                <a:sym typeface="Roboto Mono"/>
              </a:defRPr>
            </a:lvl3pPr>
            <a:lvl4pPr indent="-317500" lvl="3" marL="1828800" rtl="0">
              <a:lnSpc>
                <a:spcPct val="115000"/>
              </a:lnSpc>
              <a:spcBef>
                <a:spcPts val="0"/>
              </a:spcBef>
              <a:spcAft>
                <a:spcPts val="0"/>
              </a:spcAft>
              <a:buClr>
                <a:srgbClr val="D9D9D9"/>
              </a:buClr>
              <a:buSzPts val="1400"/>
              <a:buFont typeface="Roboto Mono"/>
              <a:buChar char="●"/>
              <a:defRPr>
                <a:solidFill>
                  <a:srgbClr val="D9D9D9"/>
                </a:solidFill>
                <a:latin typeface="Roboto Mono"/>
                <a:ea typeface="Roboto Mono"/>
                <a:cs typeface="Roboto Mono"/>
                <a:sym typeface="Roboto Mono"/>
              </a:defRPr>
            </a:lvl4pPr>
            <a:lvl5pPr indent="-317500" lvl="4" marL="2286000" rtl="0">
              <a:lnSpc>
                <a:spcPct val="115000"/>
              </a:lnSpc>
              <a:spcBef>
                <a:spcPts val="0"/>
              </a:spcBef>
              <a:spcAft>
                <a:spcPts val="0"/>
              </a:spcAft>
              <a:buClr>
                <a:srgbClr val="D9D9D9"/>
              </a:buClr>
              <a:buSzPts val="1400"/>
              <a:buFont typeface="Roboto Mono"/>
              <a:buChar char="○"/>
              <a:defRPr>
                <a:solidFill>
                  <a:srgbClr val="D9D9D9"/>
                </a:solidFill>
                <a:latin typeface="Roboto Mono"/>
                <a:ea typeface="Roboto Mono"/>
                <a:cs typeface="Roboto Mono"/>
                <a:sym typeface="Roboto Mono"/>
              </a:defRPr>
            </a:lvl5pPr>
            <a:lvl6pPr indent="-317500" lvl="5" marL="2743200" rtl="0">
              <a:lnSpc>
                <a:spcPct val="115000"/>
              </a:lnSpc>
              <a:spcBef>
                <a:spcPts val="0"/>
              </a:spcBef>
              <a:spcAft>
                <a:spcPts val="0"/>
              </a:spcAft>
              <a:buClr>
                <a:srgbClr val="D9D9D9"/>
              </a:buClr>
              <a:buSzPts val="1400"/>
              <a:buFont typeface="Roboto Mono"/>
              <a:buChar char="■"/>
              <a:defRPr>
                <a:solidFill>
                  <a:srgbClr val="D9D9D9"/>
                </a:solidFill>
                <a:latin typeface="Roboto Mono"/>
                <a:ea typeface="Roboto Mono"/>
                <a:cs typeface="Roboto Mono"/>
                <a:sym typeface="Roboto Mono"/>
              </a:defRPr>
            </a:lvl6pPr>
            <a:lvl7pPr indent="-317500" lvl="6" marL="3200400" rtl="0">
              <a:lnSpc>
                <a:spcPct val="115000"/>
              </a:lnSpc>
              <a:spcBef>
                <a:spcPts val="0"/>
              </a:spcBef>
              <a:spcAft>
                <a:spcPts val="0"/>
              </a:spcAft>
              <a:buClr>
                <a:srgbClr val="D9D9D9"/>
              </a:buClr>
              <a:buSzPts val="1400"/>
              <a:buFont typeface="Roboto Mono"/>
              <a:buChar char="●"/>
              <a:defRPr>
                <a:solidFill>
                  <a:srgbClr val="D9D9D9"/>
                </a:solidFill>
                <a:latin typeface="Roboto Mono"/>
                <a:ea typeface="Roboto Mono"/>
                <a:cs typeface="Roboto Mono"/>
                <a:sym typeface="Roboto Mono"/>
              </a:defRPr>
            </a:lvl7pPr>
            <a:lvl8pPr indent="-317500" lvl="7" marL="3657600" rtl="0">
              <a:lnSpc>
                <a:spcPct val="115000"/>
              </a:lnSpc>
              <a:spcBef>
                <a:spcPts val="0"/>
              </a:spcBef>
              <a:spcAft>
                <a:spcPts val="0"/>
              </a:spcAft>
              <a:buClr>
                <a:srgbClr val="D9D9D9"/>
              </a:buClr>
              <a:buSzPts val="1400"/>
              <a:buFont typeface="Roboto Mono"/>
              <a:buChar char="○"/>
              <a:defRPr>
                <a:solidFill>
                  <a:srgbClr val="D9D9D9"/>
                </a:solidFill>
                <a:latin typeface="Roboto Mono"/>
                <a:ea typeface="Roboto Mono"/>
                <a:cs typeface="Roboto Mono"/>
                <a:sym typeface="Roboto Mono"/>
              </a:defRPr>
            </a:lvl8pPr>
            <a:lvl9pPr indent="-317500" lvl="8" marL="4114800" rtl="0">
              <a:lnSpc>
                <a:spcPct val="115000"/>
              </a:lnSpc>
              <a:spcBef>
                <a:spcPts val="0"/>
              </a:spcBef>
              <a:spcAft>
                <a:spcPts val="0"/>
              </a:spcAft>
              <a:buClr>
                <a:srgbClr val="D9D9D9"/>
              </a:buClr>
              <a:buSzPts val="1400"/>
              <a:buFont typeface="Roboto Mono"/>
              <a:buChar char="■"/>
              <a:defRPr>
                <a:solidFill>
                  <a:srgbClr val="D9D9D9"/>
                </a:solidFill>
                <a:latin typeface="Roboto Mono"/>
                <a:ea typeface="Roboto Mono"/>
                <a:cs typeface="Roboto Mono"/>
                <a:sym typeface="Roboto Mono"/>
              </a:defRPr>
            </a:lvl9pPr>
          </a:lstStyle>
          <a:p/>
        </p:txBody>
      </p:sp>
      <p:sp>
        <p:nvSpPr>
          <p:cNvPr id="110" name="Google Shape;110;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hyperlink" Target="https://app.diagrams.net/?page-id=AeVzRShPVKR7fmRvzar5&amp;scale=auto#G1vpkqLHWn_vEjKVQG6ANZF521IS0RVFss" TargetMode="Externa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2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17.png"/><Relationship Id="rId5"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5FA"/>
        </a:solidFill>
      </p:bgPr>
    </p:bg>
    <p:spTree>
      <p:nvGrpSpPr>
        <p:cNvPr id="160" name="Shape 160"/>
        <p:cNvGrpSpPr/>
        <p:nvPr/>
      </p:nvGrpSpPr>
      <p:grpSpPr>
        <a:xfrm>
          <a:off x="0" y="0"/>
          <a:ext cx="0" cy="0"/>
          <a:chOff x="0" y="0"/>
          <a:chExt cx="0" cy="0"/>
        </a:xfrm>
      </p:grpSpPr>
      <p:sp>
        <p:nvSpPr>
          <p:cNvPr id="161" name="Google Shape;161;p38"/>
          <p:cNvSpPr txBox="1"/>
          <p:nvPr>
            <p:ph type="ctrTitle"/>
          </p:nvPr>
        </p:nvSpPr>
        <p:spPr>
          <a:xfrm>
            <a:off x="671258" y="990800"/>
            <a:ext cx="7801500" cy="1730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tr">
                <a:solidFill>
                  <a:srgbClr val="434343"/>
                </a:solidFill>
              </a:rPr>
              <a:t>OOP Dersleri</a:t>
            </a:r>
            <a:endParaRPr>
              <a:solidFill>
                <a:srgbClr val="434343"/>
              </a:solidFill>
            </a:endParaRPr>
          </a:p>
          <a:p>
            <a:pPr indent="0" lvl="0" marL="0" rtl="0" algn="ctr">
              <a:spcBef>
                <a:spcPts val="0"/>
              </a:spcBef>
              <a:spcAft>
                <a:spcPts val="0"/>
              </a:spcAft>
              <a:buNone/>
            </a:pPr>
            <a:r>
              <a:rPr lang="tr">
                <a:solidFill>
                  <a:srgbClr val="434343"/>
                </a:solidFill>
              </a:rPr>
              <a:t>Nesne Yönelimli</a:t>
            </a:r>
            <a:endParaRPr>
              <a:solidFill>
                <a:srgbClr val="434343"/>
              </a:solidFill>
            </a:endParaRPr>
          </a:p>
          <a:p>
            <a:pPr indent="0" lvl="0" marL="0" rtl="0" algn="ctr">
              <a:spcBef>
                <a:spcPts val="0"/>
              </a:spcBef>
              <a:spcAft>
                <a:spcPts val="0"/>
              </a:spcAft>
              <a:buNone/>
            </a:pPr>
            <a:r>
              <a:rPr lang="tr">
                <a:solidFill>
                  <a:srgbClr val="434343"/>
                </a:solidFill>
              </a:rPr>
              <a:t> Programlama Nedir?</a:t>
            </a:r>
            <a:endParaRPr>
              <a:solidFill>
                <a:srgbClr val="434343"/>
              </a:solidFill>
            </a:endParaRPr>
          </a:p>
          <a:p>
            <a:pPr indent="0" lvl="0" marL="0" rtl="0" algn="ctr">
              <a:spcBef>
                <a:spcPts val="0"/>
              </a:spcBef>
              <a:spcAft>
                <a:spcPts val="0"/>
              </a:spcAft>
              <a:buNone/>
            </a:pPr>
            <a:r>
              <a:t/>
            </a:r>
            <a:endParaRPr>
              <a:solidFill>
                <a:srgbClr val="434343"/>
              </a:solidFill>
            </a:endParaRPr>
          </a:p>
        </p:txBody>
      </p:sp>
      <p:sp>
        <p:nvSpPr>
          <p:cNvPr id="162" name="Google Shape;162;p38"/>
          <p:cNvSpPr txBox="1"/>
          <p:nvPr>
            <p:ph idx="1" type="subTitle"/>
          </p:nvPr>
        </p:nvSpPr>
        <p:spPr>
          <a:xfrm>
            <a:off x="729625" y="3172900"/>
            <a:ext cx="7688100" cy="728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solidFill>
                  <a:srgbClr val="434343"/>
                </a:solidFill>
                <a:latin typeface="Open Sans"/>
                <a:ea typeface="Open Sans"/>
                <a:cs typeface="Open Sans"/>
                <a:sym typeface="Open Sans"/>
              </a:rPr>
              <a:t>M. Mustafa Çetindağ</a:t>
            </a:r>
            <a:endParaRPr>
              <a:solidFill>
                <a:srgbClr val="434343"/>
              </a:solidFill>
              <a:latin typeface="Open Sans"/>
              <a:ea typeface="Open Sans"/>
              <a:cs typeface="Open Sans"/>
              <a:sym typeface="Open Sans"/>
            </a:endParaRPr>
          </a:p>
        </p:txBody>
      </p:sp>
      <p:pic>
        <p:nvPicPr>
          <p:cNvPr id="163" name="Google Shape;163;p38"/>
          <p:cNvPicPr preferRelativeResize="0"/>
          <p:nvPr/>
        </p:nvPicPr>
        <p:blipFill>
          <a:blip r:embed="rId3">
            <a:alphaModFix/>
          </a:blip>
          <a:stretch>
            <a:fillRect/>
          </a:stretch>
        </p:blipFill>
        <p:spPr>
          <a:xfrm>
            <a:off x="3461375" y="3717150"/>
            <a:ext cx="2224600" cy="1379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7"/>
          <p:cNvSpPr txBox="1"/>
          <p:nvPr>
            <p:ph idx="4294967295" type="title"/>
          </p:nvPr>
        </p:nvSpPr>
        <p:spPr>
          <a:xfrm>
            <a:off x="6259225" y="-758"/>
            <a:ext cx="4087200" cy="6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2500"/>
              <a:t>Banka Uygulaması</a:t>
            </a:r>
            <a:endParaRPr sz="2500"/>
          </a:p>
        </p:txBody>
      </p:sp>
      <p:pic>
        <p:nvPicPr>
          <p:cNvPr id="225" name="Google Shape;225;p47">
            <a:hlinkClick r:id="rId3"/>
          </p:cNvPr>
          <p:cNvPicPr preferRelativeResize="0"/>
          <p:nvPr/>
        </p:nvPicPr>
        <p:blipFill>
          <a:blip r:embed="rId4">
            <a:alphaModFix/>
          </a:blip>
          <a:stretch>
            <a:fillRect/>
          </a:stretch>
        </p:blipFill>
        <p:spPr>
          <a:xfrm>
            <a:off x="1172850" y="163780"/>
            <a:ext cx="6798281" cy="4889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8"/>
          <p:cNvSpPr txBox="1"/>
          <p:nvPr>
            <p:ph type="title"/>
          </p:nvPr>
        </p:nvSpPr>
        <p:spPr>
          <a:xfrm>
            <a:off x="91975" y="50725"/>
            <a:ext cx="4167900" cy="7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4400"/>
              <a:t>4 Temel İlke</a:t>
            </a:r>
            <a:endParaRPr sz="4400"/>
          </a:p>
        </p:txBody>
      </p:sp>
      <p:sp>
        <p:nvSpPr>
          <p:cNvPr id="231" name="Google Shape;231;p48"/>
          <p:cNvSpPr txBox="1"/>
          <p:nvPr/>
        </p:nvSpPr>
        <p:spPr>
          <a:xfrm>
            <a:off x="91975" y="882775"/>
            <a:ext cx="4376400" cy="3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tr">
                <a:latin typeface="Proxima Nova"/>
                <a:ea typeface="Proxima Nova"/>
                <a:cs typeface="Proxima Nova"/>
                <a:sym typeface="Proxima Nova"/>
              </a:rPr>
              <a:t>Nesne yönelimli programlama 4 temel ilke üzerine kuruludur. Bir programlama dilinin nesne yönelimli programlamayı uyguladığını anlamak için bu 4 temel ilkeyi sağlıyor olması gereklidir. Bu temel ilkeler kodların değiştirilebilirlik, yeniden kullanım ve esneklik gibi kriterlerin sağlanmasına ön ayak olurlar.</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rPr lang="tr">
                <a:latin typeface="Proxima Nova"/>
                <a:ea typeface="Proxima Nova"/>
                <a:cs typeface="Proxima Nova"/>
                <a:sym typeface="Proxima Nova"/>
              </a:rPr>
              <a:t>Bu İlkeler ;</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rPr lang="tr">
                <a:latin typeface="Proxima Nova"/>
                <a:ea typeface="Proxima Nova"/>
                <a:cs typeface="Proxima Nova"/>
                <a:sym typeface="Proxima Nova"/>
              </a:rPr>
              <a:t>• Encapsulation (Kapsülleme)</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rPr lang="tr">
                <a:latin typeface="Proxima Nova"/>
                <a:ea typeface="Proxima Nova"/>
                <a:cs typeface="Proxima Nova"/>
                <a:sym typeface="Proxima Nova"/>
              </a:rPr>
              <a:t>• </a:t>
            </a:r>
            <a:r>
              <a:rPr lang="tr">
                <a:latin typeface="Proxima Nova"/>
                <a:ea typeface="Proxima Nova"/>
                <a:cs typeface="Proxima Nova"/>
                <a:sym typeface="Proxima Nova"/>
              </a:rPr>
              <a:t>Inheritance</a:t>
            </a:r>
            <a:r>
              <a:rPr lang="tr">
                <a:latin typeface="Proxima Nova"/>
                <a:ea typeface="Proxima Nova"/>
                <a:cs typeface="Proxima Nova"/>
                <a:sym typeface="Proxima Nova"/>
              </a:rPr>
              <a:t> (Kalıtım)</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rPr lang="tr">
                <a:latin typeface="Proxima Nova"/>
                <a:ea typeface="Proxima Nova"/>
                <a:cs typeface="Proxima Nova"/>
                <a:sym typeface="Proxima Nova"/>
              </a:rPr>
              <a:t>• Polymorphism (Çok Biçimlilik)</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rPr lang="tr">
                <a:latin typeface="Proxima Nova"/>
                <a:ea typeface="Proxima Nova"/>
                <a:cs typeface="Proxima Nova"/>
                <a:sym typeface="Proxima Nova"/>
              </a:rPr>
              <a:t>• Abstraction. (Soyutlama)</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p:txBody>
      </p:sp>
      <p:pic>
        <p:nvPicPr>
          <p:cNvPr id="232" name="Google Shape;232;p48"/>
          <p:cNvPicPr preferRelativeResize="0"/>
          <p:nvPr/>
        </p:nvPicPr>
        <p:blipFill>
          <a:blip r:embed="rId3">
            <a:alphaModFix/>
          </a:blip>
          <a:stretch>
            <a:fillRect/>
          </a:stretch>
        </p:blipFill>
        <p:spPr>
          <a:xfrm>
            <a:off x="4259875" y="803800"/>
            <a:ext cx="5536825" cy="3192900"/>
          </a:xfrm>
          <a:prstGeom prst="rect">
            <a:avLst/>
          </a:prstGeom>
          <a:noFill/>
          <a:ln>
            <a:noFill/>
          </a:ln>
          <a:effectLst>
            <a:outerShdw blurRad="57150" rotWithShape="0" algn="bl" dir="4800000" dist="95250">
              <a:schemeClr val="dk1"/>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49"/>
          <p:cNvSpPr txBox="1"/>
          <p:nvPr>
            <p:ph type="title"/>
          </p:nvPr>
        </p:nvSpPr>
        <p:spPr>
          <a:xfrm>
            <a:off x="300250" y="132775"/>
            <a:ext cx="7437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4400"/>
              <a:t>Erişim Belirleyiciler</a:t>
            </a:r>
            <a:endParaRPr b="1" sz="4400"/>
          </a:p>
          <a:p>
            <a:pPr indent="0" lvl="0" marL="0" rtl="0" algn="l">
              <a:spcBef>
                <a:spcPts val="0"/>
              </a:spcBef>
              <a:spcAft>
                <a:spcPts val="0"/>
              </a:spcAft>
              <a:buNone/>
            </a:pPr>
            <a:r>
              <a:t/>
            </a:r>
            <a:endParaRPr b="1" sz="4400"/>
          </a:p>
          <a:p>
            <a:pPr indent="0" lvl="0" marL="0" rtl="0" algn="l">
              <a:spcBef>
                <a:spcPts val="0"/>
              </a:spcBef>
              <a:spcAft>
                <a:spcPts val="0"/>
              </a:spcAft>
              <a:buNone/>
            </a:pPr>
            <a:r>
              <a:t/>
            </a:r>
            <a:endParaRPr b="1" sz="4400"/>
          </a:p>
        </p:txBody>
      </p:sp>
      <p:sp>
        <p:nvSpPr>
          <p:cNvPr id="238" name="Google Shape;238;p49"/>
          <p:cNvSpPr txBox="1"/>
          <p:nvPr/>
        </p:nvSpPr>
        <p:spPr>
          <a:xfrm>
            <a:off x="271375" y="1027975"/>
            <a:ext cx="84441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Proxima Nova"/>
                <a:ea typeface="Proxima Nova"/>
                <a:cs typeface="Proxima Nova"/>
                <a:sym typeface="Proxima Nova"/>
              </a:rPr>
              <a:t>Bir sınıfa ait nitelik ve davranışlara ulaşabilmek için </a:t>
            </a:r>
            <a:r>
              <a:rPr b="1" lang="tr">
                <a:latin typeface="Proxima Nova"/>
                <a:ea typeface="Proxima Nova"/>
                <a:cs typeface="Proxima Nova"/>
                <a:sym typeface="Proxima Nova"/>
              </a:rPr>
              <a:t>Erişim Belirleyiciler (Access Modifier)</a:t>
            </a:r>
            <a:r>
              <a:rPr lang="tr">
                <a:latin typeface="Proxima Nova"/>
                <a:ea typeface="Proxima Nova"/>
                <a:cs typeface="Proxima Nova"/>
                <a:sym typeface="Proxima Nova"/>
              </a:rPr>
              <a:t> kullanılır. Erişim belirleyiciler (Access Modifiers), değişken ,metot ve sınıfların önüne yazılır ve yazıldıkları konuların erişebilecekleri alanları belirlerler.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lang="tr">
                <a:latin typeface="Proxima Nova"/>
                <a:ea typeface="Proxima Nova"/>
                <a:cs typeface="Proxima Nova"/>
                <a:sym typeface="Proxima Nova"/>
              </a:rPr>
              <a:t>Private </a:t>
            </a:r>
            <a:r>
              <a:rPr lang="tr">
                <a:latin typeface="Proxima Nova"/>
                <a:ea typeface="Proxima Nova"/>
                <a:cs typeface="Proxima Nova"/>
                <a:sym typeface="Proxima Nova"/>
              </a:rPr>
              <a:t>: Yazıldığı öğenin sadece ait olduğu sınıftan doğrudan erişilebilir olduğunu ve o sınıfın dışındaki kod parçacıklarından doğrudan erişim izni olmadığını tanımlar.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lang="tr">
                <a:latin typeface="Proxima Nova"/>
                <a:ea typeface="Proxima Nova"/>
                <a:cs typeface="Proxima Nova"/>
                <a:sym typeface="Proxima Nova"/>
              </a:rPr>
              <a:t>Public</a:t>
            </a:r>
            <a:r>
              <a:rPr lang="tr">
                <a:latin typeface="Proxima Nova"/>
                <a:ea typeface="Proxima Nova"/>
                <a:cs typeface="Proxima Nova"/>
                <a:sym typeface="Proxima Nova"/>
              </a:rPr>
              <a:t> : Yazıldığı öğenin sadece ait olduğu sınıf için değil, diğer sınıflar tarafından doğrudan erişilebilir olmasını sağlar. Sınıflara ait nesnelerin ve diğer nesneler tarafından kullanılması istenilen metotlar için kullanılır.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lang="tr">
                <a:latin typeface="Proxima Nova"/>
                <a:ea typeface="Proxima Nova"/>
                <a:cs typeface="Proxima Nova"/>
                <a:sym typeface="Proxima Nova"/>
              </a:rPr>
              <a:t>Protected </a:t>
            </a:r>
            <a:r>
              <a:rPr lang="tr">
                <a:latin typeface="Proxima Nova"/>
                <a:ea typeface="Proxima Nova"/>
                <a:cs typeface="Proxima Nova"/>
                <a:sym typeface="Proxima Nova"/>
              </a:rPr>
              <a:t>: public ve private arasında kalan bir erişim düzenleyicidir. Protected ile tanımlanan öğeler, kendisi ile aynı pakette (package) bulunan sınıflar tarafından doğrudan erişilebilir.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50"/>
          <p:cNvSpPr txBox="1"/>
          <p:nvPr>
            <p:ph type="title"/>
          </p:nvPr>
        </p:nvSpPr>
        <p:spPr>
          <a:xfrm>
            <a:off x="300250" y="37800"/>
            <a:ext cx="7437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4400"/>
              <a:t>Encapsulation </a:t>
            </a:r>
            <a:r>
              <a:rPr lang="tr" sz="4400"/>
              <a:t>(Kapsülleme)</a:t>
            </a:r>
            <a:endParaRPr sz="4400"/>
          </a:p>
        </p:txBody>
      </p:sp>
      <p:sp>
        <p:nvSpPr>
          <p:cNvPr id="244" name="Google Shape;244;p50"/>
          <p:cNvSpPr txBox="1"/>
          <p:nvPr/>
        </p:nvSpPr>
        <p:spPr>
          <a:xfrm>
            <a:off x="300250" y="767350"/>
            <a:ext cx="8415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Proxima Nova"/>
                <a:ea typeface="Proxima Nova"/>
                <a:cs typeface="Proxima Nova"/>
                <a:sym typeface="Proxima Nova"/>
              </a:rPr>
              <a:t>Encapsulation (Kapsülleme)</a:t>
            </a:r>
            <a:r>
              <a:rPr lang="tr">
                <a:latin typeface="Proxima Nova"/>
                <a:ea typeface="Proxima Nova"/>
                <a:cs typeface="Proxima Nova"/>
                <a:sym typeface="Proxima Nova"/>
              </a:rPr>
              <a:t> ilkesi, bir sınıfa ait niteliklerin ancak o sınıfa ait metotlar tarafından değiştirilebilmesi ve okunabilmesi ilkesidir. Bu ilke sayesinde nesnelerde oluşacak anlamsızlıkların önüne geçilebilir.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tr">
                <a:latin typeface="Proxima Nova"/>
                <a:ea typeface="Proxima Nova"/>
                <a:cs typeface="Proxima Nova"/>
                <a:sym typeface="Proxima Nova"/>
              </a:rPr>
              <a:t>Ayrıca değişkenlere sınıfların dışından erişim olmaması ve bir sınıf içindeki değişkenlerin nasıl ve ne kadar olacağının da başka kodlardan saklanmış olması anlamına gelir. Böylelikle </a:t>
            </a:r>
            <a:r>
              <a:rPr lang="tr">
                <a:latin typeface="Proxima Nova"/>
                <a:ea typeface="Proxima Nova"/>
                <a:cs typeface="Proxima Nova"/>
                <a:sym typeface="Proxima Nova"/>
              </a:rPr>
              <a:t>değişkenlerimizi</a:t>
            </a:r>
            <a:r>
              <a:rPr lang="tr">
                <a:latin typeface="Proxima Nova"/>
                <a:ea typeface="Proxima Nova"/>
                <a:cs typeface="Proxima Nova"/>
                <a:sym typeface="Proxima Nova"/>
              </a:rPr>
              <a:t> sarmalayarak istenmeyen durumlardan korunacak bir filtre haline dönüştürebiliriz.</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45" name="Google Shape;245;p50"/>
          <p:cNvPicPr preferRelativeResize="0"/>
          <p:nvPr/>
        </p:nvPicPr>
        <p:blipFill>
          <a:blip r:embed="rId3">
            <a:alphaModFix/>
          </a:blip>
          <a:stretch>
            <a:fillRect/>
          </a:stretch>
        </p:blipFill>
        <p:spPr>
          <a:xfrm>
            <a:off x="1738988" y="2612475"/>
            <a:ext cx="5537821" cy="2440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51"/>
          <p:cNvSpPr txBox="1"/>
          <p:nvPr>
            <p:ph type="title"/>
          </p:nvPr>
        </p:nvSpPr>
        <p:spPr>
          <a:xfrm>
            <a:off x="300250" y="132775"/>
            <a:ext cx="7437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4400"/>
              <a:t>Inheritance </a:t>
            </a:r>
            <a:r>
              <a:rPr lang="tr" sz="4400"/>
              <a:t>(Kalıtım)</a:t>
            </a:r>
            <a:endParaRPr sz="4400"/>
          </a:p>
        </p:txBody>
      </p:sp>
      <p:sp>
        <p:nvSpPr>
          <p:cNvPr id="251" name="Google Shape;251;p51"/>
          <p:cNvSpPr txBox="1"/>
          <p:nvPr/>
        </p:nvSpPr>
        <p:spPr>
          <a:xfrm>
            <a:off x="300250" y="1020800"/>
            <a:ext cx="8415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Proxima Nova"/>
                <a:ea typeface="Proxima Nova"/>
                <a:cs typeface="Proxima Nova"/>
                <a:sym typeface="Proxima Nova"/>
              </a:rPr>
              <a:t>Kalıtım</a:t>
            </a:r>
            <a:r>
              <a:rPr lang="tr">
                <a:latin typeface="Proxima Nova"/>
                <a:ea typeface="Proxima Nova"/>
                <a:cs typeface="Proxima Nova"/>
                <a:sym typeface="Proxima Nova"/>
              </a:rPr>
              <a:t>, programlama ortamında da gerçek hayattaki tanımına benzer bir işi gerçekleştirir. Bir sınıfın başka bir sınıftan kalıtım yapması demek, kalıtımı yapan sınıfın diğer sınıftaki nitelik ve davranışlarını kendisine alması demektir. Kalıtımı yapan sınıfa alt sınıf, kendisinden kalıtım yapılan sınıfa ata sınıf dersek, ata sınıfta tanımlı olan herşeyin alt sınıf için de tanımlı olduğunu söyleyebiliriz.</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52" name="Google Shape;252;p51"/>
          <p:cNvPicPr preferRelativeResize="0"/>
          <p:nvPr/>
        </p:nvPicPr>
        <p:blipFill>
          <a:blip r:embed="rId3">
            <a:alphaModFix/>
          </a:blip>
          <a:stretch>
            <a:fillRect/>
          </a:stretch>
        </p:blipFill>
        <p:spPr>
          <a:xfrm>
            <a:off x="405788" y="2112575"/>
            <a:ext cx="8332424" cy="30309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2"/>
          <p:cNvSpPr txBox="1"/>
          <p:nvPr>
            <p:ph type="title"/>
          </p:nvPr>
        </p:nvSpPr>
        <p:spPr>
          <a:xfrm>
            <a:off x="91975" y="50725"/>
            <a:ext cx="4167900" cy="7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tr" sz="3300"/>
              <a:t>Tek Yönlü Kalıtım (Single Inheritance)</a:t>
            </a:r>
            <a:endParaRPr sz="3300"/>
          </a:p>
        </p:txBody>
      </p:sp>
      <p:sp>
        <p:nvSpPr>
          <p:cNvPr id="258" name="Google Shape;258;p52"/>
          <p:cNvSpPr txBox="1"/>
          <p:nvPr/>
        </p:nvSpPr>
        <p:spPr>
          <a:xfrm>
            <a:off x="91975" y="882775"/>
            <a:ext cx="4376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p:txBody>
      </p:sp>
      <p:sp>
        <p:nvSpPr>
          <p:cNvPr id="259" name="Google Shape;259;p52"/>
          <p:cNvSpPr txBox="1"/>
          <p:nvPr/>
        </p:nvSpPr>
        <p:spPr>
          <a:xfrm>
            <a:off x="91975" y="1188150"/>
            <a:ext cx="43764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tr">
                <a:latin typeface="Proxima Nova"/>
                <a:ea typeface="Proxima Nova"/>
                <a:cs typeface="Proxima Nova"/>
                <a:sym typeface="Proxima Nova"/>
              </a:rPr>
              <a:t>Bir sınıfın başka bir sınıfı genişlettiği alt ve ata sınıf ilişkisini ifade eder.</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rPr lang="tr">
                <a:latin typeface="Proxima Nova"/>
                <a:ea typeface="Proxima Nova"/>
                <a:cs typeface="Proxima Nova"/>
                <a:sym typeface="Proxima Nova"/>
              </a:rPr>
              <a:t>Bu örnekte B sınıfı A sınıfını miras alır ve A sınıfındaki tüm nitelik ve davranışlara erişebilir.</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p:txBody>
      </p:sp>
      <p:pic>
        <p:nvPicPr>
          <p:cNvPr id="260" name="Google Shape;260;p52"/>
          <p:cNvPicPr preferRelativeResize="0"/>
          <p:nvPr/>
        </p:nvPicPr>
        <p:blipFill>
          <a:blip r:embed="rId3">
            <a:alphaModFix/>
          </a:blip>
          <a:stretch>
            <a:fillRect/>
          </a:stretch>
        </p:blipFill>
        <p:spPr>
          <a:xfrm>
            <a:off x="5391675" y="407775"/>
            <a:ext cx="2995350" cy="3686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3"/>
          <p:cNvSpPr txBox="1"/>
          <p:nvPr>
            <p:ph type="title"/>
          </p:nvPr>
        </p:nvSpPr>
        <p:spPr>
          <a:xfrm>
            <a:off x="91975" y="50725"/>
            <a:ext cx="4167900" cy="7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tr" sz="3200"/>
              <a:t> Çoklu Kalıtım (Multiple Inheritance)</a:t>
            </a:r>
            <a:endParaRPr sz="3200"/>
          </a:p>
        </p:txBody>
      </p:sp>
      <p:sp>
        <p:nvSpPr>
          <p:cNvPr id="266" name="Google Shape;266;p53"/>
          <p:cNvSpPr txBox="1"/>
          <p:nvPr/>
        </p:nvSpPr>
        <p:spPr>
          <a:xfrm>
            <a:off x="91975" y="882775"/>
            <a:ext cx="4376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p:txBody>
      </p:sp>
      <p:sp>
        <p:nvSpPr>
          <p:cNvPr id="267" name="Google Shape;267;p53"/>
          <p:cNvSpPr txBox="1"/>
          <p:nvPr/>
        </p:nvSpPr>
        <p:spPr>
          <a:xfrm>
            <a:off x="91975" y="1188150"/>
            <a:ext cx="43764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tr">
                <a:latin typeface="Proxima Nova"/>
                <a:ea typeface="Proxima Nova"/>
                <a:cs typeface="Proxima Nova"/>
                <a:sym typeface="Proxima Nova"/>
              </a:rPr>
              <a:t>Bir sınıfın birden fazla sınıfı miras almasını ifade eder; bu, bir alt sınıfın iki ata sınıfa sahip olduğu anlamına gelir.</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rPr b="1" i="1" lang="tr">
                <a:latin typeface="Proxima Nova"/>
                <a:ea typeface="Proxima Nova"/>
                <a:cs typeface="Proxima Nova"/>
                <a:sym typeface="Proxima Nova"/>
              </a:rPr>
              <a:t>Not : Java çoklu kalıtımı desteklemez. (Interface kullanılır)</a:t>
            </a:r>
            <a:endParaRPr b="1" i="1">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p:txBody>
      </p:sp>
      <p:pic>
        <p:nvPicPr>
          <p:cNvPr id="268" name="Google Shape;268;p53"/>
          <p:cNvPicPr preferRelativeResize="0"/>
          <p:nvPr/>
        </p:nvPicPr>
        <p:blipFill>
          <a:blip r:embed="rId3">
            <a:alphaModFix/>
          </a:blip>
          <a:stretch>
            <a:fillRect/>
          </a:stretch>
        </p:blipFill>
        <p:spPr>
          <a:xfrm>
            <a:off x="4725350" y="1282975"/>
            <a:ext cx="4310500" cy="2089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4"/>
          <p:cNvSpPr txBox="1"/>
          <p:nvPr>
            <p:ph type="title"/>
          </p:nvPr>
        </p:nvSpPr>
        <p:spPr>
          <a:xfrm>
            <a:off x="91975" y="50725"/>
            <a:ext cx="4167900" cy="7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tr" sz="3000"/>
              <a:t>Çok Seviyeli Kalıtım (Multilevel Inheritance)</a:t>
            </a:r>
            <a:endParaRPr sz="3000"/>
          </a:p>
        </p:txBody>
      </p:sp>
      <p:sp>
        <p:nvSpPr>
          <p:cNvPr id="274" name="Google Shape;274;p54"/>
          <p:cNvSpPr txBox="1"/>
          <p:nvPr/>
        </p:nvSpPr>
        <p:spPr>
          <a:xfrm>
            <a:off x="91975" y="882775"/>
            <a:ext cx="4376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p:txBody>
      </p:sp>
      <p:sp>
        <p:nvSpPr>
          <p:cNvPr id="275" name="Google Shape;275;p54"/>
          <p:cNvSpPr txBox="1"/>
          <p:nvPr/>
        </p:nvSpPr>
        <p:spPr>
          <a:xfrm>
            <a:off x="91975" y="1188150"/>
            <a:ext cx="43764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tr">
                <a:latin typeface="Proxima Nova"/>
                <a:ea typeface="Proxima Nova"/>
                <a:cs typeface="Proxima Nova"/>
                <a:sym typeface="Proxima Nova"/>
              </a:rPr>
              <a:t>Bir sınıfa ait alt sınıfın başka sınıfları genişletmesine denir.</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rPr lang="tr">
                <a:latin typeface="Proxima Nova"/>
                <a:ea typeface="Proxima Nova"/>
                <a:cs typeface="Proxima Nova"/>
                <a:sym typeface="Proxima Nova"/>
              </a:rPr>
              <a:t>Bu örnekte , </a:t>
            </a:r>
            <a:r>
              <a:rPr b="1" lang="tr">
                <a:latin typeface="Proxima Nova"/>
                <a:ea typeface="Proxima Nova"/>
                <a:cs typeface="Proxima Nova"/>
                <a:sym typeface="Proxima Nova"/>
              </a:rPr>
              <a:t>C </a:t>
            </a:r>
            <a:r>
              <a:rPr lang="tr">
                <a:latin typeface="Proxima Nova"/>
                <a:ea typeface="Proxima Nova"/>
                <a:cs typeface="Proxima Nova"/>
                <a:sym typeface="Proxima Nova"/>
              </a:rPr>
              <a:t>sınıfı </a:t>
            </a:r>
            <a:r>
              <a:rPr b="1" lang="tr">
                <a:latin typeface="Proxima Nova"/>
                <a:ea typeface="Proxima Nova"/>
                <a:cs typeface="Proxima Nova"/>
                <a:sym typeface="Proxima Nova"/>
              </a:rPr>
              <a:t>B </a:t>
            </a:r>
            <a:r>
              <a:rPr lang="tr">
                <a:latin typeface="Proxima Nova"/>
                <a:ea typeface="Proxima Nova"/>
                <a:cs typeface="Proxima Nova"/>
                <a:sym typeface="Proxima Nova"/>
              </a:rPr>
              <a:t>sınıfını </a:t>
            </a:r>
            <a:r>
              <a:rPr b="1" lang="tr">
                <a:latin typeface="Proxima Nova"/>
                <a:ea typeface="Proxima Nova"/>
                <a:cs typeface="Proxima Nova"/>
                <a:sym typeface="Proxima Nova"/>
              </a:rPr>
              <a:t>miras </a:t>
            </a:r>
            <a:r>
              <a:rPr lang="tr">
                <a:latin typeface="Proxima Nova"/>
                <a:ea typeface="Proxima Nova"/>
                <a:cs typeface="Proxima Nova"/>
                <a:sym typeface="Proxima Nova"/>
              </a:rPr>
              <a:t>alır, </a:t>
            </a:r>
            <a:r>
              <a:rPr b="1" lang="tr">
                <a:latin typeface="Proxima Nova"/>
                <a:ea typeface="Proxima Nova"/>
                <a:cs typeface="Proxima Nova"/>
                <a:sym typeface="Proxima Nova"/>
              </a:rPr>
              <a:t>B </a:t>
            </a:r>
            <a:r>
              <a:rPr lang="tr">
                <a:latin typeface="Proxima Nova"/>
                <a:ea typeface="Proxima Nova"/>
                <a:cs typeface="Proxima Nova"/>
                <a:sym typeface="Proxima Nova"/>
              </a:rPr>
              <a:t>sınıfı ise </a:t>
            </a:r>
            <a:r>
              <a:rPr b="1" lang="tr">
                <a:latin typeface="Proxima Nova"/>
                <a:ea typeface="Proxima Nova"/>
                <a:cs typeface="Proxima Nova"/>
                <a:sym typeface="Proxima Nova"/>
              </a:rPr>
              <a:t>A </a:t>
            </a:r>
            <a:r>
              <a:rPr lang="tr">
                <a:latin typeface="Proxima Nova"/>
                <a:ea typeface="Proxima Nova"/>
                <a:cs typeface="Proxima Nova"/>
                <a:sym typeface="Proxima Nova"/>
              </a:rPr>
              <a:t>sınıfını miras alır. </a:t>
            </a:r>
            <a:r>
              <a:rPr b="1" lang="tr">
                <a:latin typeface="Proxima Nova"/>
                <a:ea typeface="Proxima Nova"/>
                <a:cs typeface="Proxima Nova"/>
                <a:sym typeface="Proxima Nova"/>
              </a:rPr>
              <a:t>C </a:t>
            </a:r>
            <a:r>
              <a:rPr lang="tr">
                <a:latin typeface="Proxima Nova"/>
                <a:ea typeface="Proxima Nova"/>
                <a:cs typeface="Proxima Nova"/>
                <a:sym typeface="Proxima Nova"/>
              </a:rPr>
              <a:t>sınıfı dolaylı yoldan </a:t>
            </a:r>
            <a:r>
              <a:rPr b="1" lang="tr">
                <a:latin typeface="Proxima Nova"/>
                <a:ea typeface="Proxima Nova"/>
                <a:cs typeface="Proxima Nova"/>
                <a:sym typeface="Proxima Nova"/>
              </a:rPr>
              <a:t>A </a:t>
            </a:r>
            <a:r>
              <a:rPr lang="tr">
                <a:latin typeface="Proxima Nova"/>
                <a:ea typeface="Proxima Nova"/>
                <a:cs typeface="Proxima Nova"/>
                <a:sym typeface="Proxima Nova"/>
              </a:rPr>
              <a:t>sınıfını da miras almış olur.</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p:txBody>
      </p:sp>
      <p:pic>
        <p:nvPicPr>
          <p:cNvPr id="276" name="Google Shape;276;p54"/>
          <p:cNvPicPr preferRelativeResize="0"/>
          <p:nvPr/>
        </p:nvPicPr>
        <p:blipFill>
          <a:blip r:embed="rId3">
            <a:alphaModFix/>
          </a:blip>
          <a:stretch>
            <a:fillRect/>
          </a:stretch>
        </p:blipFill>
        <p:spPr>
          <a:xfrm>
            <a:off x="5764525" y="204325"/>
            <a:ext cx="2304150" cy="4253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5"/>
          <p:cNvSpPr txBox="1"/>
          <p:nvPr>
            <p:ph type="title"/>
          </p:nvPr>
        </p:nvSpPr>
        <p:spPr>
          <a:xfrm>
            <a:off x="91975" y="50725"/>
            <a:ext cx="4167900" cy="7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tr" sz="2700"/>
              <a:t>Hiyerarşik Kalıtım (Hierarchical Inheritance)</a:t>
            </a:r>
            <a:endParaRPr sz="2700"/>
          </a:p>
        </p:txBody>
      </p:sp>
      <p:sp>
        <p:nvSpPr>
          <p:cNvPr id="282" name="Google Shape;282;p55"/>
          <p:cNvSpPr txBox="1"/>
          <p:nvPr/>
        </p:nvSpPr>
        <p:spPr>
          <a:xfrm>
            <a:off x="91975" y="882775"/>
            <a:ext cx="4376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p:txBody>
      </p:sp>
      <p:sp>
        <p:nvSpPr>
          <p:cNvPr id="283" name="Google Shape;283;p55"/>
          <p:cNvSpPr txBox="1"/>
          <p:nvPr/>
        </p:nvSpPr>
        <p:spPr>
          <a:xfrm>
            <a:off x="91975" y="1188150"/>
            <a:ext cx="43764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tr">
                <a:latin typeface="Proxima Nova"/>
                <a:ea typeface="Proxima Nova"/>
                <a:cs typeface="Proxima Nova"/>
                <a:sym typeface="Proxima Nova"/>
              </a:rPr>
              <a:t>Birden fazla sınıfın aynı sınıfı genişlettiği bir alt ve üst sınıf ilişkisini ifade eder.</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rPr lang="tr">
                <a:latin typeface="Proxima Nova"/>
                <a:ea typeface="Proxima Nova"/>
                <a:cs typeface="Proxima Nova"/>
                <a:sym typeface="Proxima Nova"/>
              </a:rPr>
              <a:t>Bu örnekte : </a:t>
            </a:r>
            <a:r>
              <a:rPr b="1" lang="tr">
                <a:latin typeface="Proxima Nova"/>
                <a:ea typeface="Proxima Nova"/>
                <a:cs typeface="Proxima Nova"/>
                <a:sym typeface="Proxima Nova"/>
              </a:rPr>
              <a:t>B</a:t>
            </a:r>
            <a:r>
              <a:rPr lang="tr">
                <a:latin typeface="Proxima Nova"/>
                <a:ea typeface="Proxima Nova"/>
                <a:cs typeface="Proxima Nova"/>
                <a:sym typeface="Proxima Nova"/>
              </a:rPr>
              <a:t>, </a:t>
            </a:r>
            <a:r>
              <a:rPr b="1" lang="tr">
                <a:latin typeface="Proxima Nova"/>
                <a:ea typeface="Proxima Nova"/>
                <a:cs typeface="Proxima Nova"/>
                <a:sym typeface="Proxima Nova"/>
              </a:rPr>
              <a:t>C </a:t>
            </a:r>
            <a:r>
              <a:rPr lang="tr">
                <a:latin typeface="Proxima Nova"/>
                <a:ea typeface="Proxima Nova"/>
                <a:cs typeface="Proxima Nova"/>
                <a:sym typeface="Proxima Nova"/>
              </a:rPr>
              <a:t>ve </a:t>
            </a:r>
            <a:r>
              <a:rPr b="1" lang="tr">
                <a:latin typeface="Proxima Nova"/>
                <a:ea typeface="Proxima Nova"/>
                <a:cs typeface="Proxima Nova"/>
                <a:sym typeface="Proxima Nova"/>
              </a:rPr>
              <a:t>D </a:t>
            </a:r>
            <a:r>
              <a:rPr lang="tr">
                <a:latin typeface="Proxima Nova"/>
                <a:ea typeface="Proxima Nova"/>
                <a:cs typeface="Proxima Nova"/>
                <a:sym typeface="Proxima Nova"/>
              </a:rPr>
              <a:t>sınıfları aynı </a:t>
            </a:r>
            <a:r>
              <a:rPr b="1" lang="tr">
                <a:latin typeface="Proxima Nova"/>
                <a:ea typeface="Proxima Nova"/>
                <a:cs typeface="Proxima Nova"/>
                <a:sym typeface="Proxima Nova"/>
              </a:rPr>
              <a:t>A </a:t>
            </a:r>
            <a:r>
              <a:rPr lang="tr">
                <a:latin typeface="Proxima Nova"/>
                <a:ea typeface="Proxima Nova"/>
                <a:cs typeface="Proxima Nova"/>
                <a:sym typeface="Proxima Nova"/>
              </a:rPr>
              <a:t>sınıfını genişletir.</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p:txBody>
      </p:sp>
      <p:pic>
        <p:nvPicPr>
          <p:cNvPr id="284" name="Google Shape;284;p55"/>
          <p:cNvPicPr preferRelativeResize="0"/>
          <p:nvPr/>
        </p:nvPicPr>
        <p:blipFill>
          <a:blip r:embed="rId3">
            <a:alphaModFix/>
          </a:blip>
          <a:stretch>
            <a:fillRect/>
          </a:stretch>
        </p:blipFill>
        <p:spPr>
          <a:xfrm>
            <a:off x="4639850" y="1243700"/>
            <a:ext cx="4417024" cy="1831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6"/>
          <p:cNvSpPr txBox="1"/>
          <p:nvPr>
            <p:ph type="title"/>
          </p:nvPr>
        </p:nvSpPr>
        <p:spPr>
          <a:xfrm>
            <a:off x="91975" y="50725"/>
            <a:ext cx="4167900" cy="7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tr" sz="2700"/>
              <a:t>Hibrit Kalıtım </a:t>
            </a:r>
            <a:endParaRPr b="1" sz="2700"/>
          </a:p>
          <a:p>
            <a:pPr indent="0" lvl="0" marL="0" rtl="0" algn="ctr">
              <a:spcBef>
                <a:spcPts val="0"/>
              </a:spcBef>
              <a:spcAft>
                <a:spcPts val="0"/>
              </a:spcAft>
              <a:buNone/>
            </a:pPr>
            <a:r>
              <a:rPr b="1" lang="tr" sz="2700"/>
              <a:t>(Hybrid Inheritance)</a:t>
            </a:r>
            <a:endParaRPr b="1" sz="2700"/>
          </a:p>
          <a:p>
            <a:pPr indent="0" lvl="0" marL="0" rtl="0" algn="ctr">
              <a:spcBef>
                <a:spcPts val="0"/>
              </a:spcBef>
              <a:spcAft>
                <a:spcPts val="0"/>
              </a:spcAft>
              <a:buNone/>
            </a:pPr>
            <a:r>
              <a:t/>
            </a:r>
            <a:endParaRPr b="1" sz="2700"/>
          </a:p>
          <a:p>
            <a:pPr indent="0" lvl="0" marL="0" rtl="0" algn="ctr">
              <a:spcBef>
                <a:spcPts val="0"/>
              </a:spcBef>
              <a:spcAft>
                <a:spcPts val="0"/>
              </a:spcAft>
              <a:buNone/>
            </a:pPr>
            <a:r>
              <a:t/>
            </a:r>
            <a:endParaRPr b="1" sz="2700"/>
          </a:p>
        </p:txBody>
      </p:sp>
      <p:sp>
        <p:nvSpPr>
          <p:cNvPr id="290" name="Google Shape;290;p56"/>
          <p:cNvSpPr txBox="1"/>
          <p:nvPr/>
        </p:nvSpPr>
        <p:spPr>
          <a:xfrm>
            <a:off x="91975" y="882775"/>
            <a:ext cx="4376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p:txBody>
      </p:sp>
      <p:sp>
        <p:nvSpPr>
          <p:cNvPr id="291" name="Google Shape;291;p56"/>
          <p:cNvSpPr txBox="1"/>
          <p:nvPr/>
        </p:nvSpPr>
        <p:spPr>
          <a:xfrm>
            <a:off x="91975" y="1188150"/>
            <a:ext cx="43764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tr">
                <a:latin typeface="Proxima Nova"/>
                <a:ea typeface="Proxima Nova"/>
                <a:cs typeface="Proxima Nova"/>
                <a:sym typeface="Proxima Nova"/>
              </a:rPr>
              <a:t>Programda birden fazla kalıtım türünün </a:t>
            </a:r>
            <a:r>
              <a:rPr b="1" lang="tr">
                <a:latin typeface="Proxima Nova"/>
                <a:ea typeface="Proxima Nova"/>
                <a:cs typeface="Proxima Nova"/>
                <a:sym typeface="Proxima Nova"/>
              </a:rPr>
              <a:t>kombinasyonuna </a:t>
            </a:r>
            <a:r>
              <a:rPr lang="tr">
                <a:latin typeface="Proxima Nova"/>
                <a:ea typeface="Proxima Nova"/>
                <a:cs typeface="Proxima Nova"/>
                <a:sym typeface="Proxima Nova"/>
              </a:rPr>
              <a:t>denir. </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rPr lang="tr">
                <a:latin typeface="Proxima Nova"/>
                <a:ea typeface="Proxima Nova"/>
                <a:cs typeface="Proxima Nova"/>
                <a:sym typeface="Proxima Nova"/>
              </a:rPr>
              <a:t>Örneğin, </a:t>
            </a:r>
            <a:r>
              <a:rPr b="1" lang="tr">
                <a:latin typeface="Proxima Nova"/>
                <a:ea typeface="Proxima Nova"/>
                <a:cs typeface="Proxima Nova"/>
                <a:sym typeface="Proxima Nova"/>
              </a:rPr>
              <a:t>C</a:t>
            </a:r>
            <a:r>
              <a:rPr lang="tr">
                <a:latin typeface="Proxima Nova"/>
                <a:ea typeface="Proxima Nova"/>
                <a:cs typeface="Proxima Nova"/>
                <a:sym typeface="Proxima Nova"/>
              </a:rPr>
              <a:t> ve </a:t>
            </a:r>
            <a:r>
              <a:rPr b="1" lang="tr">
                <a:latin typeface="Proxima Nova"/>
                <a:ea typeface="Proxima Nova"/>
                <a:cs typeface="Proxima Nova"/>
                <a:sym typeface="Proxima Nova"/>
              </a:rPr>
              <a:t>B</a:t>
            </a:r>
            <a:r>
              <a:rPr lang="tr">
                <a:latin typeface="Proxima Nova"/>
                <a:ea typeface="Proxima Nova"/>
                <a:cs typeface="Proxima Nova"/>
                <a:sym typeface="Proxima Nova"/>
              </a:rPr>
              <a:t> sınıfı, </a:t>
            </a:r>
            <a:r>
              <a:rPr b="1" lang="tr">
                <a:latin typeface="Proxima Nova"/>
                <a:ea typeface="Proxima Nova"/>
                <a:cs typeface="Proxima Nova"/>
                <a:sym typeface="Proxima Nova"/>
              </a:rPr>
              <a:t>A</a:t>
            </a:r>
            <a:r>
              <a:rPr lang="tr">
                <a:latin typeface="Proxima Nova"/>
                <a:ea typeface="Proxima Nova"/>
                <a:cs typeface="Proxima Nova"/>
                <a:sym typeface="Proxima Nova"/>
              </a:rPr>
              <a:t> sınıfını genişletir ve başka bir </a:t>
            </a:r>
            <a:r>
              <a:rPr b="1" lang="tr">
                <a:latin typeface="Proxima Nova"/>
                <a:ea typeface="Proxima Nova"/>
                <a:cs typeface="Proxima Nova"/>
                <a:sym typeface="Proxima Nova"/>
              </a:rPr>
              <a:t>D</a:t>
            </a:r>
            <a:r>
              <a:rPr lang="tr">
                <a:latin typeface="Proxima Nova"/>
                <a:ea typeface="Proxima Nova"/>
                <a:cs typeface="Proxima Nova"/>
                <a:sym typeface="Proxima Nova"/>
              </a:rPr>
              <a:t> sınıfı, </a:t>
            </a:r>
            <a:r>
              <a:rPr b="1" lang="tr">
                <a:latin typeface="Proxima Nova"/>
                <a:ea typeface="Proxima Nova"/>
                <a:cs typeface="Proxima Nova"/>
                <a:sym typeface="Proxima Nova"/>
              </a:rPr>
              <a:t>B ve C</a:t>
            </a:r>
            <a:r>
              <a:rPr lang="tr">
                <a:latin typeface="Proxima Nova"/>
                <a:ea typeface="Proxima Nova"/>
                <a:cs typeface="Proxima Nova"/>
                <a:sym typeface="Proxima Nova"/>
              </a:rPr>
              <a:t> sınıfını genişletir, bu bir hibrit kalıtım örneğidir, çünkü bu, çoklu ve hiyerarşik kalıtımın bir birleşimidir.</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p:txBody>
      </p:sp>
      <p:pic>
        <p:nvPicPr>
          <p:cNvPr id="292" name="Google Shape;292;p56"/>
          <p:cNvPicPr preferRelativeResize="0"/>
          <p:nvPr/>
        </p:nvPicPr>
        <p:blipFill>
          <a:blip r:embed="rId3">
            <a:alphaModFix/>
          </a:blip>
          <a:stretch>
            <a:fillRect/>
          </a:stretch>
        </p:blipFill>
        <p:spPr>
          <a:xfrm>
            <a:off x="4681825" y="983350"/>
            <a:ext cx="4322676" cy="2412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9"/>
          <p:cNvSpPr txBox="1"/>
          <p:nvPr>
            <p:ph idx="4294967295" type="title"/>
          </p:nvPr>
        </p:nvSpPr>
        <p:spPr>
          <a:xfrm>
            <a:off x="191775" y="450775"/>
            <a:ext cx="4087200" cy="6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2500"/>
              <a:t>Programlama Paradigmaları</a:t>
            </a:r>
            <a:endParaRPr sz="2500"/>
          </a:p>
        </p:txBody>
      </p:sp>
      <p:sp>
        <p:nvSpPr>
          <p:cNvPr id="169" name="Google Shape;169;p39"/>
          <p:cNvSpPr txBox="1"/>
          <p:nvPr>
            <p:ph idx="4294967295" type="body"/>
          </p:nvPr>
        </p:nvSpPr>
        <p:spPr>
          <a:xfrm>
            <a:off x="191775" y="1251525"/>
            <a:ext cx="4839000" cy="30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400"/>
              <a:t>Paradigma, bir bilim dalında zihinsel bir resmin, gerçekliğin algılanması, kavramsallaştırılmasını sağlayan modele denir. Programlama aleminde ise problemlere üretilen çözümlerin nasıl formül haline ge</a:t>
            </a:r>
            <a:r>
              <a:rPr lang="tr" sz="1400"/>
              <a:t>t</a:t>
            </a:r>
            <a:r>
              <a:rPr lang="tr" sz="1400"/>
              <a:t>irileceği ile alakalı olan temel programlama stilidir.</a:t>
            </a:r>
            <a:endParaRPr sz="1400"/>
          </a:p>
          <a:p>
            <a:pPr indent="0" lvl="0" marL="0" rtl="0" algn="l">
              <a:spcBef>
                <a:spcPts val="1600"/>
              </a:spcBef>
              <a:spcAft>
                <a:spcPts val="1600"/>
              </a:spcAft>
              <a:buNone/>
            </a:pPr>
            <a:r>
              <a:rPr lang="tr" sz="1400"/>
              <a:t>Programlama paradigmaları hangi yolla çözümlere ulaştıklarının yanında hangi yolları yasakladıklarıyla da bilinirler. Örneğin sadece fonksiyonel paradigmayı esas alan bir dil yan etkilerin kullanılmasını yasaklar.</a:t>
            </a:r>
            <a:endParaRPr sz="1400"/>
          </a:p>
        </p:txBody>
      </p:sp>
      <p:pic>
        <p:nvPicPr>
          <p:cNvPr id="170" name="Google Shape;170;p39"/>
          <p:cNvPicPr preferRelativeResize="0"/>
          <p:nvPr/>
        </p:nvPicPr>
        <p:blipFill>
          <a:blip r:embed="rId3">
            <a:alphaModFix/>
          </a:blip>
          <a:stretch>
            <a:fillRect/>
          </a:stretch>
        </p:blipFill>
        <p:spPr>
          <a:xfrm>
            <a:off x="5071501" y="31375"/>
            <a:ext cx="3911124" cy="50807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p57"/>
          <p:cNvSpPr txBox="1"/>
          <p:nvPr>
            <p:ph type="title"/>
          </p:nvPr>
        </p:nvSpPr>
        <p:spPr>
          <a:xfrm>
            <a:off x="300250" y="132775"/>
            <a:ext cx="78789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4400"/>
              <a:t>Abstraction </a:t>
            </a:r>
            <a:r>
              <a:rPr lang="tr" sz="4400"/>
              <a:t>(Soyutlama)</a:t>
            </a:r>
            <a:endParaRPr sz="4400"/>
          </a:p>
        </p:txBody>
      </p:sp>
      <p:sp>
        <p:nvSpPr>
          <p:cNvPr id="298" name="Google Shape;298;p57"/>
          <p:cNvSpPr txBox="1"/>
          <p:nvPr/>
        </p:nvSpPr>
        <p:spPr>
          <a:xfrm>
            <a:off x="300250" y="1075450"/>
            <a:ext cx="84153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Proxima Nova"/>
                <a:ea typeface="Proxima Nova"/>
                <a:cs typeface="Proxima Nova"/>
                <a:sym typeface="Proxima Nova"/>
              </a:rPr>
              <a:t>Nesne yönelimli programlamada </a:t>
            </a:r>
            <a:r>
              <a:rPr b="1" lang="tr">
                <a:latin typeface="Proxima Nova"/>
                <a:ea typeface="Proxima Nova"/>
                <a:cs typeface="Proxima Nova"/>
                <a:sym typeface="Proxima Nova"/>
              </a:rPr>
              <a:t>Soyutlama (Abstraction)</a:t>
            </a:r>
            <a:r>
              <a:rPr lang="tr">
                <a:latin typeface="Proxima Nova"/>
                <a:ea typeface="Proxima Nova"/>
                <a:cs typeface="Proxima Nova"/>
                <a:sym typeface="Proxima Nova"/>
              </a:rPr>
              <a:t> ilkesi, eğer bir sınıf için nesne üretmek </a:t>
            </a:r>
            <a:r>
              <a:rPr b="1" lang="tr">
                <a:latin typeface="Proxima Nova"/>
                <a:ea typeface="Proxima Nova"/>
                <a:cs typeface="Proxima Nova"/>
                <a:sym typeface="Proxima Nova"/>
              </a:rPr>
              <a:t>mantıksız </a:t>
            </a:r>
            <a:r>
              <a:rPr lang="tr">
                <a:latin typeface="Proxima Nova"/>
                <a:ea typeface="Proxima Nova"/>
                <a:cs typeface="Proxima Nova"/>
                <a:sym typeface="Proxima Nova"/>
              </a:rPr>
              <a:t>geliyorsa o sınıf </a:t>
            </a:r>
            <a:r>
              <a:rPr b="1" lang="tr">
                <a:latin typeface="Proxima Nova"/>
                <a:ea typeface="Proxima Nova"/>
                <a:cs typeface="Proxima Nova"/>
                <a:sym typeface="Proxima Nova"/>
              </a:rPr>
              <a:t>soyutlanabilir</a:t>
            </a:r>
            <a:r>
              <a:rPr lang="tr">
                <a:latin typeface="Proxima Nova"/>
                <a:ea typeface="Proxima Nova"/>
                <a:cs typeface="Proxima Nova"/>
                <a:sym typeface="Proxima Nova"/>
              </a:rPr>
              <a:t>. Alt sınıfların ortak özelliklerini ve işlevlerini taşıyan ancak henüz bir nesnesi olmayan bir üst sınıf oluşturmak istenirse bir </a:t>
            </a:r>
            <a:r>
              <a:rPr b="1" lang="tr">
                <a:latin typeface="Proxima Nova"/>
                <a:ea typeface="Proxima Nova"/>
                <a:cs typeface="Proxima Nova"/>
                <a:sym typeface="Proxima Nova"/>
              </a:rPr>
              <a:t>soyut (abstract)</a:t>
            </a:r>
            <a:r>
              <a:rPr lang="tr">
                <a:latin typeface="Proxima Nova"/>
                <a:ea typeface="Proxima Nova"/>
                <a:cs typeface="Proxima Nova"/>
                <a:sym typeface="Proxima Nova"/>
              </a:rPr>
              <a:t> üst sınıf oluşturulur.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lang="tr">
                <a:latin typeface="Proxima Nova"/>
                <a:ea typeface="Proxima Nova"/>
                <a:cs typeface="Proxima Nova"/>
                <a:sym typeface="Proxima Nova"/>
              </a:rPr>
              <a:t>Abstraction</a:t>
            </a:r>
            <a:r>
              <a:rPr lang="tr">
                <a:latin typeface="Proxima Nova"/>
                <a:ea typeface="Proxima Nova"/>
                <a:cs typeface="Proxima Nova"/>
                <a:sym typeface="Proxima Nova"/>
              </a:rPr>
              <a:t>, bir sınıfa veya metoda temel görevlerin </a:t>
            </a:r>
            <a:r>
              <a:rPr b="1" lang="tr">
                <a:latin typeface="Proxima Nova"/>
                <a:ea typeface="Proxima Nova"/>
                <a:cs typeface="Proxima Nova"/>
                <a:sym typeface="Proxima Nova"/>
              </a:rPr>
              <a:t>tanımlanması</a:t>
            </a:r>
            <a:r>
              <a:rPr lang="tr">
                <a:latin typeface="Proxima Nova"/>
                <a:ea typeface="Proxima Nova"/>
                <a:cs typeface="Proxima Nova"/>
                <a:sym typeface="Proxima Nova"/>
              </a:rPr>
              <a:t>, detayların ise </a:t>
            </a:r>
            <a:r>
              <a:rPr b="1" lang="tr">
                <a:latin typeface="Proxima Nova"/>
                <a:ea typeface="Proxima Nova"/>
                <a:cs typeface="Proxima Nova"/>
                <a:sym typeface="Proxima Nova"/>
              </a:rPr>
              <a:t>tanımlanmaması </a:t>
            </a:r>
            <a:r>
              <a:rPr lang="tr">
                <a:latin typeface="Proxima Nova"/>
                <a:ea typeface="Proxima Nova"/>
                <a:cs typeface="Proxima Nova"/>
                <a:sym typeface="Proxima Nova"/>
              </a:rPr>
              <a:t>demektir. Temel olarak bir soruna ait çözüme giderken kullanılacak </a:t>
            </a:r>
            <a:r>
              <a:rPr b="1" lang="tr">
                <a:latin typeface="Proxima Nova"/>
                <a:ea typeface="Proxima Nova"/>
                <a:cs typeface="Proxima Nova"/>
                <a:sym typeface="Proxima Nova"/>
              </a:rPr>
              <a:t>yöntemlerin</a:t>
            </a:r>
            <a:r>
              <a:rPr lang="tr">
                <a:latin typeface="Proxima Nova"/>
                <a:ea typeface="Proxima Nova"/>
                <a:cs typeface="Proxima Nova"/>
                <a:sym typeface="Proxima Nova"/>
              </a:rPr>
              <a:t>, ilk etapta daha genel </a:t>
            </a:r>
            <a:r>
              <a:rPr b="1" lang="tr">
                <a:latin typeface="Proxima Nova"/>
                <a:ea typeface="Proxima Nova"/>
                <a:cs typeface="Proxima Nova"/>
                <a:sym typeface="Proxima Nova"/>
              </a:rPr>
              <a:t>basit ve soyut</a:t>
            </a:r>
            <a:r>
              <a:rPr lang="tr">
                <a:latin typeface="Proxima Nova"/>
                <a:ea typeface="Proxima Nova"/>
                <a:cs typeface="Proxima Nova"/>
                <a:sym typeface="Proxima Nova"/>
              </a:rPr>
              <a:t> bir tanımını yapmaktır.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tr">
                <a:latin typeface="Proxima Nova"/>
                <a:ea typeface="Proxima Nova"/>
                <a:cs typeface="Proxima Nova"/>
                <a:sym typeface="Proxima Nova"/>
              </a:rPr>
              <a:t>İlgili sınıfları "</a:t>
            </a:r>
            <a:r>
              <a:rPr b="1" lang="tr">
                <a:latin typeface="Proxima Nova"/>
                <a:ea typeface="Proxima Nova"/>
                <a:cs typeface="Proxima Nova"/>
                <a:sym typeface="Proxima Nova"/>
              </a:rPr>
              <a:t>Abstract Class</a:t>
            </a:r>
            <a:r>
              <a:rPr lang="tr">
                <a:latin typeface="Proxima Nova"/>
                <a:ea typeface="Proxima Nova"/>
                <a:cs typeface="Proxima Nova"/>
                <a:sym typeface="Proxima Nova"/>
              </a:rPr>
              <a:t>" olarak tanımlarsak, bu sınıflardan nesne üretilmesini engellemiş oluruz. UML sınıf diyagramlarında bir sınıfın </a:t>
            </a:r>
            <a:r>
              <a:rPr b="1" lang="tr">
                <a:latin typeface="Proxima Nova"/>
                <a:ea typeface="Proxima Nova"/>
                <a:cs typeface="Proxima Nova"/>
                <a:sym typeface="Proxima Nova"/>
              </a:rPr>
              <a:t>abstract </a:t>
            </a:r>
            <a:r>
              <a:rPr lang="tr">
                <a:latin typeface="Proxima Nova"/>
                <a:ea typeface="Proxima Nova"/>
                <a:cs typeface="Proxima Nova"/>
                <a:sym typeface="Proxima Nova"/>
              </a:rPr>
              <a:t>bir sınıf olduğu , sınıf ismini "</a:t>
            </a:r>
            <a:r>
              <a:rPr i="1" lang="tr">
                <a:latin typeface="Proxima Nova"/>
                <a:ea typeface="Proxima Nova"/>
                <a:cs typeface="Proxima Nova"/>
                <a:sym typeface="Proxima Nova"/>
              </a:rPr>
              <a:t>İtalik</a:t>
            </a:r>
            <a:r>
              <a:rPr lang="tr">
                <a:latin typeface="Proxima Nova"/>
                <a:ea typeface="Proxima Nova"/>
                <a:cs typeface="Proxima Nova"/>
                <a:sym typeface="Proxima Nova"/>
              </a:rPr>
              <a:t>" olarak yazması ile belirtilir.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
        <p:nvSpPr>
          <p:cNvPr id="303" name="Google Shape;303;p58"/>
          <p:cNvSpPr txBox="1"/>
          <p:nvPr>
            <p:ph type="title"/>
          </p:nvPr>
        </p:nvSpPr>
        <p:spPr>
          <a:xfrm>
            <a:off x="224525" y="71700"/>
            <a:ext cx="7437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3500"/>
              <a:t>Örnek</a:t>
            </a:r>
            <a:endParaRPr sz="3500"/>
          </a:p>
        </p:txBody>
      </p:sp>
      <p:pic>
        <p:nvPicPr>
          <p:cNvPr id="304" name="Google Shape;304;p58"/>
          <p:cNvPicPr preferRelativeResize="0"/>
          <p:nvPr/>
        </p:nvPicPr>
        <p:blipFill>
          <a:blip r:embed="rId3">
            <a:alphaModFix/>
          </a:blip>
          <a:stretch>
            <a:fillRect/>
          </a:stretch>
        </p:blipFill>
        <p:spPr>
          <a:xfrm>
            <a:off x="2097425" y="63350"/>
            <a:ext cx="6122730" cy="5016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59"/>
          <p:cNvSpPr txBox="1"/>
          <p:nvPr>
            <p:ph type="title"/>
          </p:nvPr>
        </p:nvSpPr>
        <p:spPr>
          <a:xfrm>
            <a:off x="300250" y="132775"/>
            <a:ext cx="78789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4400"/>
              <a:t>Polymorphism </a:t>
            </a:r>
            <a:r>
              <a:rPr lang="tr" sz="4400"/>
              <a:t>(Çok Biçimlilik)</a:t>
            </a:r>
            <a:endParaRPr sz="4400"/>
          </a:p>
        </p:txBody>
      </p:sp>
      <p:sp>
        <p:nvSpPr>
          <p:cNvPr id="310" name="Google Shape;310;p59"/>
          <p:cNvSpPr txBox="1"/>
          <p:nvPr/>
        </p:nvSpPr>
        <p:spPr>
          <a:xfrm>
            <a:off x="300250" y="1075450"/>
            <a:ext cx="84153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Proxima Nova"/>
                <a:ea typeface="Proxima Nova"/>
                <a:cs typeface="Proxima Nova"/>
                <a:sym typeface="Proxima Nova"/>
              </a:rPr>
              <a:t>Polymorphism </a:t>
            </a:r>
            <a:r>
              <a:rPr lang="tr">
                <a:latin typeface="Proxima Nova"/>
                <a:ea typeface="Proxima Nova"/>
                <a:cs typeface="Proxima Nova"/>
                <a:sym typeface="Proxima Nova"/>
              </a:rPr>
              <a:t>(çok biçimlilik) NYP'de programlama dilinin farklı tip verileri ve sınıfları farklı şekilde işleme yeteneğini belirten özelliğidir. Daha belirgin olmak gerekirse, metotları ve türetilmiş sınıfları yeniden tanımlama yeteneğidir.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lang="tr">
                <a:latin typeface="Proxima Nova"/>
                <a:ea typeface="Proxima Nova"/>
                <a:cs typeface="Proxima Nova"/>
                <a:sym typeface="Proxima Nova"/>
              </a:rPr>
              <a:t>Polimorfizm</a:t>
            </a:r>
            <a:r>
              <a:rPr lang="tr">
                <a:latin typeface="Proxima Nova"/>
                <a:ea typeface="Proxima Nova"/>
                <a:cs typeface="Proxima Nova"/>
                <a:sym typeface="Proxima Nova"/>
              </a:rPr>
              <a:t>, alt sınıfların ata sınıflardaki metotları geçersiz kılması (</a:t>
            </a:r>
            <a:r>
              <a:rPr b="1" lang="tr">
                <a:latin typeface="Proxima Nova"/>
                <a:ea typeface="Proxima Nova"/>
                <a:cs typeface="Proxima Nova"/>
                <a:sym typeface="Proxima Nova"/>
              </a:rPr>
              <a:t>method overriding</a:t>
            </a:r>
            <a:r>
              <a:rPr lang="tr">
                <a:latin typeface="Proxima Nova"/>
                <a:ea typeface="Proxima Nova"/>
                <a:cs typeface="Proxima Nova"/>
                <a:sym typeface="Proxima Nova"/>
              </a:rPr>
              <a:t>) sayesinde çok biçimli olarak davranmasına denir. Bu sayede alt sınıf ata sınıfından gelen davranışı kendine göre şekillendirebilir.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lang="tr">
                <a:latin typeface="Proxima Nova"/>
                <a:ea typeface="Proxima Nova"/>
                <a:cs typeface="Proxima Nova"/>
                <a:sym typeface="Proxima Nova"/>
              </a:rPr>
              <a:t>Metotlarda Geçersiz Kılma</a:t>
            </a:r>
            <a:r>
              <a:rPr lang="tr">
                <a:latin typeface="Proxima Nova"/>
                <a:ea typeface="Proxima Nova"/>
                <a:cs typeface="Proxima Nova"/>
                <a:sym typeface="Proxima Nova"/>
              </a:rPr>
              <a:t> ise bir alt sınıfın içine doğrudan ya da dolaylı ata sınıflarından gelen bir (ya da daha fazla) yöntemin aynısının </a:t>
            </a:r>
            <a:r>
              <a:rPr b="1" lang="tr">
                <a:latin typeface="Proxima Nova"/>
                <a:ea typeface="Proxima Nova"/>
                <a:cs typeface="Proxima Nova"/>
                <a:sym typeface="Proxima Nova"/>
              </a:rPr>
              <a:t>(aynı yöntem adı ve aynı parametre listesi)</a:t>
            </a:r>
            <a:r>
              <a:rPr lang="tr">
                <a:latin typeface="Proxima Nova"/>
                <a:ea typeface="Proxima Nova"/>
                <a:cs typeface="Proxima Nova"/>
                <a:sym typeface="Proxima Nova"/>
              </a:rPr>
              <a:t> kodlanmasına verilen addır.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lang="tr">
                <a:latin typeface="Proxima Nova"/>
                <a:ea typeface="Proxima Nova"/>
                <a:cs typeface="Proxima Nova"/>
                <a:sym typeface="Proxima Nova"/>
              </a:rPr>
              <a:t>Polimorfizm </a:t>
            </a:r>
            <a:r>
              <a:rPr lang="tr">
                <a:latin typeface="Proxima Nova"/>
                <a:ea typeface="Proxima Nova"/>
                <a:cs typeface="Proxima Nova"/>
                <a:sym typeface="Proxima Nova"/>
              </a:rPr>
              <a:t>sayesinde uygulamaların genişletilebilirliğini sağlarız ve bir ata sınıfın sunduğu yöntemleri geçersiz kılan alt sınıflar yardımı ile ata sınıfa göre kodlanmış tek bir kod kesimine farklı davranışlar yüklemek olanaklı olmaktadır. Öyleyse, elimizde </a:t>
            </a:r>
            <a:r>
              <a:rPr b="1" lang="tr">
                <a:latin typeface="Proxima Nova"/>
                <a:ea typeface="Proxima Nova"/>
                <a:cs typeface="Proxima Nova"/>
                <a:sym typeface="Proxima Nova"/>
              </a:rPr>
              <a:t>esnek </a:t>
            </a:r>
            <a:r>
              <a:rPr lang="tr">
                <a:latin typeface="Proxima Nova"/>
                <a:ea typeface="Proxima Nova"/>
                <a:cs typeface="Proxima Nova"/>
                <a:sym typeface="Proxima Nova"/>
              </a:rPr>
              <a:t>bir altyapı var demektir. Bu </a:t>
            </a:r>
            <a:r>
              <a:rPr b="1" lang="tr">
                <a:latin typeface="Proxima Nova"/>
                <a:ea typeface="Proxima Nova"/>
                <a:cs typeface="Proxima Nova"/>
                <a:sym typeface="Proxima Nova"/>
              </a:rPr>
              <a:t>esneklik </a:t>
            </a:r>
            <a:r>
              <a:rPr lang="tr">
                <a:latin typeface="Proxima Nova"/>
                <a:ea typeface="Proxima Nova"/>
                <a:cs typeface="Proxima Nova"/>
                <a:sym typeface="Proxima Nova"/>
              </a:rPr>
              <a:t>altyapıya yeni türlerin eklenmesi, </a:t>
            </a:r>
            <a:r>
              <a:rPr b="1" lang="tr">
                <a:latin typeface="Proxima Nova"/>
                <a:ea typeface="Proxima Nova"/>
                <a:cs typeface="Proxima Nova"/>
                <a:sym typeface="Proxima Nova"/>
              </a:rPr>
              <a:t>kalıtım ve geçersiz kılma ilişkileri</a:t>
            </a:r>
            <a:r>
              <a:rPr lang="tr">
                <a:latin typeface="Proxima Nova"/>
                <a:ea typeface="Proxima Nova"/>
                <a:cs typeface="Proxima Nova"/>
                <a:sym typeface="Proxima Nova"/>
              </a:rPr>
              <a:t> çerçevesinde oldukça kolaydır.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4" name="Shape 314"/>
        <p:cNvGrpSpPr/>
        <p:nvPr/>
      </p:nvGrpSpPr>
      <p:grpSpPr>
        <a:xfrm>
          <a:off x="0" y="0"/>
          <a:ext cx="0" cy="0"/>
          <a:chOff x="0" y="0"/>
          <a:chExt cx="0" cy="0"/>
        </a:xfrm>
      </p:grpSpPr>
      <p:sp>
        <p:nvSpPr>
          <p:cNvPr id="315" name="Google Shape;315;p60"/>
          <p:cNvSpPr txBox="1"/>
          <p:nvPr>
            <p:ph type="title"/>
          </p:nvPr>
        </p:nvSpPr>
        <p:spPr>
          <a:xfrm>
            <a:off x="224525" y="71700"/>
            <a:ext cx="7437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3500"/>
              <a:t>Örnek</a:t>
            </a:r>
            <a:endParaRPr sz="3500"/>
          </a:p>
        </p:txBody>
      </p:sp>
      <p:pic>
        <p:nvPicPr>
          <p:cNvPr id="316" name="Google Shape;316;p60"/>
          <p:cNvPicPr preferRelativeResize="0"/>
          <p:nvPr/>
        </p:nvPicPr>
        <p:blipFill>
          <a:blip r:embed="rId3">
            <a:alphaModFix/>
          </a:blip>
          <a:stretch>
            <a:fillRect/>
          </a:stretch>
        </p:blipFill>
        <p:spPr>
          <a:xfrm>
            <a:off x="1088800" y="804375"/>
            <a:ext cx="7164157" cy="400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0"/>
          <p:cNvSpPr txBox="1"/>
          <p:nvPr>
            <p:ph idx="4294967295" type="title"/>
          </p:nvPr>
        </p:nvSpPr>
        <p:spPr>
          <a:xfrm>
            <a:off x="191775" y="145425"/>
            <a:ext cx="5623500" cy="6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2500"/>
              <a:t>Nesne Yönelimli Programlama Nedir ?</a:t>
            </a:r>
            <a:endParaRPr sz="2500"/>
          </a:p>
          <a:p>
            <a:pPr indent="0" lvl="0" marL="0" rtl="0" algn="l">
              <a:spcBef>
                <a:spcPts val="0"/>
              </a:spcBef>
              <a:spcAft>
                <a:spcPts val="0"/>
              </a:spcAft>
              <a:buNone/>
            </a:pPr>
            <a:r>
              <a:t/>
            </a:r>
            <a:endParaRPr sz="2500"/>
          </a:p>
        </p:txBody>
      </p:sp>
      <p:sp>
        <p:nvSpPr>
          <p:cNvPr id="176" name="Google Shape;176;p40"/>
          <p:cNvSpPr txBox="1"/>
          <p:nvPr>
            <p:ph idx="4294967295" type="body"/>
          </p:nvPr>
        </p:nvSpPr>
        <p:spPr>
          <a:xfrm>
            <a:off x="191775" y="801225"/>
            <a:ext cx="5358900" cy="41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400"/>
              <a:t>Nesne Yönelimli Programlama </a:t>
            </a:r>
            <a:r>
              <a:rPr b="1" lang="tr" sz="1400"/>
              <a:t>(Object Oriented Programming)</a:t>
            </a:r>
            <a:r>
              <a:rPr lang="tr" sz="1400"/>
              <a:t>, sınıflar ve nesneler kavramına dayanan bir programlama yaklaşımıdır/paradigmasıdır. Bu yaklaşımın amacı, ihtiyaç duyulan programı daha küçük parçalara bölerek, yönetilebilir ve yeniden kullanılabilir hale getirmektir. Her küçük parçanın kendine ait özelliği, verileri ve diğer küçük parçalarla nasıl iletişim kuracağı bilgileri bulunur.</a:t>
            </a:r>
            <a:endParaRPr sz="1400"/>
          </a:p>
          <a:p>
            <a:pPr indent="0" lvl="0" marL="0" rtl="0" algn="l">
              <a:spcBef>
                <a:spcPts val="1600"/>
              </a:spcBef>
              <a:spcAft>
                <a:spcPts val="0"/>
              </a:spcAft>
              <a:buNone/>
            </a:pPr>
            <a:r>
              <a:rPr lang="tr" sz="1400"/>
              <a:t>Nesneye yönelik programlama yaklaşımı, gerçek hayattan alınmış problemi çözmek üzere oluşturulacak modelin, gene gerçek hayatta var olan nesneler ve bu nesneler arasındaki ilişkilerden faydalanılarak oluşturulmasını ilke edinmiştir.</a:t>
            </a:r>
            <a:endParaRPr sz="1400"/>
          </a:p>
          <a:p>
            <a:pPr indent="0" lvl="0" marL="0" rtl="0" algn="l">
              <a:spcBef>
                <a:spcPts val="1600"/>
              </a:spcBef>
              <a:spcAft>
                <a:spcPts val="0"/>
              </a:spcAft>
              <a:buNone/>
            </a:pPr>
            <a:r>
              <a:rPr lang="tr" sz="1400"/>
              <a:t>JavaScript, C ++, Java ve Python dahil olmak üzere birçok nesne yönelimli programlama dili vardır.</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pic>
        <p:nvPicPr>
          <p:cNvPr id="177" name="Google Shape;177;p40"/>
          <p:cNvPicPr preferRelativeResize="0"/>
          <p:nvPr/>
        </p:nvPicPr>
        <p:blipFill>
          <a:blip r:embed="rId3">
            <a:alphaModFix/>
          </a:blip>
          <a:stretch>
            <a:fillRect/>
          </a:stretch>
        </p:blipFill>
        <p:spPr>
          <a:xfrm>
            <a:off x="5815275" y="1306475"/>
            <a:ext cx="3288525" cy="28220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41"/>
          <p:cNvPicPr preferRelativeResize="0"/>
          <p:nvPr/>
        </p:nvPicPr>
        <p:blipFill>
          <a:blip r:embed="rId3">
            <a:alphaModFix/>
          </a:blip>
          <a:stretch>
            <a:fillRect/>
          </a:stretch>
        </p:blipFill>
        <p:spPr>
          <a:xfrm>
            <a:off x="1246550" y="483063"/>
            <a:ext cx="6650900" cy="4339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2"/>
          <p:cNvSpPr txBox="1"/>
          <p:nvPr>
            <p:ph idx="4294967295" type="title"/>
          </p:nvPr>
        </p:nvSpPr>
        <p:spPr>
          <a:xfrm>
            <a:off x="191775" y="240425"/>
            <a:ext cx="4084500" cy="10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800"/>
              <a:t>Nesne Yönelimli Programlamanın </a:t>
            </a:r>
            <a:br>
              <a:rPr lang="tr" sz="2400"/>
            </a:br>
            <a:r>
              <a:rPr lang="tr" sz="3600"/>
              <a:t>Faydaları</a:t>
            </a:r>
            <a:endParaRPr sz="3600"/>
          </a:p>
        </p:txBody>
      </p:sp>
      <p:sp>
        <p:nvSpPr>
          <p:cNvPr id="188" name="Google Shape;188;p42"/>
          <p:cNvSpPr txBox="1"/>
          <p:nvPr>
            <p:ph idx="4294967295" type="body"/>
          </p:nvPr>
        </p:nvSpPr>
        <p:spPr>
          <a:xfrm>
            <a:off x="191775" y="1414250"/>
            <a:ext cx="4839000" cy="380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tr" sz="1400"/>
              <a:t>NYP, hızlı ve uygulaması kolay bir yaklaşımdır. Çünkü problemleri gerçek hayattaki işlemlere göre modeller.</a:t>
            </a:r>
            <a:endParaRPr sz="1400"/>
          </a:p>
          <a:p>
            <a:pPr indent="-317500" lvl="0" marL="457200" rtl="0" algn="l">
              <a:spcBef>
                <a:spcPts val="0"/>
              </a:spcBef>
              <a:spcAft>
                <a:spcPts val="0"/>
              </a:spcAft>
              <a:buSzPts val="1400"/>
              <a:buChar char="●"/>
            </a:pPr>
            <a:r>
              <a:rPr lang="tr" sz="1400"/>
              <a:t>NYP, programlar için net bir yapı sağlar.</a:t>
            </a:r>
            <a:endParaRPr sz="1400"/>
          </a:p>
          <a:p>
            <a:pPr indent="-317500" lvl="0" marL="457200" rtl="0" algn="l">
              <a:spcBef>
                <a:spcPts val="0"/>
              </a:spcBef>
              <a:spcAft>
                <a:spcPts val="0"/>
              </a:spcAft>
              <a:buSzPts val="1400"/>
              <a:buChar char="●"/>
            </a:pPr>
            <a:r>
              <a:rPr lang="tr" sz="1400"/>
              <a:t>NYP, "</a:t>
            </a:r>
            <a:r>
              <a:rPr b="1" lang="tr" sz="1400"/>
              <a:t>Don't Repeat Yourself</a:t>
            </a:r>
            <a:r>
              <a:rPr lang="tr" sz="1400"/>
              <a:t>" yani </a:t>
            </a:r>
            <a:r>
              <a:rPr b="1" lang="tr" sz="1400"/>
              <a:t>"Kendini Tekrar Etme"</a:t>
            </a:r>
            <a:r>
              <a:rPr lang="tr" sz="1400"/>
              <a:t> ilkesini uygular ve kodun bakımını, düzenlenmesini ve hata ayıklamasını kolaylaştırır.</a:t>
            </a:r>
            <a:endParaRPr sz="1400"/>
          </a:p>
          <a:p>
            <a:pPr indent="-317500" lvl="0" marL="457200" rtl="0" algn="l">
              <a:spcBef>
                <a:spcPts val="0"/>
              </a:spcBef>
              <a:spcAft>
                <a:spcPts val="0"/>
              </a:spcAft>
              <a:buSzPts val="1400"/>
              <a:buChar char="●"/>
            </a:pPr>
            <a:r>
              <a:rPr lang="tr" sz="1400"/>
              <a:t>NYP, daha az kod ve daha kısa geliştirme süresiyle, yeniden kullanılabilir uygulamalar oluşturmayı mümkün kılar. </a:t>
            </a:r>
            <a:endParaRPr sz="1400"/>
          </a:p>
          <a:p>
            <a:pPr indent="-317500" lvl="0" marL="457200" rtl="0" algn="l">
              <a:spcBef>
                <a:spcPts val="0"/>
              </a:spcBef>
              <a:spcAft>
                <a:spcPts val="0"/>
              </a:spcAft>
              <a:buSzPts val="1400"/>
              <a:buChar char="●"/>
            </a:pPr>
            <a:r>
              <a:rPr lang="tr" sz="1400"/>
              <a:t>NYP, yapıya daha sonradan yeni özellikler ekleyerek genişletilebilirlik sağlar.</a:t>
            </a:r>
            <a:endParaRPr sz="1400"/>
          </a:p>
        </p:txBody>
      </p:sp>
      <p:pic>
        <p:nvPicPr>
          <p:cNvPr id="189" name="Google Shape;189;p42"/>
          <p:cNvPicPr preferRelativeResize="0"/>
          <p:nvPr/>
        </p:nvPicPr>
        <p:blipFill>
          <a:blip r:embed="rId3">
            <a:alphaModFix/>
          </a:blip>
          <a:stretch>
            <a:fillRect/>
          </a:stretch>
        </p:blipFill>
        <p:spPr>
          <a:xfrm>
            <a:off x="5066025" y="399150"/>
            <a:ext cx="4299575" cy="4744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43"/>
          <p:cNvSpPr txBox="1"/>
          <p:nvPr>
            <p:ph type="title"/>
          </p:nvPr>
        </p:nvSpPr>
        <p:spPr>
          <a:xfrm>
            <a:off x="300250" y="132775"/>
            <a:ext cx="5797500" cy="123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tr" sz="4400"/>
              <a:t>Nesne</a:t>
            </a:r>
            <a:r>
              <a:rPr b="1" lang="tr" sz="2000"/>
              <a:t> (Object)</a:t>
            </a:r>
            <a:endParaRPr b="1" sz="2000"/>
          </a:p>
          <a:p>
            <a:pPr indent="0" lvl="0" marL="0" rtl="0" algn="l">
              <a:spcBef>
                <a:spcPts val="0"/>
              </a:spcBef>
              <a:spcAft>
                <a:spcPts val="0"/>
              </a:spcAft>
              <a:buNone/>
            </a:pPr>
            <a:r>
              <a:rPr lang="tr" sz="4400"/>
              <a:t>Nedir ?</a:t>
            </a:r>
            <a:endParaRPr sz="4400"/>
          </a:p>
        </p:txBody>
      </p:sp>
      <p:pic>
        <p:nvPicPr>
          <p:cNvPr id="195" name="Google Shape;195;p43"/>
          <p:cNvPicPr preferRelativeResize="0"/>
          <p:nvPr/>
        </p:nvPicPr>
        <p:blipFill>
          <a:blip r:embed="rId3">
            <a:alphaModFix/>
          </a:blip>
          <a:stretch>
            <a:fillRect/>
          </a:stretch>
        </p:blipFill>
        <p:spPr>
          <a:xfrm>
            <a:off x="4479725" y="1255313"/>
            <a:ext cx="4614274" cy="3460725"/>
          </a:xfrm>
          <a:prstGeom prst="rect">
            <a:avLst/>
          </a:prstGeom>
          <a:noFill/>
          <a:ln>
            <a:noFill/>
          </a:ln>
        </p:spPr>
      </p:pic>
      <p:sp>
        <p:nvSpPr>
          <p:cNvPr id="196" name="Google Shape;196;p43"/>
          <p:cNvSpPr txBox="1"/>
          <p:nvPr/>
        </p:nvSpPr>
        <p:spPr>
          <a:xfrm>
            <a:off x="300250" y="2049275"/>
            <a:ext cx="4017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Proxima Nova"/>
                <a:ea typeface="Proxima Nova"/>
                <a:cs typeface="Proxima Nova"/>
                <a:sym typeface="Proxima Nova"/>
              </a:rPr>
              <a:t>TDK Tanımı :</a:t>
            </a:r>
            <a:endParaRPr>
              <a:latin typeface="Proxima Nova"/>
              <a:ea typeface="Proxima Nova"/>
              <a:cs typeface="Proxima Nova"/>
              <a:sym typeface="Proxima Nova"/>
            </a:endParaRPr>
          </a:p>
          <a:p>
            <a:pPr indent="0" lvl="0" marL="0" rtl="0" algn="l">
              <a:spcBef>
                <a:spcPts val="0"/>
              </a:spcBef>
              <a:spcAft>
                <a:spcPts val="0"/>
              </a:spcAft>
              <a:buNone/>
            </a:pPr>
            <a:r>
              <a:rPr lang="tr">
                <a:latin typeface="Proxima Nova"/>
                <a:ea typeface="Proxima Nova"/>
                <a:cs typeface="Proxima Nova"/>
                <a:sym typeface="Proxima Nova"/>
              </a:rPr>
              <a:t>1. </a:t>
            </a:r>
            <a:r>
              <a:rPr b="1" lang="tr">
                <a:latin typeface="Proxima Nova"/>
                <a:ea typeface="Proxima Nova"/>
                <a:cs typeface="Proxima Nova"/>
                <a:sym typeface="Proxima Nova"/>
              </a:rPr>
              <a:t>isim </a:t>
            </a:r>
            <a:r>
              <a:rPr lang="tr">
                <a:latin typeface="Proxima Nova"/>
                <a:ea typeface="Proxima Nova"/>
                <a:cs typeface="Proxima Nova"/>
                <a:sym typeface="Proxima Nova"/>
              </a:rPr>
              <a:t>Belli bir ağırlığı ve hacmi, rengi olan her türlü cansız varlık, şey, obje.</a:t>
            </a:r>
            <a:br>
              <a:rPr lang="tr">
                <a:latin typeface="Proxima Nova"/>
                <a:ea typeface="Proxima Nova"/>
                <a:cs typeface="Proxima Nova"/>
                <a:sym typeface="Proxima Nova"/>
              </a:rPr>
            </a:br>
            <a:endParaRPr>
              <a:latin typeface="Proxima Nova"/>
              <a:ea typeface="Proxima Nova"/>
              <a:cs typeface="Proxima Nova"/>
              <a:sym typeface="Proxima Nova"/>
            </a:endParaRPr>
          </a:p>
          <a:p>
            <a:pPr indent="0" lvl="0" marL="0" rtl="0" algn="l">
              <a:spcBef>
                <a:spcPts val="0"/>
              </a:spcBef>
              <a:spcAft>
                <a:spcPts val="0"/>
              </a:spcAft>
              <a:buNone/>
            </a:pPr>
            <a:r>
              <a:rPr lang="tr">
                <a:latin typeface="Proxima Nova"/>
                <a:ea typeface="Proxima Nova"/>
                <a:cs typeface="Proxima Nova"/>
                <a:sym typeface="Proxima Nova"/>
              </a:rPr>
              <a:t>2. </a:t>
            </a:r>
            <a:r>
              <a:rPr b="1" lang="tr">
                <a:latin typeface="Proxima Nova"/>
                <a:ea typeface="Proxima Nova"/>
                <a:cs typeface="Proxima Nova"/>
                <a:sym typeface="Proxima Nova"/>
              </a:rPr>
              <a:t>isim</a:t>
            </a:r>
            <a:r>
              <a:rPr lang="tr">
                <a:latin typeface="Proxima Nova"/>
                <a:ea typeface="Proxima Nova"/>
                <a:cs typeface="Proxima Nova"/>
                <a:sym typeface="Proxima Nova"/>
              </a:rPr>
              <a:t>, </a:t>
            </a:r>
            <a:r>
              <a:rPr b="1" lang="tr">
                <a:latin typeface="Proxima Nova"/>
                <a:ea typeface="Proxima Nova"/>
                <a:cs typeface="Proxima Nova"/>
                <a:sym typeface="Proxima Nova"/>
              </a:rPr>
              <a:t>dil bilgisi,</a:t>
            </a:r>
            <a:r>
              <a:rPr lang="tr">
                <a:latin typeface="Proxima Nova"/>
                <a:ea typeface="Proxima Nova"/>
                <a:cs typeface="Proxima Nova"/>
                <a:sym typeface="Proxima Nova"/>
              </a:rPr>
              <a:t> Geçişli fiili bütünleyen yalın veya belirtme durumunda bulunan tümleç:</a:t>
            </a:r>
            <a:br>
              <a:rPr lang="tr">
                <a:latin typeface="Proxima Nova"/>
                <a:ea typeface="Proxima Nova"/>
                <a:cs typeface="Proxima Nova"/>
                <a:sym typeface="Proxima Nova"/>
              </a:rPr>
            </a:br>
            <a:r>
              <a:rPr lang="tr">
                <a:latin typeface="Proxima Nova"/>
                <a:ea typeface="Proxima Nova"/>
                <a:cs typeface="Proxima Nova"/>
                <a:sym typeface="Proxima Nova"/>
              </a:rPr>
              <a:t>“</a:t>
            </a:r>
            <a:r>
              <a:rPr b="1" lang="tr">
                <a:latin typeface="Proxima Nova"/>
                <a:ea typeface="Proxima Nova"/>
                <a:cs typeface="Proxima Nova"/>
                <a:sym typeface="Proxima Nova"/>
              </a:rPr>
              <a:t>Ali bir kitap almış</a:t>
            </a:r>
            <a:r>
              <a:rPr lang="tr">
                <a:latin typeface="Proxima Nova"/>
                <a:ea typeface="Proxima Nova"/>
                <a:cs typeface="Proxima Nova"/>
                <a:sym typeface="Proxima Nova"/>
              </a:rPr>
              <a:t>” cümlesinde “</a:t>
            </a:r>
            <a:r>
              <a:rPr b="1" lang="tr">
                <a:latin typeface="Proxima Nova"/>
                <a:ea typeface="Proxima Nova"/>
                <a:cs typeface="Proxima Nova"/>
                <a:sym typeface="Proxima Nova"/>
              </a:rPr>
              <a:t>kitap</a:t>
            </a:r>
            <a:r>
              <a:rPr lang="tr">
                <a:latin typeface="Proxima Nova"/>
                <a:ea typeface="Proxima Nova"/>
                <a:cs typeface="Proxima Nova"/>
                <a:sym typeface="Proxima Nova"/>
              </a:rPr>
              <a:t>” nesnedir.</a:t>
            </a:r>
            <a:br>
              <a:rPr lang="tr">
                <a:latin typeface="Proxima Nova"/>
                <a:ea typeface="Proxima Nova"/>
                <a:cs typeface="Proxima Nova"/>
                <a:sym typeface="Proxima Nova"/>
              </a:rPr>
            </a:br>
            <a:endParaRPr>
              <a:latin typeface="Proxima Nova"/>
              <a:ea typeface="Proxima Nova"/>
              <a:cs typeface="Proxima Nova"/>
              <a:sym typeface="Proxima Nova"/>
            </a:endParaRPr>
          </a:p>
          <a:p>
            <a:pPr indent="0" lvl="0" marL="0" rtl="0" algn="l">
              <a:spcBef>
                <a:spcPts val="0"/>
              </a:spcBef>
              <a:spcAft>
                <a:spcPts val="0"/>
              </a:spcAft>
              <a:buNone/>
            </a:pPr>
            <a:r>
              <a:rPr lang="tr">
                <a:latin typeface="Proxima Nova"/>
                <a:ea typeface="Proxima Nova"/>
                <a:cs typeface="Proxima Nova"/>
                <a:sym typeface="Proxima Nova"/>
              </a:rPr>
              <a:t>3. </a:t>
            </a:r>
            <a:r>
              <a:rPr b="1" lang="tr">
                <a:latin typeface="Proxima Nova"/>
                <a:ea typeface="Proxima Nova"/>
                <a:cs typeface="Proxima Nova"/>
                <a:sym typeface="Proxima Nova"/>
              </a:rPr>
              <a:t>isim, felsefe</a:t>
            </a:r>
            <a:r>
              <a:rPr lang="tr">
                <a:latin typeface="Proxima Nova"/>
                <a:ea typeface="Proxima Nova"/>
                <a:cs typeface="Proxima Nova"/>
                <a:sym typeface="Proxima Nova"/>
              </a:rPr>
              <a:t>* Öznenin dışında kalan her konu</a:t>
            </a:r>
            <a:endParaRPr>
              <a:latin typeface="Proxima Nova"/>
              <a:ea typeface="Proxima Nova"/>
              <a:cs typeface="Proxima Nova"/>
              <a:sym typeface="Proxima Nova"/>
            </a:endParaRPr>
          </a:p>
          <a:p>
            <a:pPr indent="0" lvl="0" marL="0" rtl="0" algn="l">
              <a:spcBef>
                <a:spcPts val="0"/>
              </a:spcBef>
              <a:spcAft>
                <a:spcPts val="0"/>
              </a:spcAft>
              <a:buNone/>
            </a:pPr>
            <a:br>
              <a:rPr lang="tr">
                <a:latin typeface="Proxima Nova"/>
                <a:ea typeface="Proxima Nova"/>
                <a:cs typeface="Proxima Nova"/>
                <a:sym typeface="Proxima Nova"/>
              </a:rPr>
            </a:b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44"/>
          <p:cNvSpPr txBox="1"/>
          <p:nvPr>
            <p:ph type="title"/>
          </p:nvPr>
        </p:nvSpPr>
        <p:spPr>
          <a:xfrm>
            <a:off x="300250" y="132775"/>
            <a:ext cx="5797500" cy="123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tr" sz="4400"/>
              <a:t>Nesne</a:t>
            </a:r>
            <a:r>
              <a:rPr b="1" lang="tr" sz="2000"/>
              <a:t> (Object)</a:t>
            </a:r>
            <a:endParaRPr b="1" sz="2000"/>
          </a:p>
          <a:p>
            <a:pPr indent="0" lvl="0" marL="0" rtl="0" algn="l">
              <a:spcBef>
                <a:spcPts val="0"/>
              </a:spcBef>
              <a:spcAft>
                <a:spcPts val="0"/>
              </a:spcAft>
              <a:buNone/>
            </a:pPr>
            <a:r>
              <a:rPr lang="tr" sz="4400"/>
              <a:t>Nedir ?</a:t>
            </a:r>
            <a:endParaRPr sz="4400"/>
          </a:p>
        </p:txBody>
      </p:sp>
      <p:sp>
        <p:nvSpPr>
          <p:cNvPr id="202" name="Google Shape;202;p44"/>
          <p:cNvSpPr txBox="1"/>
          <p:nvPr/>
        </p:nvSpPr>
        <p:spPr>
          <a:xfrm>
            <a:off x="300250" y="1581075"/>
            <a:ext cx="4017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Proxima Nova"/>
                <a:ea typeface="Proxima Nova"/>
                <a:cs typeface="Proxima Nova"/>
                <a:sym typeface="Proxima Nova"/>
              </a:rPr>
              <a:t>Bildiğimiz gibi her nesnenin kendine ait </a:t>
            </a:r>
            <a:r>
              <a:rPr b="1" lang="tr">
                <a:latin typeface="Proxima Nova"/>
                <a:ea typeface="Proxima Nova"/>
                <a:cs typeface="Proxima Nova"/>
                <a:sym typeface="Proxima Nova"/>
              </a:rPr>
              <a:t>nitelikleri </a:t>
            </a:r>
            <a:r>
              <a:rPr lang="tr">
                <a:latin typeface="Proxima Nova"/>
                <a:ea typeface="Proxima Nova"/>
                <a:cs typeface="Proxima Nova"/>
                <a:sym typeface="Proxima Nova"/>
              </a:rPr>
              <a:t>ve </a:t>
            </a:r>
            <a:r>
              <a:rPr b="1" lang="tr">
                <a:latin typeface="Proxima Nova"/>
                <a:ea typeface="Proxima Nova"/>
                <a:cs typeface="Proxima Nova"/>
                <a:sym typeface="Proxima Nova"/>
              </a:rPr>
              <a:t>davranışları </a:t>
            </a:r>
            <a:r>
              <a:rPr lang="tr">
                <a:latin typeface="Proxima Nova"/>
                <a:ea typeface="Proxima Nova"/>
                <a:cs typeface="Proxima Nova"/>
                <a:sym typeface="Proxima Nova"/>
              </a:rPr>
              <a:t>vardır. Nesneler birbirlerinden farklıdır ve kendi varoluşlarına göre davranırlar ve kendi kimliklerine sahiptirler.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lang="tr">
                <a:latin typeface="Proxima Nova"/>
                <a:ea typeface="Proxima Nova"/>
                <a:cs typeface="Proxima Nova"/>
                <a:sym typeface="Proxima Nova"/>
              </a:rPr>
              <a:t>Nitelik </a:t>
            </a:r>
            <a:r>
              <a:rPr lang="tr">
                <a:latin typeface="Proxima Nova"/>
                <a:ea typeface="Proxima Nova"/>
                <a:cs typeface="Proxima Nova"/>
                <a:sym typeface="Proxima Nova"/>
              </a:rPr>
              <a:t>: Nitelik kavramı, bir nesnenin özellikleridir ve nesnenin mevcut durumunu tanımlar. Mesela bir ördeğin rengi ve ağırlığı o ördeğin nitelikleridir.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lang="tr">
                <a:latin typeface="Proxima Nova"/>
                <a:ea typeface="Proxima Nova"/>
                <a:cs typeface="Proxima Nova"/>
                <a:sym typeface="Proxima Nova"/>
              </a:rPr>
              <a:t>Davranış </a:t>
            </a:r>
            <a:r>
              <a:rPr lang="tr">
                <a:latin typeface="Proxima Nova"/>
                <a:ea typeface="Proxima Nova"/>
                <a:cs typeface="Proxima Nova"/>
                <a:sym typeface="Proxima Nova"/>
              </a:rPr>
              <a:t>: Bir nesnenin kendine özel yaptığı eylemlerdir. Yine ördek örneğine bakarsak, ördekler suda yüzebilir bu varoluşsal bir davranışıdır.</a:t>
            </a:r>
            <a:endParaRPr>
              <a:latin typeface="Proxima Nova"/>
              <a:ea typeface="Proxima Nova"/>
              <a:cs typeface="Proxima Nova"/>
              <a:sym typeface="Proxima Nova"/>
            </a:endParaRPr>
          </a:p>
        </p:txBody>
      </p:sp>
      <p:pic>
        <p:nvPicPr>
          <p:cNvPr id="203" name="Google Shape;203;p44"/>
          <p:cNvPicPr preferRelativeResize="0"/>
          <p:nvPr/>
        </p:nvPicPr>
        <p:blipFill>
          <a:blip r:embed="rId3">
            <a:alphaModFix/>
          </a:blip>
          <a:stretch>
            <a:fillRect/>
          </a:stretch>
        </p:blipFill>
        <p:spPr>
          <a:xfrm flipH="1">
            <a:off x="4476425" y="1202888"/>
            <a:ext cx="4521950" cy="27377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45"/>
          <p:cNvSpPr txBox="1"/>
          <p:nvPr>
            <p:ph type="title"/>
          </p:nvPr>
        </p:nvSpPr>
        <p:spPr>
          <a:xfrm>
            <a:off x="300250" y="132775"/>
            <a:ext cx="5797500" cy="123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tr" sz="4400"/>
              <a:t>Sınıf</a:t>
            </a:r>
            <a:r>
              <a:rPr b="1" lang="tr" sz="2000"/>
              <a:t>(Class)</a:t>
            </a:r>
            <a:endParaRPr b="1" sz="2000"/>
          </a:p>
          <a:p>
            <a:pPr indent="0" lvl="0" marL="0" rtl="0" algn="l">
              <a:spcBef>
                <a:spcPts val="0"/>
              </a:spcBef>
              <a:spcAft>
                <a:spcPts val="0"/>
              </a:spcAft>
              <a:buNone/>
            </a:pPr>
            <a:r>
              <a:rPr lang="tr" sz="4400"/>
              <a:t>Nedir ?</a:t>
            </a:r>
            <a:endParaRPr sz="4400"/>
          </a:p>
        </p:txBody>
      </p:sp>
      <p:sp>
        <p:nvSpPr>
          <p:cNvPr id="209" name="Google Shape;209;p45"/>
          <p:cNvSpPr txBox="1"/>
          <p:nvPr/>
        </p:nvSpPr>
        <p:spPr>
          <a:xfrm>
            <a:off x="300250" y="1750725"/>
            <a:ext cx="4017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Proxima Nova"/>
                <a:ea typeface="Proxima Nova"/>
                <a:cs typeface="Proxima Nova"/>
                <a:sym typeface="Proxima Nova"/>
              </a:rPr>
              <a:t>"Sınıflar" bir problemi soyutlamak ve genelleştirmek için kullanılan </a:t>
            </a:r>
            <a:r>
              <a:rPr b="1" lang="tr">
                <a:latin typeface="Proxima Nova"/>
                <a:ea typeface="Proxima Nova"/>
                <a:cs typeface="Proxima Nova"/>
                <a:sym typeface="Proxima Nova"/>
              </a:rPr>
              <a:t>yapılardır </a:t>
            </a:r>
            <a:r>
              <a:rPr lang="tr">
                <a:latin typeface="Proxima Nova"/>
                <a:ea typeface="Proxima Nova"/>
                <a:cs typeface="Proxima Nova"/>
                <a:sym typeface="Proxima Nova"/>
              </a:rPr>
              <a:t>veya </a:t>
            </a:r>
            <a:r>
              <a:rPr b="1" lang="tr">
                <a:latin typeface="Proxima Nova"/>
                <a:ea typeface="Proxima Nova"/>
                <a:cs typeface="Proxima Nova"/>
                <a:sym typeface="Proxima Nova"/>
              </a:rPr>
              <a:t>şablonlardır</a:t>
            </a:r>
            <a:r>
              <a:rPr lang="tr">
                <a:latin typeface="Proxima Nova"/>
                <a:ea typeface="Proxima Nova"/>
                <a:cs typeface="Proxima Nova"/>
                <a:sym typeface="Proxima Nova"/>
              </a:rPr>
              <a:t>.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tr">
                <a:latin typeface="Proxima Nova"/>
                <a:ea typeface="Proxima Nova"/>
                <a:cs typeface="Proxima Nova"/>
                <a:sym typeface="Proxima Nova"/>
              </a:rPr>
              <a:t>Sınıflar, bir nesneye ait tüm özellikleri temsil eder. Bu özellikler nesnenin ne tür </a:t>
            </a:r>
            <a:r>
              <a:rPr b="1" lang="tr">
                <a:latin typeface="Proxima Nova"/>
                <a:ea typeface="Proxima Nova"/>
                <a:cs typeface="Proxima Nova"/>
                <a:sym typeface="Proxima Nova"/>
              </a:rPr>
              <a:t>nitelikleri </a:t>
            </a:r>
            <a:r>
              <a:rPr lang="tr">
                <a:latin typeface="Proxima Nova"/>
                <a:ea typeface="Proxima Nova"/>
                <a:cs typeface="Proxima Nova"/>
                <a:sym typeface="Proxima Nova"/>
              </a:rPr>
              <a:t>ve </a:t>
            </a:r>
            <a:r>
              <a:rPr b="1" lang="tr">
                <a:latin typeface="Proxima Nova"/>
                <a:ea typeface="Proxima Nova"/>
                <a:cs typeface="Proxima Nova"/>
                <a:sym typeface="Proxima Nova"/>
              </a:rPr>
              <a:t>davranışları </a:t>
            </a:r>
            <a:r>
              <a:rPr lang="tr">
                <a:latin typeface="Proxima Nova"/>
                <a:ea typeface="Proxima Nova"/>
                <a:cs typeface="Proxima Nova"/>
                <a:sym typeface="Proxima Nova"/>
              </a:rPr>
              <a:t>olacağını belirler.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tr">
                <a:latin typeface="Proxima Nova"/>
                <a:ea typeface="Proxima Nova"/>
                <a:cs typeface="Proxima Nova"/>
                <a:sym typeface="Proxima Nova"/>
              </a:rPr>
              <a:t>Gerçek hayat problemleri sınıf şablonları kullanılarak bilgisayar ortamına daha kolay ve anlaşılabilir bir biçimde aktarılabilir.</a:t>
            </a:r>
            <a:endParaRPr>
              <a:latin typeface="Proxima Nova"/>
              <a:ea typeface="Proxima Nova"/>
              <a:cs typeface="Proxima Nova"/>
              <a:sym typeface="Proxima Nova"/>
            </a:endParaRPr>
          </a:p>
        </p:txBody>
      </p:sp>
      <p:pic>
        <p:nvPicPr>
          <p:cNvPr id="210" name="Google Shape;210;p45"/>
          <p:cNvPicPr preferRelativeResize="0"/>
          <p:nvPr/>
        </p:nvPicPr>
        <p:blipFill>
          <a:blip r:embed="rId3">
            <a:alphaModFix/>
          </a:blip>
          <a:stretch>
            <a:fillRect/>
          </a:stretch>
        </p:blipFill>
        <p:spPr>
          <a:xfrm>
            <a:off x="4527625" y="2122725"/>
            <a:ext cx="4537350" cy="191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6"/>
          <p:cNvSpPr txBox="1"/>
          <p:nvPr>
            <p:ph idx="4294967295" type="title"/>
          </p:nvPr>
        </p:nvSpPr>
        <p:spPr>
          <a:xfrm>
            <a:off x="311700" y="536750"/>
            <a:ext cx="4084500" cy="6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3600"/>
              <a:t>Modelleme</a:t>
            </a:r>
            <a:endParaRPr sz="3600"/>
          </a:p>
        </p:txBody>
      </p:sp>
      <p:sp>
        <p:nvSpPr>
          <p:cNvPr id="216" name="Google Shape;216;p46"/>
          <p:cNvSpPr txBox="1"/>
          <p:nvPr>
            <p:ph idx="4294967295" type="body"/>
          </p:nvPr>
        </p:nvSpPr>
        <p:spPr>
          <a:xfrm>
            <a:off x="311700" y="1418950"/>
            <a:ext cx="4084500" cy="315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a:t>Modelleme, insanın problem çözmek üzere eskiden beri kullandığı bir yöntemdir. Büyükçe bir problemin tamamını zihinde canlandırıp çözmeye çalışmak yerine, oluşturulacak model ya da modeller üzerinde hedef sistemin görünüşü, davranışı ya da bazı durumlarda verdiği tepkiler gözlemlenebilir.</a:t>
            </a:r>
            <a:endParaRPr/>
          </a:p>
        </p:txBody>
      </p:sp>
      <p:pic>
        <p:nvPicPr>
          <p:cNvPr id="217" name="Google Shape;217;p46"/>
          <p:cNvPicPr preferRelativeResize="0"/>
          <p:nvPr/>
        </p:nvPicPr>
        <p:blipFill rotWithShape="1">
          <a:blip r:embed="rId3">
            <a:alphaModFix/>
          </a:blip>
          <a:srcRect b="0" l="17464" r="17464" t="0"/>
          <a:stretch/>
        </p:blipFill>
        <p:spPr>
          <a:xfrm>
            <a:off x="4705150" y="361926"/>
            <a:ext cx="2035800" cy="1955424"/>
          </a:xfrm>
          <a:prstGeom prst="rect">
            <a:avLst/>
          </a:prstGeom>
          <a:noFill/>
          <a:ln>
            <a:noFill/>
          </a:ln>
        </p:spPr>
      </p:pic>
      <p:pic>
        <p:nvPicPr>
          <p:cNvPr id="218" name="Google Shape;218;p46"/>
          <p:cNvPicPr preferRelativeResize="0"/>
          <p:nvPr/>
        </p:nvPicPr>
        <p:blipFill rotWithShape="1">
          <a:blip r:embed="rId4">
            <a:alphaModFix/>
          </a:blip>
          <a:srcRect b="0" l="24651" r="24646" t="0"/>
          <a:stretch/>
        </p:blipFill>
        <p:spPr>
          <a:xfrm>
            <a:off x="6796425" y="361926"/>
            <a:ext cx="2035800" cy="1955424"/>
          </a:xfrm>
          <a:prstGeom prst="rect">
            <a:avLst/>
          </a:prstGeom>
          <a:noFill/>
          <a:ln>
            <a:noFill/>
          </a:ln>
        </p:spPr>
      </p:pic>
      <p:pic>
        <p:nvPicPr>
          <p:cNvPr id="219" name="Google Shape;219;p46"/>
          <p:cNvPicPr preferRelativeResize="0"/>
          <p:nvPr/>
        </p:nvPicPr>
        <p:blipFill rotWithShape="1">
          <a:blip r:embed="rId5">
            <a:alphaModFix/>
          </a:blip>
          <a:srcRect b="6016" l="0" r="0" t="6016"/>
          <a:stretch/>
        </p:blipFill>
        <p:spPr>
          <a:xfrm>
            <a:off x="4705200" y="2366436"/>
            <a:ext cx="4127100" cy="24203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F2F5FA"/>
      </a:dk2>
      <a:lt2>
        <a:srgbClr val="E8EEF8"/>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