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itchFamily="2" charset="77"/>
      <p:regular r:id="rId17"/>
      <p:bold r:id="rId18"/>
    </p:embeddedFont>
    <p:embeddedFont>
      <p:font typeface="Nunito" pitchFamily="2" charset="77"/>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BE84E-8656-4A32-A619-398C16077B9E}">
  <a:tblStyle styleId="{77FBE84E-8656-4A32-A619-398C16077B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3d816632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3d816632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3d816632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3d81663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e25be7b7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e25be7b7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e25be7b7a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e25be7b7a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3d816632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3d816632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20ab0570e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20ab0570e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20ab0570e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20ab0570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20ab0570e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20ab0570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3d816632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3d816632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25be7b7a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25be7b7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15a72f5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15a72f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25be7b7a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25be7b7a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3d816632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3d816632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hindawi.com/journals/complexity/2019/8460934/"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machinelearningmastery.com/roc-curves-and-precision-recall-curves-for-classification-in-python/" TargetMode="External"/><Relationship Id="rId3" Type="http://schemas.openxmlformats.org/officeDocument/2006/relationships/hyperlink" Target="https://archive.ics.uci.edu/ml/datasets/default+of+credit+card+clients" TargetMode="External"/><Relationship Id="rId7" Type="http://schemas.openxmlformats.org/officeDocument/2006/relationships/hyperlink" Target="https://www.kaggle.com/uciml/default-of-credit-card-clients-dataset/discussion/3460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investopedia.com/terms/c/creditrisk.asp" TargetMode="External"/><Relationship Id="rId5" Type="http://schemas.openxmlformats.org/officeDocument/2006/relationships/hyperlink" Target="https://www.cnbc.com/select/exceeding-credit-limit/" TargetMode="External"/><Relationship Id="rId10" Type="http://schemas.openxmlformats.org/officeDocument/2006/relationships/hyperlink" Target="https://www.hindawi.com/journals/complexity/2019/8460934/" TargetMode="External"/><Relationship Id="rId4" Type="http://schemas.openxmlformats.org/officeDocument/2006/relationships/hyperlink" Target="https://www.nerdwallet.com/article/finance/30-percent-ideal-credit-utilization-ratio-rule" TargetMode="External"/><Relationship Id="rId9" Type="http://schemas.openxmlformats.org/officeDocument/2006/relationships/hyperlink" Target="https://machinelearningmastery.com/smote-oversampling-for-imbalanced-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Predicting Credit Card Default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Mike McIntire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SMOTE?</a:t>
            </a:r>
            <a:endParaRPr/>
          </a:p>
        </p:txBody>
      </p:sp>
      <p:sp>
        <p:nvSpPr>
          <p:cNvPr id="354" name="Google Shape;354;p22"/>
          <p:cNvSpPr txBox="1">
            <a:spLocks noGrp="1"/>
          </p:cNvSpPr>
          <p:nvPr>
            <p:ph type="body" idx="1"/>
          </p:nvPr>
        </p:nvSpPr>
        <p:spPr>
          <a:xfrm>
            <a:off x="1123950" y="3378200"/>
            <a:ext cx="7429500" cy="1153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Synthetic Minority Oversampling Technique</a:t>
            </a:r>
            <a:endParaRPr/>
          </a:p>
          <a:p>
            <a:pPr marL="457200" lvl="0" indent="-311150" algn="l" rtl="0">
              <a:spcBef>
                <a:spcPts val="0"/>
              </a:spcBef>
              <a:spcAft>
                <a:spcPts val="0"/>
              </a:spcAft>
              <a:buSzPts val="1300"/>
              <a:buChar char="●"/>
            </a:pPr>
            <a:r>
              <a:rPr lang="en"/>
              <a:t>SMOTE works by selecting examples that are close in the feature space, drawing a line between the examples in the feature space and drawing a new sample at a point along that line </a:t>
            </a:r>
            <a:endParaRPr/>
          </a:p>
        </p:txBody>
      </p:sp>
      <p:pic>
        <p:nvPicPr>
          <p:cNvPr id="355" name="Google Shape;355;p22"/>
          <p:cNvPicPr preferRelativeResize="0"/>
          <p:nvPr/>
        </p:nvPicPr>
        <p:blipFill rotWithShape="1">
          <a:blip r:embed="rId3">
            <a:alphaModFix/>
          </a:blip>
          <a:srcRect l="5251" r="5732"/>
          <a:stretch/>
        </p:blipFill>
        <p:spPr>
          <a:xfrm>
            <a:off x="2838450" y="1371725"/>
            <a:ext cx="3448050" cy="1688850"/>
          </a:xfrm>
          <a:prstGeom prst="rect">
            <a:avLst/>
          </a:prstGeom>
          <a:noFill/>
          <a:ln w="9525" cap="flat" cmpd="sng">
            <a:solidFill>
              <a:schemeClr val="dk2"/>
            </a:solidFill>
            <a:prstDash val="solid"/>
            <a:round/>
            <a:headEnd type="none" w="sm" len="sm"/>
            <a:tailEnd type="none" w="sm" len="sm"/>
          </a:ln>
        </p:spPr>
      </p:pic>
      <p:sp>
        <p:nvSpPr>
          <p:cNvPr id="356" name="Google Shape;356;p22"/>
          <p:cNvSpPr txBox="1"/>
          <p:nvPr/>
        </p:nvSpPr>
        <p:spPr>
          <a:xfrm>
            <a:off x="2405100" y="2997950"/>
            <a:ext cx="4333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latin typeface="Nunito"/>
                <a:ea typeface="Nunito"/>
                <a:cs typeface="Nunito"/>
                <a:sym typeface="Nunito"/>
              </a:rPr>
              <a:t>Source: </a:t>
            </a:r>
            <a:r>
              <a:rPr lang="en" sz="800" u="sng">
                <a:solidFill>
                  <a:schemeClr val="accent5"/>
                </a:solidFill>
                <a:latin typeface="Nunito"/>
                <a:ea typeface="Nunito"/>
                <a:cs typeface="Nunito"/>
                <a:sym typeface="Nunito"/>
                <a:hlinkClick r:id="rId4">
                  <a:extLst>
                    <a:ext uri="{A12FA001-AC4F-418D-AE19-62706E023703}">
                      <ahyp:hlinkClr xmlns:ahyp="http://schemas.microsoft.com/office/drawing/2018/hyperlinkcolor" val="tx"/>
                    </a:ext>
                  </a:extLst>
                </a:hlinkClick>
              </a:rPr>
              <a:t>https://www.hindawi.com/journals/complexity/2019/8460934/</a:t>
            </a:r>
            <a:endParaRPr sz="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3"/>
          <p:cNvSpPr txBox="1">
            <a:spLocks noGrp="1"/>
          </p:cNvSpPr>
          <p:nvPr>
            <p:ph type="title" idx="4294967295"/>
          </p:nvPr>
        </p:nvSpPr>
        <p:spPr>
          <a:xfrm>
            <a:off x="240650" y="228300"/>
            <a:ext cx="4082100" cy="471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400"/>
              <a:t>No SMOTE</a:t>
            </a:r>
            <a:endParaRPr sz="2400"/>
          </a:p>
        </p:txBody>
      </p:sp>
      <p:grpSp>
        <p:nvGrpSpPr>
          <p:cNvPr id="362" name="Google Shape;362;p23"/>
          <p:cNvGrpSpPr/>
          <p:nvPr/>
        </p:nvGrpSpPr>
        <p:grpSpPr>
          <a:xfrm>
            <a:off x="240734" y="644001"/>
            <a:ext cx="4081942" cy="3855504"/>
            <a:chOff x="232675" y="493975"/>
            <a:chExt cx="4695126" cy="4448487"/>
          </a:xfrm>
        </p:grpSpPr>
        <p:pic>
          <p:nvPicPr>
            <p:cNvPr id="363" name="Google Shape;363;p23"/>
            <p:cNvPicPr preferRelativeResize="0"/>
            <p:nvPr/>
          </p:nvPicPr>
          <p:blipFill>
            <a:blip r:embed="rId3">
              <a:alphaModFix/>
            </a:blip>
            <a:stretch>
              <a:fillRect/>
            </a:stretch>
          </p:blipFill>
          <p:spPr>
            <a:xfrm>
              <a:off x="232675" y="832675"/>
              <a:ext cx="2143476" cy="1902500"/>
            </a:xfrm>
            <a:prstGeom prst="rect">
              <a:avLst/>
            </a:prstGeom>
            <a:noFill/>
            <a:ln w="9525" cap="flat" cmpd="sng">
              <a:solidFill>
                <a:schemeClr val="dk2"/>
              </a:solidFill>
              <a:prstDash val="solid"/>
              <a:round/>
              <a:headEnd type="none" w="sm" len="sm"/>
              <a:tailEnd type="none" w="sm" len="sm"/>
            </a:ln>
          </p:spPr>
        </p:pic>
        <p:pic>
          <p:nvPicPr>
            <p:cNvPr id="364" name="Google Shape;364;p23"/>
            <p:cNvPicPr preferRelativeResize="0"/>
            <p:nvPr/>
          </p:nvPicPr>
          <p:blipFill>
            <a:blip r:embed="rId4">
              <a:alphaModFix/>
            </a:blip>
            <a:stretch>
              <a:fillRect/>
            </a:stretch>
          </p:blipFill>
          <p:spPr>
            <a:xfrm>
              <a:off x="2784325" y="832675"/>
              <a:ext cx="2143476" cy="1902507"/>
            </a:xfrm>
            <a:prstGeom prst="rect">
              <a:avLst/>
            </a:prstGeom>
            <a:noFill/>
            <a:ln w="9525" cap="flat" cmpd="sng">
              <a:solidFill>
                <a:schemeClr val="dk2"/>
              </a:solidFill>
              <a:prstDash val="solid"/>
              <a:round/>
              <a:headEnd type="none" w="sm" len="sm"/>
              <a:tailEnd type="none" w="sm" len="sm"/>
            </a:ln>
          </p:spPr>
        </p:pic>
        <p:sp>
          <p:nvSpPr>
            <p:cNvPr id="365" name="Google Shape;365;p23"/>
            <p:cNvSpPr txBox="1"/>
            <p:nvPr/>
          </p:nvSpPr>
          <p:spPr>
            <a:xfrm>
              <a:off x="507463" y="4939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Logistic Regression</a:t>
              </a:r>
              <a:endParaRPr sz="1000" u="sng">
                <a:latin typeface="Nunito"/>
                <a:ea typeface="Nunito"/>
                <a:cs typeface="Nunito"/>
                <a:sym typeface="Nunito"/>
              </a:endParaRPr>
            </a:p>
          </p:txBody>
        </p:sp>
        <p:sp>
          <p:nvSpPr>
            <p:cNvPr id="366" name="Google Shape;366;p23"/>
            <p:cNvSpPr txBox="1"/>
            <p:nvPr/>
          </p:nvSpPr>
          <p:spPr>
            <a:xfrm>
              <a:off x="3059100" y="4939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KNN</a:t>
              </a:r>
              <a:endParaRPr sz="1000" u="sng">
                <a:latin typeface="Nunito"/>
                <a:ea typeface="Nunito"/>
                <a:cs typeface="Nunito"/>
                <a:sym typeface="Nunito"/>
              </a:endParaRPr>
            </a:p>
          </p:txBody>
        </p:sp>
        <p:pic>
          <p:nvPicPr>
            <p:cNvPr id="367" name="Google Shape;367;p23"/>
            <p:cNvPicPr preferRelativeResize="0"/>
            <p:nvPr/>
          </p:nvPicPr>
          <p:blipFill>
            <a:blip r:embed="rId5">
              <a:alphaModFix/>
            </a:blip>
            <a:stretch>
              <a:fillRect/>
            </a:stretch>
          </p:blipFill>
          <p:spPr>
            <a:xfrm>
              <a:off x="232675" y="3039963"/>
              <a:ext cx="2143476" cy="1902500"/>
            </a:xfrm>
            <a:prstGeom prst="rect">
              <a:avLst/>
            </a:prstGeom>
            <a:noFill/>
            <a:ln w="9525" cap="flat" cmpd="sng">
              <a:solidFill>
                <a:schemeClr val="dk2"/>
              </a:solidFill>
              <a:prstDash val="solid"/>
              <a:round/>
              <a:headEnd type="none" w="sm" len="sm"/>
              <a:tailEnd type="none" w="sm" len="sm"/>
            </a:ln>
          </p:spPr>
        </p:pic>
        <p:pic>
          <p:nvPicPr>
            <p:cNvPr id="368" name="Google Shape;368;p23"/>
            <p:cNvPicPr preferRelativeResize="0"/>
            <p:nvPr/>
          </p:nvPicPr>
          <p:blipFill>
            <a:blip r:embed="rId6">
              <a:alphaModFix/>
            </a:blip>
            <a:stretch>
              <a:fillRect/>
            </a:stretch>
          </p:blipFill>
          <p:spPr>
            <a:xfrm>
              <a:off x="2784325" y="3039977"/>
              <a:ext cx="2143476" cy="1902485"/>
            </a:xfrm>
            <a:prstGeom prst="rect">
              <a:avLst/>
            </a:prstGeom>
            <a:noFill/>
            <a:ln w="9525" cap="flat" cmpd="sng">
              <a:solidFill>
                <a:schemeClr val="dk2"/>
              </a:solidFill>
              <a:prstDash val="solid"/>
              <a:round/>
              <a:headEnd type="none" w="sm" len="sm"/>
              <a:tailEnd type="none" w="sm" len="sm"/>
            </a:ln>
          </p:spPr>
        </p:pic>
        <p:sp>
          <p:nvSpPr>
            <p:cNvPr id="369" name="Google Shape;369;p23"/>
            <p:cNvSpPr txBox="1"/>
            <p:nvPr/>
          </p:nvSpPr>
          <p:spPr>
            <a:xfrm>
              <a:off x="446188" y="27012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Random Forest</a:t>
              </a:r>
              <a:endParaRPr sz="1000" u="sng">
                <a:latin typeface="Nunito"/>
                <a:ea typeface="Nunito"/>
                <a:cs typeface="Nunito"/>
                <a:sym typeface="Nunito"/>
              </a:endParaRPr>
            </a:p>
          </p:txBody>
        </p:sp>
        <p:sp>
          <p:nvSpPr>
            <p:cNvPr id="370" name="Google Shape;370;p23"/>
            <p:cNvSpPr txBox="1"/>
            <p:nvPr/>
          </p:nvSpPr>
          <p:spPr>
            <a:xfrm>
              <a:off x="3059088" y="27012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Gradient Boost</a:t>
              </a:r>
              <a:endParaRPr sz="1000" u="sng">
                <a:latin typeface="Nunito"/>
                <a:ea typeface="Nunito"/>
                <a:cs typeface="Nunito"/>
                <a:sym typeface="Nunito"/>
              </a:endParaRPr>
            </a:p>
          </p:txBody>
        </p:sp>
      </p:grpSp>
      <p:sp>
        <p:nvSpPr>
          <p:cNvPr id="371" name="Google Shape;371;p23"/>
          <p:cNvSpPr txBox="1">
            <a:spLocks noGrp="1"/>
          </p:cNvSpPr>
          <p:nvPr>
            <p:ph type="title" idx="4294967295"/>
          </p:nvPr>
        </p:nvSpPr>
        <p:spPr>
          <a:xfrm>
            <a:off x="4692025" y="207900"/>
            <a:ext cx="3936900" cy="51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SMOTE</a:t>
            </a:r>
            <a:endParaRPr/>
          </a:p>
        </p:txBody>
      </p:sp>
      <p:sp>
        <p:nvSpPr>
          <p:cNvPr id="372" name="Google Shape;372;p23"/>
          <p:cNvSpPr/>
          <p:nvPr/>
        </p:nvSpPr>
        <p:spPr>
          <a:xfrm>
            <a:off x="4475225" y="2276100"/>
            <a:ext cx="495900" cy="5913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23"/>
          <p:cNvPicPr preferRelativeResize="0"/>
          <p:nvPr/>
        </p:nvPicPr>
        <p:blipFill>
          <a:blip r:embed="rId7">
            <a:alphaModFix/>
          </a:blip>
          <a:stretch>
            <a:fillRect/>
          </a:stretch>
        </p:blipFill>
        <p:spPr>
          <a:xfrm>
            <a:off x="5123675" y="933500"/>
            <a:ext cx="1845775" cy="1638262"/>
          </a:xfrm>
          <a:prstGeom prst="rect">
            <a:avLst/>
          </a:prstGeom>
          <a:noFill/>
          <a:ln w="9525" cap="flat" cmpd="sng">
            <a:solidFill>
              <a:schemeClr val="dk2"/>
            </a:solidFill>
            <a:prstDash val="solid"/>
            <a:round/>
            <a:headEnd type="none" w="sm" len="sm"/>
            <a:tailEnd type="none" w="sm" len="sm"/>
          </a:ln>
        </p:spPr>
      </p:pic>
      <p:pic>
        <p:nvPicPr>
          <p:cNvPr id="374" name="Google Shape;374;p23"/>
          <p:cNvPicPr preferRelativeResize="0"/>
          <p:nvPr/>
        </p:nvPicPr>
        <p:blipFill>
          <a:blip r:embed="rId8">
            <a:alphaModFix/>
          </a:blip>
          <a:stretch>
            <a:fillRect/>
          </a:stretch>
        </p:blipFill>
        <p:spPr>
          <a:xfrm>
            <a:off x="7122000" y="933504"/>
            <a:ext cx="1845746" cy="1638236"/>
          </a:xfrm>
          <a:prstGeom prst="rect">
            <a:avLst/>
          </a:prstGeom>
          <a:noFill/>
          <a:ln w="9525" cap="flat" cmpd="sng">
            <a:solidFill>
              <a:schemeClr val="dk2"/>
            </a:solidFill>
            <a:prstDash val="solid"/>
            <a:round/>
            <a:headEnd type="none" w="sm" len="sm"/>
            <a:tailEnd type="none" w="sm" len="sm"/>
          </a:ln>
        </p:spPr>
      </p:pic>
      <p:pic>
        <p:nvPicPr>
          <p:cNvPr id="375" name="Google Shape;375;p23"/>
          <p:cNvPicPr preferRelativeResize="0"/>
          <p:nvPr/>
        </p:nvPicPr>
        <p:blipFill>
          <a:blip r:embed="rId9">
            <a:alphaModFix/>
          </a:blip>
          <a:stretch>
            <a:fillRect/>
          </a:stretch>
        </p:blipFill>
        <p:spPr>
          <a:xfrm>
            <a:off x="5123675" y="2867400"/>
            <a:ext cx="1845775" cy="1638262"/>
          </a:xfrm>
          <a:prstGeom prst="rect">
            <a:avLst/>
          </a:prstGeom>
          <a:noFill/>
          <a:ln w="9525" cap="flat" cmpd="sng">
            <a:solidFill>
              <a:schemeClr val="dk2"/>
            </a:solidFill>
            <a:prstDash val="solid"/>
            <a:round/>
            <a:headEnd type="none" w="sm" len="sm"/>
            <a:tailEnd type="none" w="sm" len="sm"/>
          </a:ln>
        </p:spPr>
      </p:pic>
      <p:pic>
        <p:nvPicPr>
          <p:cNvPr id="376" name="Google Shape;376;p23"/>
          <p:cNvPicPr preferRelativeResize="0"/>
          <p:nvPr/>
        </p:nvPicPr>
        <p:blipFill>
          <a:blip r:embed="rId10">
            <a:alphaModFix/>
          </a:blip>
          <a:stretch>
            <a:fillRect/>
          </a:stretch>
        </p:blipFill>
        <p:spPr>
          <a:xfrm>
            <a:off x="7110000" y="2856752"/>
            <a:ext cx="1869750" cy="1659542"/>
          </a:xfrm>
          <a:prstGeom prst="rect">
            <a:avLst/>
          </a:prstGeom>
          <a:noFill/>
          <a:ln w="9525" cap="flat" cmpd="sng">
            <a:solidFill>
              <a:schemeClr val="dk2"/>
            </a:solidFill>
            <a:prstDash val="solid"/>
            <a:round/>
            <a:headEnd type="none" w="sm" len="sm"/>
            <a:tailEnd type="none" w="sm" len="sm"/>
          </a:ln>
        </p:spPr>
      </p:pic>
      <p:grpSp>
        <p:nvGrpSpPr>
          <p:cNvPr id="377" name="Google Shape;377;p23"/>
          <p:cNvGrpSpPr/>
          <p:nvPr/>
        </p:nvGrpSpPr>
        <p:grpSpPr>
          <a:xfrm>
            <a:off x="5339159" y="626826"/>
            <a:ext cx="3398582" cy="2251600"/>
            <a:chOff x="507463" y="493975"/>
            <a:chExt cx="3909112" cy="2597900"/>
          </a:xfrm>
        </p:grpSpPr>
        <p:sp>
          <p:nvSpPr>
            <p:cNvPr id="378" name="Google Shape;378;p23"/>
            <p:cNvSpPr txBox="1"/>
            <p:nvPr/>
          </p:nvSpPr>
          <p:spPr>
            <a:xfrm>
              <a:off x="507463" y="4939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Logistic Regression</a:t>
              </a:r>
              <a:endParaRPr sz="1000" u="sng">
                <a:latin typeface="Nunito"/>
                <a:ea typeface="Nunito"/>
                <a:cs typeface="Nunito"/>
                <a:sym typeface="Nunito"/>
              </a:endParaRPr>
            </a:p>
          </p:txBody>
        </p:sp>
        <p:sp>
          <p:nvSpPr>
            <p:cNvPr id="379" name="Google Shape;379;p23"/>
            <p:cNvSpPr txBox="1"/>
            <p:nvPr/>
          </p:nvSpPr>
          <p:spPr>
            <a:xfrm>
              <a:off x="2822673" y="4939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KNN</a:t>
              </a:r>
              <a:endParaRPr sz="1000" u="sng">
                <a:latin typeface="Nunito"/>
                <a:ea typeface="Nunito"/>
                <a:cs typeface="Nunito"/>
                <a:sym typeface="Nunito"/>
              </a:endParaRPr>
            </a:p>
          </p:txBody>
        </p:sp>
        <p:sp>
          <p:nvSpPr>
            <p:cNvPr id="380" name="Google Shape;380;p23"/>
            <p:cNvSpPr txBox="1"/>
            <p:nvPr/>
          </p:nvSpPr>
          <p:spPr>
            <a:xfrm>
              <a:off x="524187" y="27012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Random Forest</a:t>
              </a:r>
              <a:endParaRPr sz="1000" u="sng">
                <a:latin typeface="Nunito"/>
                <a:ea typeface="Nunito"/>
                <a:cs typeface="Nunito"/>
                <a:sym typeface="Nunito"/>
              </a:endParaRPr>
            </a:p>
          </p:txBody>
        </p:sp>
        <p:sp>
          <p:nvSpPr>
            <p:cNvPr id="381" name="Google Shape;381;p23"/>
            <p:cNvSpPr txBox="1"/>
            <p:nvPr/>
          </p:nvSpPr>
          <p:spPr>
            <a:xfrm>
              <a:off x="2822674" y="2701275"/>
              <a:ext cx="1593900" cy="39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latin typeface="Nunito"/>
                  <a:ea typeface="Nunito"/>
                  <a:cs typeface="Nunito"/>
                  <a:sym typeface="Nunito"/>
                </a:rPr>
                <a:t>Gradient Boost</a:t>
              </a:r>
              <a:endParaRPr sz="1000" u="sng">
                <a:latin typeface="Nunito"/>
                <a:ea typeface="Nunito"/>
                <a:cs typeface="Nunito"/>
                <a:sym typeface="Nunito"/>
              </a:endParaRPr>
            </a:p>
          </p:txBody>
        </p:sp>
      </p:grpSp>
      <p:sp>
        <p:nvSpPr>
          <p:cNvPr id="382" name="Google Shape;382;p23"/>
          <p:cNvSpPr/>
          <p:nvPr/>
        </p:nvSpPr>
        <p:spPr>
          <a:xfrm>
            <a:off x="5458400" y="1525100"/>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458400" y="3466275"/>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7458425" y="1525100"/>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7458425" y="3466275"/>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50400" y="1525100"/>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50400" y="3466275"/>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2779025" y="1525100"/>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2779025" y="3466275"/>
            <a:ext cx="228600" cy="2286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txBox="1"/>
          <p:nvPr/>
        </p:nvSpPr>
        <p:spPr>
          <a:xfrm>
            <a:off x="5123950" y="4484325"/>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Note: Random forest with SMOTE performed better with default parameters</a:t>
            </a:r>
            <a:endParaRPr sz="7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Results</a:t>
            </a:r>
            <a:endParaRPr/>
          </a:p>
        </p:txBody>
      </p:sp>
      <p:graphicFrame>
        <p:nvGraphicFramePr>
          <p:cNvPr id="396" name="Google Shape;396;p24"/>
          <p:cNvGraphicFramePr/>
          <p:nvPr/>
        </p:nvGraphicFramePr>
        <p:xfrm>
          <a:off x="299300" y="1499875"/>
          <a:ext cx="3824525" cy="3371550"/>
        </p:xfrm>
        <a:graphic>
          <a:graphicData uri="http://schemas.openxmlformats.org/drawingml/2006/table">
            <a:tbl>
              <a:tblPr>
                <a:noFill/>
                <a:tableStyleId>{77FBE84E-8656-4A32-A619-398C16077B9E}</a:tableStyleId>
              </a:tblPr>
              <a:tblGrid>
                <a:gridCol w="1276750">
                  <a:extLst>
                    <a:ext uri="{9D8B030D-6E8A-4147-A177-3AD203B41FA5}">
                      <a16:colId xmlns:a16="http://schemas.microsoft.com/office/drawing/2014/main" val="20000"/>
                    </a:ext>
                  </a:extLst>
                </a:gridCol>
                <a:gridCol w="762175">
                  <a:extLst>
                    <a:ext uri="{9D8B030D-6E8A-4147-A177-3AD203B41FA5}">
                      <a16:colId xmlns:a16="http://schemas.microsoft.com/office/drawing/2014/main" val="20001"/>
                    </a:ext>
                  </a:extLst>
                </a:gridCol>
                <a:gridCol w="892800">
                  <a:extLst>
                    <a:ext uri="{9D8B030D-6E8A-4147-A177-3AD203B41FA5}">
                      <a16:colId xmlns:a16="http://schemas.microsoft.com/office/drawing/2014/main" val="20002"/>
                    </a:ext>
                  </a:extLst>
                </a:gridCol>
                <a:gridCol w="892800">
                  <a:extLst>
                    <a:ext uri="{9D8B030D-6E8A-4147-A177-3AD203B41FA5}">
                      <a16:colId xmlns:a16="http://schemas.microsoft.com/office/drawing/2014/main" val="20003"/>
                    </a:ext>
                  </a:extLst>
                </a:gridCol>
              </a:tblGrid>
              <a:tr h="563850">
                <a:tc>
                  <a:txBody>
                    <a:bodyPr/>
                    <a:lstStyle/>
                    <a:p>
                      <a:pPr marL="0" lvl="0" indent="0" algn="l" rtl="0">
                        <a:spcBef>
                          <a:spcPts val="0"/>
                        </a:spcBef>
                        <a:spcAft>
                          <a:spcPts val="0"/>
                        </a:spcAft>
                        <a:buNone/>
                      </a:pPr>
                      <a:r>
                        <a:rPr lang="en" sz="1000" b="1"/>
                        <a:t>Model</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000" b="1"/>
                        <a:t>Default</a:t>
                      </a:r>
                      <a:endParaRPr sz="1000" b="1"/>
                    </a:p>
                    <a:p>
                      <a:pPr marL="0" lvl="0" indent="0" algn="ctr" rtl="0">
                        <a:spcBef>
                          <a:spcPts val="0"/>
                        </a:spcBef>
                        <a:spcAft>
                          <a:spcPts val="0"/>
                        </a:spcAft>
                        <a:buNone/>
                      </a:pPr>
                      <a:r>
                        <a:rPr lang="en" sz="1000" b="1"/>
                        <a:t>Precision</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000" b="1"/>
                        <a:t>Default</a:t>
                      </a:r>
                      <a:endParaRPr sz="1000" b="1"/>
                    </a:p>
                    <a:p>
                      <a:pPr marL="0" lvl="0" indent="0" algn="ctr" rtl="0">
                        <a:spcBef>
                          <a:spcPts val="0"/>
                        </a:spcBef>
                        <a:spcAft>
                          <a:spcPts val="0"/>
                        </a:spcAft>
                        <a:buNone/>
                      </a:pPr>
                      <a:r>
                        <a:rPr lang="en" sz="1000" b="1"/>
                        <a:t>Recall</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000" b="1"/>
                        <a:t>AUC</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E9E9E"/>
                    </a:solidFill>
                  </a:tcPr>
                </a:tc>
                <a:extLst>
                  <a:ext uri="{0D108BD9-81ED-4DB2-BD59-A6C34878D82A}">
                    <a16:rowId xmlns:a16="http://schemas.microsoft.com/office/drawing/2014/main" val="10000"/>
                  </a:ext>
                </a:extLst>
              </a:tr>
              <a:tr h="339050">
                <a:tc>
                  <a:txBody>
                    <a:bodyPr/>
                    <a:lstStyle/>
                    <a:p>
                      <a:pPr marL="0" lvl="0" indent="0" algn="l" rtl="0">
                        <a:spcBef>
                          <a:spcPts val="0"/>
                        </a:spcBef>
                        <a:spcAft>
                          <a:spcPts val="0"/>
                        </a:spcAft>
                        <a:buNone/>
                      </a:pPr>
                      <a:r>
                        <a:rPr lang="en" sz="1000" b="1"/>
                        <a:t>Training LogReg</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.78</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.57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0.77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00950">
                <a:tc>
                  <a:txBody>
                    <a:bodyPr/>
                    <a:lstStyle/>
                    <a:p>
                      <a:pPr marL="0" lvl="0" indent="0" algn="l" rtl="0">
                        <a:spcBef>
                          <a:spcPts val="0"/>
                        </a:spcBef>
                        <a:spcAft>
                          <a:spcPts val="0"/>
                        </a:spcAft>
                        <a:buNone/>
                      </a:pPr>
                      <a:r>
                        <a:rPr lang="en" sz="1000" b="1"/>
                        <a:t>Test LogReg</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.56</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0.77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81900">
                <a:tc>
                  <a:txBody>
                    <a:bodyPr/>
                    <a:lstStyle/>
                    <a:p>
                      <a:pPr marL="0" lvl="0" indent="0" algn="l" rtl="0">
                        <a:spcBef>
                          <a:spcPts val="0"/>
                        </a:spcBef>
                        <a:spcAft>
                          <a:spcPts val="0"/>
                        </a:spcAft>
                        <a:buNone/>
                      </a:pPr>
                      <a:r>
                        <a:rPr lang="en" sz="1000" b="1"/>
                        <a:t>Training KNN</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1.0</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1.0</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1.0</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281900">
                <a:tc>
                  <a:txBody>
                    <a:bodyPr/>
                    <a:lstStyle/>
                    <a:p>
                      <a:pPr marL="0" lvl="0" indent="0" algn="l" rtl="0">
                        <a:spcBef>
                          <a:spcPts val="0"/>
                        </a:spcBef>
                        <a:spcAft>
                          <a:spcPts val="0"/>
                        </a:spcAft>
                        <a:buNone/>
                      </a:pPr>
                      <a:r>
                        <a:rPr lang="en" sz="1000" b="1"/>
                        <a:t>Test KNN</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.94</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000"/>
                        <a:t>0.89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25">
                <a:tc>
                  <a:txBody>
                    <a:bodyPr/>
                    <a:lstStyle/>
                    <a:p>
                      <a:pPr marL="0" lvl="0" indent="0" algn="l" rtl="0">
                        <a:spcBef>
                          <a:spcPts val="0"/>
                        </a:spcBef>
                        <a:spcAft>
                          <a:spcPts val="0"/>
                        </a:spcAft>
                        <a:buNone/>
                      </a:pPr>
                      <a:r>
                        <a:rPr lang="en" sz="1000" b="1"/>
                        <a:t>Training RFC</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.57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0.80</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25">
                <a:tc>
                  <a:txBody>
                    <a:bodyPr/>
                    <a:lstStyle/>
                    <a:p>
                      <a:pPr marL="0" lvl="0" indent="0" algn="l" rtl="0">
                        <a:spcBef>
                          <a:spcPts val="0"/>
                        </a:spcBef>
                        <a:spcAft>
                          <a:spcPts val="0"/>
                        </a:spcAft>
                        <a:buNone/>
                      </a:pPr>
                      <a:r>
                        <a:rPr lang="en" sz="1000" b="1"/>
                        <a:t>Test RFC</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.57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.79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25">
                <a:tc>
                  <a:txBody>
                    <a:bodyPr/>
                    <a:lstStyle/>
                    <a:p>
                      <a:pPr marL="0" lvl="0" indent="0" algn="l" rtl="0">
                        <a:spcBef>
                          <a:spcPts val="0"/>
                        </a:spcBef>
                        <a:spcAft>
                          <a:spcPts val="0"/>
                        </a:spcAft>
                        <a:buNone/>
                      </a:pPr>
                      <a:r>
                        <a:rPr lang="en" sz="1000" b="1"/>
                        <a:t>Training GBC</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.84</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.77</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.90</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25">
                <a:tc>
                  <a:txBody>
                    <a:bodyPr/>
                    <a:lstStyle/>
                    <a:p>
                      <a:pPr marL="0" lvl="0" indent="0" algn="l" rtl="0">
                        <a:spcBef>
                          <a:spcPts val="0"/>
                        </a:spcBef>
                        <a:spcAft>
                          <a:spcPts val="0"/>
                        </a:spcAft>
                        <a:buNone/>
                      </a:pPr>
                      <a:r>
                        <a:rPr lang="en" sz="1000" b="1"/>
                        <a:t>Test GBC</a:t>
                      </a:r>
                      <a:endParaRPr sz="1000" b="1"/>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000"/>
                        <a:t>.79</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000"/>
                        <a:t>.73</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000"/>
                        <a:t>.84</a:t>
                      </a:r>
                      <a:endParaRPr sz="100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pic>
        <p:nvPicPr>
          <p:cNvPr id="397" name="Google Shape;397;p24"/>
          <p:cNvPicPr preferRelativeResize="0"/>
          <p:nvPr/>
        </p:nvPicPr>
        <p:blipFill>
          <a:blip r:embed="rId3">
            <a:alphaModFix/>
          </a:blip>
          <a:stretch>
            <a:fillRect/>
          </a:stretch>
        </p:blipFill>
        <p:spPr>
          <a:xfrm>
            <a:off x="4307750" y="1466175"/>
            <a:ext cx="4455220" cy="32408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403" name="Google Shape;403;p25"/>
          <p:cNvSpPr txBox="1">
            <a:spLocks noGrp="1"/>
          </p:cNvSpPr>
          <p:nvPr>
            <p:ph type="body" idx="1"/>
          </p:nvPr>
        </p:nvSpPr>
        <p:spPr>
          <a:xfrm>
            <a:off x="1303800" y="1514475"/>
            <a:ext cx="7554600" cy="3372000"/>
          </a:xfrm>
          <a:prstGeom prst="rect">
            <a:avLst/>
          </a:prstGeom>
        </p:spPr>
        <p:txBody>
          <a:bodyPr spcFirstLastPara="1" wrap="square" lIns="91425" tIns="91425" rIns="91425" bIns="91425" anchor="t" anchorCtr="0">
            <a:normAutofit fontScale="92500"/>
          </a:bodyPr>
          <a:lstStyle/>
          <a:p>
            <a:pPr marL="457200" lvl="0" indent="-304958" algn="l" rtl="0">
              <a:lnSpc>
                <a:spcPct val="135714"/>
              </a:lnSpc>
              <a:spcBef>
                <a:spcPts val="0"/>
              </a:spcBef>
              <a:spcAft>
                <a:spcPts val="0"/>
              </a:spcAft>
              <a:buSzPct val="100000"/>
              <a:buChar char="●"/>
            </a:pPr>
            <a:r>
              <a:rPr lang="en"/>
              <a:t>Evaluated 4 models to predict credit card default (Logistic Regression, KNN, Random Forest, Gradient Boost). Used both RandomizedSearchCV and GridSearchCV to tune hyperparameters.</a:t>
            </a:r>
            <a:endParaRPr/>
          </a:p>
          <a:p>
            <a:pPr marL="457200" lvl="0" indent="-304958" algn="l" rtl="0">
              <a:lnSpc>
                <a:spcPct val="135714"/>
              </a:lnSpc>
              <a:spcBef>
                <a:spcPts val="0"/>
              </a:spcBef>
              <a:spcAft>
                <a:spcPts val="0"/>
              </a:spcAft>
              <a:buSzPct val="100000"/>
              <a:buChar char="●"/>
            </a:pPr>
            <a:r>
              <a:rPr lang="en"/>
              <a:t>Class imbalance is a major issue with this dataset. I applied SMOTE to oversample the minority dataset. This technique may not be the proper way to handle in the real world.</a:t>
            </a:r>
            <a:endParaRPr/>
          </a:p>
          <a:p>
            <a:pPr marL="457200" lvl="0" indent="-304958" algn="l" rtl="0">
              <a:lnSpc>
                <a:spcPct val="135714"/>
              </a:lnSpc>
              <a:spcBef>
                <a:spcPts val="0"/>
              </a:spcBef>
              <a:spcAft>
                <a:spcPts val="0"/>
              </a:spcAft>
              <a:buSzPct val="100000"/>
              <a:buChar char="●"/>
            </a:pPr>
            <a:r>
              <a:rPr lang="en"/>
              <a:t>Primary goal is to correctly identify people who default. The key comparison metric used was Default Recall. Recall improved significantly with SMOTE implementation, but may not be representative of real world observations.</a:t>
            </a:r>
            <a:endParaRPr/>
          </a:p>
          <a:p>
            <a:pPr marL="457200" lvl="0" indent="-304958" algn="l" rtl="0">
              <a:lnSpc>
                <a:spcPct val="135714"/>
              </a:lnSpc>
              <a:spcBef>
                <a:spcPts val="0"/>
              </a:spcBef>
              <a:spcAft>
                <a:spcPts val="0"/>
              </a:spcAft>
              <a:buSzPct val="100000"/>
              <a:buChar char="●"/>
            </a:pPr>
            <a:r>
              <a:rPr lang="en"/>
              <a:t>KNN and Random Forest models were the most successful at predicting default with recall values of .94 and .85, respectively, for the final test set. </a:t>
            </a:r>
            <a:endParaRPr/>
          </a:p>
          <a:p>
            <a:pPr marL="457200" lvl="0" indent="-304958" algn="l" rtl="0">
              <a:lnSpc>
                <a:spcPct val="135714"/>
              </a:lnSpc>
              <a:spcBef>
                <a:spcPts val="0"/>
              </a:spcBef>
              <a:spcAft>
                <a:spcPts val="0"/>
              </a:spcAft>
              <a:buSzPct val="100000"/>
              <a:buChar char="●"/>
            </a:pPr>
            <a:r>
              <a:rPr lang="en"/>
              <a:t>The KNN and Random Forest models indicate overfitting on the training dataset, which is a reason for concern, but the test set is still a significant improvement on data before oversampling.</a:t>
            </a:r>
            <a:endParaRPr/>
          </a:p>
          <a:p>
            <a:pPr marL="457200" lvl="0" indent="-304958" algn="l" rtl="0">
              <a:lnSpc>
                <a:spcPct val="135714"/>
              </a:lnSpc>
              <a:spcBef>
                <a:spcPts val="0"/>
              </a:spcBef>
              <a:spcAft>
                <a:spcPts val="0"/>
              </a:spcAft>
              <a:buSzPct val="100000"/>
              <a:buChar char="●"/>
            </a:pPr>
            <a:r>
              <a:rPr lang="en" u="sng"/>
              <a:t>Future work</a:t>
            </a:r>
            <a:r>
              <a:rPr lang="en"/>
              <a:t>: Hybrid oversampling/undersampling, continue to improve hyperparameters (spend more time with Scikit-learn documentation)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Sources Cited</a:t>
            </a:r>
            <a:endParaRPr/>
          </a:p>
        </p:txBody>
      </p:sp>
      <p:sp>
        <p:nvSpPr>
          <p:cNvPr id="409" name="Google Shape;409;p26"/>
          <p:cNvSpPr txBox="1">
            <a:spLocks noGrp="1"/>
          </p:cNvSpPr>
          <p:nvPr>
            <p:ph type="body" idx="1"/>
          </p:nvPr>
        </p:nvSpPr>
        <p:spPr>
          <a:xfrm>
            <a:off x="1303800" y="1460500"/>
            <a:ext cx="7716600" cy="3071100"/>
          </a:xfrm>
          <a:prstGeom prst="rect">
            <a:avLst/>
          </a:prstGeom>
        </p:spPr>
        <p:txBody>
          <a:bodyPr spcFirstLastPara="1" wrap="square" lIns="91425" tIns="91425" rIns="91425" bIns="91425" anchor="t" anchorCtr="0">
            <a:normAutofit/>
          </a:bodyPr>
          <a:lstStyle/>
          <a:p>
            <a:pPr marL="457200" lvl="0" indent="-292100" algn="l" rtl="0">
              <a:lnSpc>
                <a:spcPct val="105000"/>
              </a:lnSpc>
              <a:spcBef>
                <a:spcPts val="0"/>
              </a:spcBef>
              <a:spcAft>
                <a:spcPts val="0"/>
              </a:spcAft>
              <a:buSzPts val="1000"/>
              <a:buChar char="●"/>
            </a:pPr>
            <a:r>
              <a:rPr lang="en" sz="1000"/>
              <a:t>Raw data: </a:t>
            </a:r>
            <a:r>
              <a:rPr lang="en" sz="1000" u="sng">
                <a:solidFill>
                  <a:schemeClr val="hlink"/>
                </a:solidFill>
                <a:hlinkClick r:id="rId3"/>
              </a:rPr>
              <a:t>https://archive.ics.uci.edu/ml/datasets/default+of+credit+card+clients</a:t>
            </a:r>
            <a:endParaRPr sz="1000"/>
          </a:p>
          <a:p>
            <a:pPr marL="457200" lvl="0" indent="-292100" algn="l" rtl="0">
              <a:lnSpc>
                <a:spcPct val="105000"/>
              </a:lnSpc>
              <a:spcBef>
                <a:spcPts val="0"/>
              </a:spcBef>
              <a:spcAft>
                <a:spcPts val="0"/>
              </a:spcAft>
              <a:buSzPts val="1000"/>
              <a:buChar char="●"/>
            </a:pPr>
            <a:r>
              <a:rPr lang="en" sz="1000"/>
              <a:t>Credit limits: </a:t>
            </a:r>
            <a:r>
              <a:rPr lang="en" sz="1000" u="sng">
                <a:solidFill>
                  <a:schemeClr val="hlink"/>
                </a:solidFill>
                <a:hlinkClick r:id="rId4"/>
              </a:rPr>
              <a:t>https://www.nerdwallet.com/article/finance/30-percent-ideal-credit-utilization-ratio-rule</a:t>
            </a:r>
            <a:endParaRPr sz="1000"/>
          </a:p>
          <a:p>
            <a:pPr marL="457200" lvl="0" indent="-292100" algn="l" rtl="0">
              <a:lnSpc>
                <a:spcPct val="105000"/>
              </a:lnSpc>
              <a:spcBef>
                <a:spcPts val="0"/>
              </a:spcBef>
              <a:spcAft>
                <a:spcPts val="0"/>
              </a:spcAft>
              <a:buSzPts val="1000"/>
              <a:buChar char="●"/>
            </a:pPr>
            <a:r>
              <a:rPr lang="en" sz="1000"/>
              <a:t>Exceeding credit limits: </a:t>
            </a:r>
            <a:r>
              <a:rPr lang="en" sz="1000" u="sng">
                <a:solidFill>
                  <a:schemeClr val="hlink"/>
                </a:solidFill>
                <a:hlinkClick r:id="rId5"/>
              </a:rPr>
              <a:t>https://www.cnbc.com/select/exceeding-credit-limit/</a:t>
            </a:r>
            <a:endParaRPr sz="1000"/>
          </a:p>
          <a:p>
            <a:pPr marL="457200" lvl="0" indent="-292100" algn="l" rtl="0">
              <a:lnSpc>
                <a:spcPct val="105000"/>
              </a:lnSpc>
              <a:spcBef>
                <a:spcPts val="0"/>
              </a:spcBef>
              <a:spcAft>
                <a:spcPts val="0"/>
              </a:spcAft>
              <a:buSzPts val="1000"/>
              <a:buChar char="●"/>
            </a:pPr>
            <a:r>
              <a:rPr lang="en" sz="1000"/>
              <a:t>Credit risk: </a:t>
            </a:r>
            <a:r>
              <a:rPr lang="en" sz="1000" u="sng">
                <a:solidFill>
                  <a:schemeClr val="hlink"/>
                </a:solidFill>
                <a:hlinkClick r:id="rId6"/>
              </a:rPr>
              <a:t>https://www.investopedia.com/terms/c/creditrisk.asp</a:t>
            </a:r>
            <a:endParaRPr sz="1000"/>
          </a:p>
          <a:p>
            <a:pPr marL="457200" lvl="0" indent="-292100" algn="l" rtl="0">
              <a:lnSpc>
                <a:spcPct val="105000"/>
              </a:lnSpc>
              <a:spcBef>
                <a:spcPts val="0"/>
              </a:spcBef>
              <a:spcAft>
                <a:spcPts val="0"/>
              </a:spcAft>
              <a:buSzPts val="1000"/>
              <a:buChar char="●"/>
            </a:pPr>
            <a:r>
              <a:rPr lang="en" sz="1000"/>
              <a:t>Kaggle variable discussion: </a:t>
            </a:r>
            <a:r>
              <a:rPr lang="en" sz="1000" u="sng">
                <a:solidFill>
                  <a:schemeClr val="hlink"/>
                </a:solidFill>
                <a:hlinkClick r:id="rId7"/>
              </a:rPr>
              <a:t>https://www.kaggle.com/uciml/default-of-credit-card-clients-dataset/discussion/34608</a:t>
            </a:r>
            <a:endParaRPr sz="1000"/>
          </a:p>
          <a:p>
            <a:pPr marL="457200" lvl="0" indent="-292100" algn="l" rtl="0">
              <a:lnSpc>
                <a:spcPct val="105000"/>
              </a:lnSpc>
              <a:spcBef>
                <a:spcPts val="0"/>
              </a:spcBef>
              <a:spcAft>
                <a:spcPts val="0"/>
              </a:spcAft>
              <a:buSzPts val="1000"/>
              <a:buChar char="●"/>
            </a:pPr>
            <a:r>
              <a:rPr lang="en" sz="1000"/>
              <a:t>Precision-Recall vs. ROC AUC discussion: </a:t>
            </a:r>
            <a:r>
              <a:rPr lang="en" sz="1000" u="sng">
                <a:solidFill>
                  <a:schemeClr val="hlink"/>
                </a:solidFill>
                <a:hlinkClick r:id="rId8"/>
              </a:rPr>
              <a:t>https://machinelearningmastery.com/roc-curves-and-precision-recall-curves-for-classification-in-python/</a:t>
            </a:r>
            <a:endParaRPr sz="1000"/>
          </a:p>
          <a:p>
            <a:pPr marL="457200" lvl="0" indent="-292100" algn="l" rtl="0">
              <a:lnSpc>
                <a:spcPct val="105000"/>
              </a:lnSpc>
              <a:spcBef>
                <a:spcPts val="0"/>
              </a:spcBef>
              <a:spcAft>
                <a:spcPts val="0"/>
              </a:spcAft>
              <a:buSzPts val="1000"/>
              <a:buChar char="●"/>
            </a:pPr>
            <a:r>
              <a:rPr lang="en" sz="1000"/>
              <a:t>SMOTE Discussion: </a:t>
            </a:r>
            <a:r>
              <a:rPr lang="en" sz="1000" u="sng">
                <a:solidFill>
                  <a:schemeClr val="hlink"/>
                </a:solidFill>
                <a:hlinkClick r:id="rId9"/>
              </a:rPr>
              <a:t>https://machinelearningmastery.com/smote-oversampling-for-imbalanced-classification</a:t>
            </a:r>
            <a:r>
              <a:rPr lang="en" sz="1000"/>
              <a:t>/</a:t>
            </a:r>
            <a:endParaRPr sz="1000"/>
          </a:p>
          <a:p>
            <a:pPr marL="457200" lvl="0" indent="-292100" algn="l" rtl="0">
              <a:lnSpc>
                <a:spcPct val="105000"/>
              </a:lnSpc>
              <a:spcBef>
                <a:spcPts val="0"/>
              </a:spcBef>
              <a:spcAft>
                <a:spcPts val="0"/>
              </a:spcAft>
              <a:buSzPts val="1000"/>
              <a:buChar char="●"/>
            </a:pPr>
            <a:r>
              <a:rPr lang="en" sz="1000"/>
              <a:t>Hybrid sampling. Possibly a next step: </a:t>
            </a:r>
            <a:r>
              <a:rPr lang="en" sz="1000" u="sng">
                <a:solidFill>
                  <a:schemeClr val="hlink"/>
                </a:solidFill>
                <a:hlinkClick r:id="rId10"/>
              </a:rPr>
              <a:t>https://www.hindawi.com/journals/complexity/2019/8460934/</a:t>
            </a:r>
            <a:endParaRPr sz="1000"/>
          </a:p>
          <a:p>
            <a:pPr marL="0" lvl="0" indent="0" algn="l" rtl="0">
              <a:lnSpc>
                <a:spcPct val="105000"/>
              </a:lnSpc>
              <a:spcBef>
                <a:spcPts val="1200"/>
              </a:spcBef>
              <a:spcAft>
                <a:spcPts val="1200"/>
              </a:spcAft>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 u="sng">
                <a:solidFill>
                  <a:srgbClr val="000000"/>
                </a:solidFill>
                <a:latin typeface="Arial"/>
                <a:ea typeface="Arial"/>
                <a:cs typeface="Arial"/>
                <a:sym typeface="Arial"/>
              </a:rPr>
              <a:t>Background</a:t>
            </a:r>
            <a:r>
              <a:rPr lang="en">
                <a:solidFill>
                  <a:srgbClr val="000000"/>
                </a:solidFill>
                <a:latin typeface="Arial"/>
                <a:ea typeface="Arial"/>
                <a:cs typeface="Arial"/>
                <a:sym typeface="Arial"/>
              </a:rPr>
              <a:t>: When credit companies issue credit cards to consumers, those companies are taking on risk that the customer may not pay back the loan. Frequently, lenders use customer information and history to determine credit risk. That information can then be used to determine card approval, credit limits, and risk of default. This dataset was collected over several months in 2005 from credit customers in Taiwan. The variables collected are both categorical and numerical. They include demographic information like age, sex, education level, marriage status. The study also includes credit information about the customers including bill and payment amount, payment status, an credit limit.</a:t>
            </a:r>
            <a:endParaRPr>
              <a:solidFill>
                <a:srgbClr val="000000"/>
              </a:solidFill>
              <a:latin typeface="Arial"/>
              <a:ea typeface="Arial"/>
              <a:cs typeface="Arial"/>
              <a:sym typeface="Arial"/>
            </a:endParaRPr>
          </a:p>
          <a:p>
            <a:pPr marL="0" lvl="0" indent="0" algn="l" rtl="0">
              <a:spcBef>
                <a:spcPts val="1200"/>
              </a:spcBef>
              <a:spcAft>
                <a:spcPts val="0"/>
              </a:spcAft>
              <a:buNone/>
            </a:pPr>
            <a:r>
              <a:rPr lang="en" u="sng">
                <a:solidFill>
                  <a:srgbClr val="000000"/>
                </a:solidFill>
                <a:latin typeface="Arial"/>
                <a:ea typeface="Arial"/>
                <a:cs typeface="Arial"/>
                <a:sym typeface="Arial"/>
              </a:rPr>
              <a:t>Target Audience</a:t>
            </a:r>
            <a:r>
              <a:rPr lang="en">
                <a:solidFill>
                  <a:srgbClr val="000000"/>
                </a:solidFill>
                <a:latin typeface="Arial"/>
                <a:ea typeface="Arial"/>
                <a:cs typeface="Arial"/>
                <a:sym typeface="Arial"/>
              </a:rPr>
              <a:t>: Risk management department managers and technical staff at banks and credit companies</a:t>
            </a:r>
            <a:endParaRPr>
              <a:solidFill>
                <a:srgbClr val="000000"/>
              </a:solidFill>
              <a:latin typeface="Arial"/>
              <a:ea typeface="Arial"/>
              <a:cs typeface="Arial"/>
              <a:sym typeface="Arial"/>
            </a:endParaRPr>
          </a:p>
          <a:p>
            <a:pPr marL="0" lvl="0" indent="0" algn="l" rtl="0">
              <a:spcBef>
                <a:spcPts val="200"/>
              </a:spcBef>
              <a:spcAft>
                <a:spcPts val="120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Goal</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700" b="1">
                <a:solidFill>
                  <a:srgbClr val="000000"/>
                </a:solidFill>
                <a:latin typeface="Arial"/>
                <a:ea typeface="Arial"/>
                <a:cs typeface="Arial"/>
                <a:sym typeface="Arial"/>
              </a:rPr>
              <a:t>Predict if a customer will default on the next month’s payment (target variable), given demographic information in the dataset.</a:t>
            </a:r>
            <a:endParaRPr sz="1700" b="1">
              <a:solidFill>
                <a:srgbClr val="000000"/>
              </a:solidFill>
              <a:latin typeface="Arial"/>
              <a:ea typeface="Arial"/>
              <a:cs typeface="Arial"/>
              <a:sym typeface="Arial"/>
            </a:endParaRPr>
          </a:p>
          <a:p>
            <a:pPr marL="0" lvl="0" indent="0" algn="l" rtl="0">
              <a:spcBef>
                <a:spcPts val="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a:t>
            </a:r>
            <a:endParaRPr/>
          </a:p>
        </p:txBody>
      </p:sp>
      <p:sp>
        <p:nvSpPr>
          <p:cNvPr id="296" name="Google Shape;296;p16"/>
          <p:cNvSpPr txBox="1">
            <a:spLocks noGrp="1"/>
          </p:cNvSpPr>
          <p:nvPr>
            <p:ph type="body" idx="1"/>
          </p:nvPr>
        </p:nvSpPr>
        <p:spPr>
          <a:xfrm>
            <a:off x="1303800" y="1990050"/>
            <a:ext cx="3495300" cy="25416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This study will use a dataset from the UCI machine learning repository. A link to the data can be found in the cited sources section.</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data contains 25 variables and 30,000 rows of data.</a:t>
            </a:r>
            <a:endParaRPr>
              <a:solidFill>
                <a:srgbClr val="000000"/>
              </a:solidFill>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6102863" y="3454350"/>
            <a:ext cx="1971675" cy="666750"/>
          </a:xfrm>
          <a:prstGeom prst="rect">
            <a:avLst/>
          </a:prstGeom>
          <a:noFill/>
          <a:ln>
            <a:noFill/>
          </a:ln>
        </p:spPr>
      </p:pic>
      <p:pic>
        <p:nvPicPr>
          <p:cNvPr id="298" name="Google Shape;298;p16"/>
          <p:cNvPicPr preferRelativeResize="0"/>
          <p:nvPr/>
        </p:nvPicPr>
        <p:blipFill>
          <a:blip r:embed="rId4">
            <a:alphaModFix/>
          </a:blip>
          <a:stretch>
            <a:fillRect/>
          </a:stretch>
        </p:blipFill>
        <p:spPr>
          <a:xfrm>
            <a:off x="5229000" y="1734975"/>
            <a:ext cx="3719414" cy="1323075"/>
          </a:xfrm>
          <a:prstGeom prst="rect">
            <a:avLst/>
          </a:prstGeom>
          <a:noFill/>
          <a:ln>
            <a:noFill/>
          </a:ln>
        </p:spPr>
      </p:pic>
      <p:sp>
        <p:nvSpPr>
          <p:cNvPr id="299" name="Google Shape;299;p16"/>
          <p:cNvSpPr txBox="1"/>
          <p:nvPr/>
        </p:nvSpPr>
        <p:spPr>
          <a:xfrm>
            <a:off x="5229013" y="2993425"/>
            <a:ext cx="3719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latin typeface="Nunito"/>
                <a:ea typeface="Nunito"/>
                <a:cs typeface="Nunito"/>
                <a:sym typeface="Nunito"/>
              </a:rPr>
              <a:t>Source</a:t>
            </a:r>
            <a:r>
              <a:rPr lang="en" sz="700">
                <a:latin typeface="Nunito"/>
                <a:ea typeface="Nunito"/>
                <a:cs typeface="Nunito"/>
                <a:sym typeface="Nunito"/>
              </a:rPr>
              <a:t>: https://archive.ics.uci.edu/ml/index.php</a:t>
            </a:r>
            <a:endParaRPr sz="7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Workflow</a:t>
            </a:r>
            <a:endParaRPr/>
          </a:p>
        </p:txBody>
      </p:sp>
      <p:grpSp>
        <p:nvGrpSpPr>
          <p:cNvPr id="305" name="Google Shape;305;p17"/>
          <p:cNvGrpSpPr/>
          <p:nvPr/>
        </p:nvGrpSpPr>
        <p:grpSpPr>
          <a:xfrm>
            <a:off x="102988" y="1598089"/>
            <a:ext cx="2214600" cy="3217636"/>
            <a:chOff x="0" y="1189989"/>
            <a:chExt cx="2214600" cy="3217636"/>
          </a:xfrm>
        </p:grpSpPr>
        <p:sp>
          <p:nvSpPr>
            <p:cNvPr id="306" name="Google Shape;306;p17"/>
            <p:cNvSpPr/>
            <p:nvPr/>
          </p:nvSpPr>
          <p:spPr>
            <a:xfrm>
              <a:off x="0" y="1189989"/>
              <a:ext cx="2214600" cy="669000"/>
            </a:xfrm>
            <a:prstGeom prst="homePlate">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Problem Identification &amp; Data Exploration</a:t>
              </a:r>
              <a:endParaRPr sz="1200">
                <a:solidFill>
                  <a:srgbClr val="FFFFFF"/>
                </a:solidFill>
                <a:latin typeface="Roboto"/>
                <a:ea typeface="Roboto"/>
                <a:cs typeface="Roboto"/>
                <a:sym typeface="Roboto"/>
              </a:endParaRPr>
            </a:p>
          </p:txBody>
        </p:sp>
        <p:sp>
          <p:nvSpPr>
            <p:cNvPr id="307" name="Google Shape;307;p17"/>
            <p:cNvSpPr txBox="1"/>
            <p:nvPr/>
          </p:nvSpPr>
          <p:spPr>
            <a:xfrm>
              <a:off x="81014" y="2057125"/>
              <a:ext cx="18384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Binary classification of whether a customer will default on a credit payment.</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Models to evaluate: </a:t>
              </a:r>
              <a:r>
                <a:rPr lang="en" sz="1000" b="1">
                  <a:latin typeface="Roboto"/>
                  <a:ea typeface="Roboto"/>
                  <a:cs typeface="Roboto"/>
                  <a:sym typeface="Roboto"/>
                </a:rPr>
                <a:t>Logistic Regression, K-Nearest Neighbors, Random Forest, Gradient Boost</a:t>
              </a:r>
              <a:endParaRPr sz="1000" b="1">
                <a:latin typeface="Roboto"/>
                <a:ea typeface="Roboto"/>
                <a:cs typeface="Roboto"/>
                <a:sym typeface="Roboto"/>
              </a:endParaRPr>
            </a:p>
          </p:txBody>
        </p:sp>
      </p:grpSp>
      <p:grpSp>
        <p:nvGrpSpPr>
          <p:cNvPr id="308" name="Google Shape;308;p17"/>
          <p:cNvGrpSpPr/>
          <p:nvPr/>
        </p:nvGrpSpPr>
        <p:grpSpPr>
          <a:xfrm>
            <a:off x="1941313" y="1597875"/>
            <a:ext cx="2064000" cy="3217850"/>
            <a:chOff x="1838325" y="1189775"/>
            <a:chExt cx="2064000" cy="3217850"/>
          </a:xfrm>
        </p:grpSpPr>
        <p:sp>
          <p:nvSpPr>
            <p:cNvPr id="309" name="Google Shape;309;p17"/>
            <p:cNvSpPr/>
            <p:nvPr/>
          </p:nvSpPr>
          <p:spPr>
            <a:xfrm>
              <a:off x="1838325" y="1189775"/>
              <a:ext cx="2064000" cy="669000"/>
            </a:xfrm>
            <a:prstGeom prst="chevron">
              <a:avLst>
                <a:gd name="adj" fmla="val 50000"/>
              </a:avLst>
            </a:prstGeom>
            <a:solidFill>
              <a:srgbClr val="1B78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Initial Models</a:t>
              </a:r>
              <a:endParaRPr sz="1200">
                <a:solidFill>
                  <a:srgbClr val="FFFFFF"/>
                </a:solidFill>
                <a:latin typeface="Roboto"/>
                <a:ea typeface="Roboto"/>
                <a:cs typeface="Roboto"/>
                <a:sym typeface="Roboto"/>
              </a:endParaRPr>
            </a:p>
          </p:txBody>
        </p:sp>
        <p:sp>
          <p:nvSpPr>
            <p:cNvPr id="310" name="Google Shape;310;p17"/>
            <p:cNvSpPr txBox="1"/>
            <p:nvPr/>
          </p:nvSpPr>
          <p:spPr>
            <a:xfrm>
              <a:off x="20172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Implementing initial models with default inputs for each model.</a:t>
              </a:r>
              <a:endParaRPr sz="900">
                <a:latin typeface="Roboto"/>
                <a:ea typeface="Roboto"/>
                <a:cs typeface="Roboto"/>
                <a:sym typeface="Roboto"/>
              </a:endParaRPr>
            </a:p>
          </p:txBody>
        </p:sp>
      </p:grpSp>
      <p:grpSp>
        <p:nvGrpSpPr>
          <p:cNvPr id="311" name="Google Shape;311;p17"/>
          <p:cNvGrpSpPr/>
          <p:nvPr/>
        </p:nvGrpSpPr>
        <p:grpSpPr>
          <a:xfrm>
            <a:off x="3619737" y="1597875"/>
            <a:ext cx="2064000" cy="3217850"/>
            <a:chOff x="3516750" y="1189775"/>
            <a:chExt cx="2064000" cy="3217850"/>
          </a:xfrm>
        </p:grpSpPr>
        <p:sp>
          <p:nvSpPr>
            <p:cNvPr id="312" name="Google Shape;312;p17"/>
            <p:cNvSpPr/>
            <p:nvPr/>
          </p:nvSpPr>
          <p:spPr>
            <a:xfrm>
              <a:off x="3516750" y="1189775"/>
              <a:ext cx="2064000" cy="669000"/>
            </a:xfrm>
            <a:prstGeom prst="chevron">
              <a:avLst>
                <a:gd name="adj" fmla="val 50000"/>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Roboto"/>
                  <a:ea typeface="Roboto"/>
                  <a:cs typeface="Roboto"/>
                  <a:sym typeface="Roboto"/>
                </a:rPr>
                <a:t>Class Imbalance</a:t>
              </a:r>
              <a:endParaRPr sz="1200" dirty="0">
                <a:solidFill>
                  <a:srgbClr val="FFFFFF"/>
                </a:solidFill>
                <a:latin typeface="Roboto"/>
                <a:ea typeface="Roboto"/>
                <a:cs typeface="Roboto"/>
                <a:sym typeface="Roboto"/>
              </a:endParaRPr>
            </a:p>
          </p:txBody>
        </p:sp>
        <p:sp>
          <p:nvSpPr>
            <p:cNvPr id="313" name="Google Shape;313;p17"/>
            <p:cNvSpPr txBox="1"/>
            <p:nvPr/>
          </p:nvSpPr>
          <p:spPr>
            <a:xfrm>
              <a:off x="37394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Models showed little improvement even using hyperparameter tuning.</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Researched ways to improve models with class imbalance.</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Implement Synthetic Minority Oversampling Technique (SMOTE)</a:t>
              </a:r>
              <a:endParaRPr sz="1000">
                <a:latin typeface="Roboto"/>
                <a:ea typeface="Roboto"/>
                <a:cs typeface="Roboto"/>
                <a:sym typeface="Roboto"/>
              </a:endParaRPr>
            </a:p>
          </p:txBody>
        </p:sp>
      </p:grpSp>
      <p:grpSp>
        <p:nvGrpSpPr>
          <p:cNvPr id="314" name="Google Shape;314;p17"/>
          <p:cNvGrpSpPr/>
          <p:nvPr/>
        </p:nvGrpSpPr>
        <p:grpSpPr>
          <a:xfrm>
            <a:off x="6977012" y="1597875"/>
            <a:ext cx="2064000" cy="3217850"/>
            <a:chOff x="6874025" y="1189775"/>
            <a:chExt cx="2064000" cy="3217850"/>
          </a:xfrm>
        </p:grpSpPr>
        <p:sp>
          <p:nvSpPr>
            <p:cNvPr id="315" name="Google Shape;315;p17"/>
            <p:cNvSpPr/>
            <p:nvPr/>
          </p:nvSpPr>
          <p:spPr>
            <a:xfrm>
              <a:off x="6874025" y="1189775"/>
              <a:ext cx="2064000" cy="669000"/>
            </a:xfrm>
            <a:prstGeom prst="chevron">
              <a:avLst>
                <a:gd name="adj" fmla="val 50000"/>
              </a:avLst>
            </a:prstGeom>
            <a:solidFill>
              <a:srgbClr val="249C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Model Update </a:t>
              </a:r>
              <a:endParaRPr sz="1200">
                <a:solidFill>
                  <a:srgbClr val="FFFFFF"/>
                </a:solidFill>
                <a:latin typeface="Roboto"/>
                <a:ea typeface="Roboto"/>
                <a:cs typeface="Roboto"/>
                <a:sym typeface="Roboto"/>
              </a:endParaRPr>
            </a:p>
          </p:txBody>
        </p:sp>
        <p:sp>
          <p:nvSpPr>
            <p:cNvPr id="316" name="Google Shape;316;p17"/>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Use updated parameters from GridSearchCV to update models. </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Use precision recall curve plots and Confusion matrices to compare model results.</a:t>
              </a: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a:p>
              <a:pPr marL="0" lvl="0" indent="0" algn="l" rtl="0">
                <a:lnSpc>
                  <a:spcPct val="115000"/>
                </a:lnSpc>
                <a:spcBef>
                  <a:spcPts val="0"/>
                </a:spcBef>
                <a:spcAft>
                  <a:spcPts val="0"/>
                </a:spcAft>
                <a:buNone/>
              </a:pPr>
              <a:endParaRPr sz="1000">
                <a:latin typeface="Roboto"/>
                <a:ea typeface="Roboto"/>
                <a:cs typeface="Roboto"/>
                <a:sym typeface="Roboto"/>
              </a:endParaRPr>
            </a:p>
          </p:txBody>
        </p:sp>
      </p:grpSp>
      <p:grpSp>
        <p:nvGrpSpPr>
          <p:cNvPr id="317" name="Google Shape;317;p17"/>
          <p:cNvGrpSpPr/>
          <p:nvPr/>
        </p:nvGrpSpPr>
        <p:grpSpPr>
          <a:xfrm>
            <a:off x="5298338" y="1597875"/>
            <a:ext cx="2064000" cy="3217850"/>
            <a:chOff x="5195350" y="1189775"/>
            <a:chExt cx="2064000" cy="3217850"/>
          </a:xfrm>
        </p:grpSpPr>
        <p:sp>
          <p:nvSpPr>
            <p:cNvPr id="318" name="Google Shape;318;p17"/>
            <p:cNvSpPr/>
            <p:nvPr/>
          </p:nvSpPr>
          <p:spPr>
            <a:xfrm>
              <a:off x="5195350" y="1189775"/>
              <a:ext cx="2064000" cy="669000"/>
            </a:xfrm>
            <a:prstGeom prst="chevron">
              <a:avLst>
                <a:gd name="adj" fmla="val 50000"/>
              </a:avLst>
            </a:prstGeom>
            <a:solidFill>
              <a:srgbClr val="1F88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Hyperparameter Tuning</a:t>
              </a:r>
              <a:endParaRPr sz="1200">
                <a:solidFill>
                  <a:srgbClr val="FFFFFF"/>
                </a:solidFill>
                <a:latin typeface="Roboto"/>
                <a:ea typeface="Roboto"/>
                <a:cs typeface="Roboto"/>
                <a:sym typeface="Roboto"/>
              </a:endParaRPr>
            </a:p>
          </p:txBody>
        </p:sp>
        <p:sp>
          <p:nvSpPr>
            <p:cNvPr id="319" name="Google Shape;319;p17"/>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RandomizedSearchCV then GridSearchCV to identify optimal parameters for each model. This takes a really long time to run.</a:t>
              </a:r>
              <a:endParaRPr sz="900">
                <a:latin typeface="Roboto"/>
                <a:ea typeface="Roboto"/>
                <a:cs typeface="Roboto"/>
                <a:sym typeface="Roboto"/>
              </a:endParaRPr>
            </a:p>
          </p:txBody>
        </p:sp>
      </p:grpSp>
      <p:sp>
        <p:nvSpPr>
          <p:cNvPr id="320" name="Google Shape;320;p17"/>
          <p:cNvSpPr/>
          <p:nvPr/>
        </p:nvSpPr>
        <p:spPr>
          <a:xfrm>
            <a:off x="5124025" y="2314300"/>
            <a:ext cx="346800" cy="84943"/>
          </a:xfrm>
          <a:custGeom>
            <a:avLst/>
            <a:gdLst/>
            <a:ahLst/>
            <a:cxnLst/>
            <a:rect l="l" t="t" r="r" b="b"/>
            <a:pathLst>
              <a:path w="13872" h="8269" extrusionOk="0">
                <a:moveTo>
                  <a:pt x="0" y="0"/>
                </a:moveTo>
                <a:cubicBezTo>
                  <a:pt x="1133" y="1368"/>
                  <a:pt x="4483" y="7974"/>
                  <a:pt x="6795" y="8210"/>
                </a:cubicBezTo>
                <a:cubicBezTo>
                  <a:pt x="9107" y="8446"/>
                  <a:pt x="12693" y="2548"/>
                  <a:pt x="13872" y="1416"/>
                </a:cubicBezTo>
              </a:path>
            </a:pathLst>
          </a:custGeom>
          <a:noFill/>
          <a:ln w="19050" cap="flat" cmpd="sng">
            <a:solidFill>
              <a:srgbClr val="1E1E1E"/>
            </a:solidFill>
            <a:prstDash val="solid"/>
            <a:round/>
            <a:headEnd type="none" w="med" len="med"/>
            <a:tailEnd type="stealth" w="med" len="med"/>
          </a:ln>
        </p:spPr>
      </p:sp>
      <p:sp>
        <p:nvSpPr>
          <p:cNvPr id="321" name="Google Shape;321;p17"/>
          <p:cNvSpPr/>
          <p:nvPr/>
        </p:nvSpPr>
        <p:spPr>
          <a:xfrm rot="10412452">
            <a:off x="5140757" y="1451304"/>
            <a:ext cx="346817" cy="96471"/>
          </a:xfrm>
          <a:custGeom>
            <a:avLst/>
            <a:gdLst/>
            <a:ahLst/>
            <a:cxnLst/>
            <a:rect l="l" t="t" r="r" b="b"/>
            <a:pathLst>
              <a:path w="13872" h="8269" extrusionOk="0">
                <a:moveTo>
                  <a:pt x="0" y="0"/>
                </a:moveTo>
                <a:cubicBezTo>
                  <a:pt x="1133" y="1368"/>
                  <a:pt x="4483" y="7974"/>
                  <a:pt x="6795" y="8210"/>
                </a:cubicBezTo>
                <a:cubicBezTo>
                  <a:pt x="9107" y="8446"/>
                  <a:pt x="12693" y="2548"/>
                  <a:pt x="13872" y="1416"/>
                </a:cubicBezTo>
              </a:path>
            </a:pathLst>
          </a:custGeom>
          <a:noFill/>
          <a:ln w="19050" cap="flat" cmpd="sng">
            <a:solidFill>
              <a:srgbClr val="1E1E1E"/>
            </a:solidFill>
            <a:prstDash val="solid"/>
            <a:round/>
            <a:headEnd type="none" w="med" len="med"/>
            <a:tailEnd type="stealth"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a:t>
            </a:r>
            <a:endParaRPr/>
          </a:p>
        </p:txBody>
      </p:sp>
      <p:pic>
        <p:nvPicPr>
          <p:cNvPr id="327" name="Google Shape;327;p18"/>
          <p:cNvPicPr preferRelativeResize="0"/>
          <p:nvPr/>
        </p:nvPicPr>
        <p:blipFill>
          <a:blip r:embed="rId3">
            <a:alphaModFix/>
          </a:blip>
          <a:stretch>
            <a:fillRect/>
          </a:stretch>
        </p:blipFill>
        <p:spPr>
          <a:xfrm>
            <a:off x="152400" y="1597875"/>
            <a:ext cx="8839201" cy="297728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(cont.)</a:t>
            </a:r>
            <a:endParaRPr/>
          </a:p>
        </p:txBody>
      </p:sp>
      <p:pic>
        <p:nvPicPr>
          <p:cNvPr id="333" name="Google Shape;333;p19"/>
          <p:cNvPicPr preferRelativeResize="0"/>
          <p:nvPr/>
        </p:nvPicPr>
        <p:blipFill>
          <a:blip r:embed="rId3">
            <a:alphaModFix/>
          </a:blip>
          <a:stretch>
            <a:fillRect/>
          </a:stretch>
        </p:blipFill>
        <p:spPr>
          <a:xfrm>
            <a:off x="564625" y="1288825"/>
            <a:ext cx="3709576" cy="3668401"/>
          </a:xfrm>
          <a:prstGeom prst="rect">
            <a:avLst/>
          </a:prstGeom>
          <a:noFill/>
          <a:ln w="9525" cap="flat" cmpd="sng">
            <a:solidFill>
              <a:schemeClr val="dk2"/>
            </a:solidFill>
            <a:prstDash val="solid"/>
            <a:round/>
            <a:headEnd type="none" w="sm" len="sm"/>
            <a:tailEnd type="none" w="sm" len="sm"/>
          </a:ln>
        </p:spPr>
      </p:pic>
      <p:pic>
        <p:nvPicPr>
          <p:cNvPr id="334" name="Google Shape;334;p19"/>
          <p:cNvPicPr preferRelativeResize="0"/>
          <p:nvPr/>
        </p:nvPicPr>
        <p:blipFill>
          <a:blip r:embed="rId4">
            <a:alphaModFix/>
          </a:blip>
          <a:stretch>
            <a:fillRect/>
          </a:stretch>
        </p:blipFill>
        <p:spPr>
          <a:xfrm>
            <a:off x="4869275" y="1288813"/>
            <a:ext cx="3709576" cy="3668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Feature Engineering &amp; PCA</a:t>
            </a:r>
            <a:endParaRPr/>
          </a:p>
        </p:txBody>
      </p:sp>
      <p:pic>
        <p:nvPicPr>
          <p:cNvPr id="340" name="Google Shape;340;p20"/>
          <p:cNvPicPr preferRelativeResize="0"/>
          <p:nvPr/>
        </p:nvPicPr>
        <p:blipFill>
          <a:blip r:embed="rId3">
            <a:alphaModFix/>
          </a:blip>
          <a:stretch>
            <a:fillRect/>
          </a:stretch>
        </p:blipFill>
        <p:spPr>
          <a:xfrm>
            <a:off x="5356249" y="1282750"/>
            <a:ext cx="3648950" cy="3583700"/>
          </a:xfrm>
          <a:prstGeom prst="rect">
            <a:avLst/>
          </a:prstGeom>
          <a:noFill/>
          <a:ln w="9525" cap="flat" cmpd="sng">
            <a:solidFill>
              <a:schemeClr val="dk2"/>
            </a:solidFill>
            <a:prstDash val="solid"/>
            <a:round/>
            <a:headEnd type="none" w="sm" len="sm"/>
            <a:tailEnd type="none" w="sm" len="sm"/>
          </a:ln>
        </p:spPr>
      </p:pic>
      <p:sp>
        <p:nvSpPr>
          <p:cNvPr id="341" name="Google Shape;341;p20"/>
          <p:cNvSpPr txBox="1">
            <a:spLocks noGrp="1"/>
          </p:cNvSpPr>
          <p:nvPr>
            <p:ph type="body" idx="1"/>
          </p:nvPr>
        </p:nvSpPr>
        <p:spPr>
          <a:xfrm>
            <a:off x="1177725" y="1368125"/>
            <a:ext cx="4032900" cy="2541600"/>
          </a:xfrm>
          <a:prstGeom prst="rect">
            <a:avLst/>
          </a:prstGeom>
        </p:spPr>
        <p:txBody>
          <a:bodyPr spcFirstLastPara="1" wrap="square" lIns="91425" tIns="91425" rIns="91425" bIns="91425" anchor="t" anchorCtr="0">
            <a:normAutofit lnSpcReduction="10000"/>
          </a:bodyPr>
          <a:lstStyle/>
          <a:p>
            <a:pPr marL="457200" lvl="0" indent="-317500" algn="l" rtl="0">
              <a:lnSpc>
                <a:spcPct val="100000"/>
              </a:lnSpc>
              <a:spcBef>
                <a:spcPts val="0"/>
              </a:spcBef>
              <a:spcAft>
                <a:spcPts val="0"/>
              </a:spcAft>
              <a:buSzPts val="1400"/>
              <a:buChar char="●"/>
            </a:pPr>
            <a:r>
              <a:rPr lang="en" sz="1400" b="1">
                <a:latin typeface="Maven Pro"/>
                <a:ea typeface="Maven Pro"/>
                <a:cs typeface="Maven Pro"/>
                <a:sym typeface="Maven Pro"/>
              </a:rPr>
              <a:t>Reclassified multiple ‘Other’ categories into one ‘Other’ category per variable. This will help reduce the number of features.</a:t>
            </a:r>
            <a:endParaRPr sz="1400" b="1">
              <a:latin typeface="Maven Pro"/>
              <a:ea typeface="Maven Pro"/>
              <a:cs typeface="Maven Pro"/>
              <a:sym typeface="Maven Pro"/>
            </a:endParaRPr>
          </a:p>
          <a:p>
            <a:pPr marL="457200" lvl="0" indent="-317500" algn="l" rtl="0">
              <a:lnSpc>
                <a:spcPct val="100000"/>
              </a:lnSpc>
              <a:spcBef>
                <a:spcPts val="0"/>
              </a:spcBef>
              <a:spcAft>
                <a:spcPts val="0"/>
              </a:spcAft>
              <a:buSzPts val="1400"/>
              <a:buFont typeface="Maven Pro"/>
              <a:buChar char="●"/>
            </a:pPr>
            <a:r>
              <a:rPr lang="en" sz="1400" b="1" u="sng">
                <a:latin typeface="Maven Pro"/>
                <a:ea typeface="Maven Pro"/>
                <a:cs typeface="Maven Pro"/>
                <a:sym typeface="Maven Pro"/>
              </a:rPr>
              <a:t>Created 5 new features</a:t>
            </a:r>
            <a:r>
              <a:rPr lang="en" sz="1400" b="1">
                <a:latin typeface="Maven Pro"/>
                <a:ea typeface="Maven Pro"/>
                <a:cs typeface="Maven Pro"/>
                <a:sym typeface="Maven Pro"/>
              </a:rPr>
              <a:t> : Percent Bill Paid per Month, Total of Bills, Total of Payments, Total Percent Bills Paid, and Credit Utilization</a:t>
            </a:r>
            <a:endParaRPr sz="1400" b="1">
              <a:latin typeface="Maven Pro"/>
              <a:ea typeface="Maven Pro"/>
              <a:cs typeface="Maven Pro"/>
              <a:sym typeface="Maven Pro"/>
            </a:endParaRPr>
          </a:p>
          <a:p>
            <a:pPr marL="457200" lvl="0" indent="-317500" algn="l" rtl="0">
              <a:lnSpc>
                <a:spcPct val="100000"/>
              </a:lnSpc>
              <a:spcBef>
                <a:spcPts val="0"/>
              </a:spcBef>
              <a:spcAft>
                <a:spcPts val="0"/>
              </a:spcAft>
              <a:buSzPts val="1400"/>
              <a:buFont typeface="Maven Pro"/>
              <a:buChar char="●"/>
            </a:pPr>
            <a:r>
              <a:rPr lang="en" sz="1400" b="1">
                <a:latin typeface="Maven Pro"/>
                <a:ea typeface="Maven Pro"/>
                <a:cs typeface="Maven Pro"/>
                <a:sym typeface="Maven Pro"/>
              </a:rPr>
              <a:t>Created dummy variables for categorical data. </a:t>
            </a:r>
            <a:endParaRPr sz="1400" b="1">
              <a:latin typeface="Maven Pro"/>
              <a:ea typeface="Maven Pro"/>
              <a:cs typeface="Maven Pro"/>
              <a:sym typeface="Maven Pro"/>
            </a:endParaRPr>
          </a:p>
          <a:p>
            <a:pPr marL="457200" lvl="0" indent="-317500" algn="l" rtl="0">
              <a:lnSpc>
                <a:spcPct val="100000"/>
              </a:lnSpc>
              <a:spcBef>
                <a:spcPts val="0"/>
              </a:spcBef>
              <a:spcAft>
                <a:spcPts val="0"/>
              </a:spcAft>
              <a:buSzPts val="1400"/>
              <a:buFont typeface="Maven Pro"/>
              <a:buChar char="●"/>
            </a:pPr>
            <a:r>
              <a:rPr lang="en" sz="1400" b="1">
                <a:latin typeface="Maven Pro"/>
                <a:ea typeface="Maven Pro"/>
                <a:cs typeface="Maven Pro"/>
                <a:sym typeface="Maven Pro"/>
              </a:rPr>
              <a:t>Used Principal Components Analysis to reduce features from 68 to 39</a:t>
            </a:r>
            <a:endParaRPr sz="1400" b="1">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 imbalance</a:t>
            </a:r>
            <a:endParaRPr/>
          </a:p>
        </p:txBody>
      </p:sp>
      <p:sp>
        <p:nvSpPr>
          <p:cNvPr id="347" name="Google Shape;347;p21"/>
          <p:cNvSpPr txBox="1">
            <a:spLocks noGrp="1"/>
          </p:cNvSpPr>
          <p:nvPr>
            <p:ph type="body" idx="1"/>
          </p:nvPr>
        </p:nvSpPr>
        <p:spPr>
          <a:xfrm>
            <a:off x="1303800" y="1442775"/>
            <a:ext cx="4163700" cy="348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Major issue with this dataset is the target variable is imbalanced.</a:t>
            </a:r>
            <a:endParaRPr/>
          </a:p>
          <a:p>
            <a:pPr marL="457200" lvl="0" indent="-311150" algn="l" rtl="0">
              <a:spcBef>
                <a:spcPts val="0"/>
              </a:spcBef>
              <a:spcAft>
                <a:spcPts val="0"/>
              </a:spcAft>
              <a:buSzPts val="1300"/>
              <a:buChar char="●"/>
            </a:pPr>
            <a:r>
              <a:rPr lang="en"/>
              <a:t>What does imbalanced mean? 78% of the data indicate customers who have not defaulted, the remaining 22% are customers who have default.</a:t>
            </a:r>
            <a:endParaRPr/>
          </a:p>
          <a:p>
            <a:pPr marL="457200" lvl="0" indent="-311150" algn="l" rtl="0">
              <a:spcBef>
                <a:spcPts val="0"/>
              </a:spcBef>
              <a:spcAft>
                <a:spcPts val="0"/>
              </a:spcAft>
              <a:buSzPts val="1300"/>
              <a:buChar char="●"/>
            </a:pPr>
            <a:r>
              <a:rPr lang="en"/>
              <a:t>If we applied no ML algorithms for prediction and randomly chose a customer, 78% of the time we would choose not default.</a:t>
            </a:r>
            <a:endParaRPr/>
          </a:p>
          <a:p>
            <a:pPr marL="457200" lvl="0" indent="-311150" algn="l" rtl="0">
              <a:spcBef>
                <a:spcPts val="0"/>
              </a:spcBef>
              <a:spcAft>
                <a:spcPts val="0"/>
              </a:spcAft>
              <a:buSzPts val="1300"/>
              <a:buChar char="●"/>
            </a:pPr>
            <a:r>
              <a:rPr lang="en"/>
              <a:t>The models implemented without adjusting for the imbalance show poor performance correctly identifying defaults, even using hyperparameter tuning.</a:t>
            </a:r>
            <a:endParaRPr/>
          </a:p>
          <a:p>
            <a:pPr marL="457200" lvl="0" indent="-311150" algn="l" rtl="0">
              <a:spcBef>
                <a:spcPts val="0"/>
              </a:spcBef>
              <a:spcAft>
                <a:spcPts val="0"/>
              </a:spcAft>
              <a:buSzPts val="1300"/>
              <a:buChar char="●"/>
            </a:pPr>
            <a:r>
              <a:rPr lang="en"/>
              <a:t>Applied SMOTE to oversample minority class</a:t>
            </a:r>
            <a:endParaRPr/>
          </a:p>
        </p:txBody>
      </p:sp>
      <p:pic>
        <p:nvPicPr>
          <p:cNvPr id="348" name="Google Shape;348;p21"/>
          <p:cNvPicPr preferRelativeResize="0"/>
          <p:nvPr/>
        </p:nvPicPr>
        <p:blipFill>
          <a:blip r:embed="rId3">
            <a:alphaModFix/>
          </a:blip>
          <a:stretch>
            <a:fillRect/>
          </a:stretch>
        </p:blipFill>
        <p:spPr>
          <a:xfrm>
            <a:off x="5892850" y="1858177"/>
            <a:ext cx="2912400" cy="2257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1000</Words>
  <Application>Microsoft Macintosh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Nunito</vt:lpstr>
      <vt:lpstr>Arial</vt:lpstr>
      <vt:lpstr>Maven Pro</vt:lpstr>
      <vt:lpstr>Momentum</vt:lpstr>
      <vt:lpstr>Predicting Credit Card Default</vt:lpstr>
      <vt:lpstr>Introduction</vt:lpstr>
      <vt:lpstr>Project Goal</vt:lpstr>
      <vt:lpstr>Data</vt:lpstr>
      <vt:lpstr>Project Workflow</vt:lpstr>
      <vt:lpstr>Data Exploration</vt:lpstr>
      <vt:lpstr>Data Exploration (cont.)</vt:lpstr>
      <vt:lpstr>Data Cleaning, Feature Engineering &amp; PCA</vt:lpstr>
      <vt:lpstr>Class imbalance</vt:lpstr>
      <vt:lpstr>What is SMOTE?</vt:lpstr>
      <vt:lpstr>No SMOTE</vt:lpstr>
      <vt:lpstr>Model Results</vt:lpstr>
      <vt:lpstr>Conclusions</vt:lpstr>
      <vt:lpstr>Sources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Default</dc:title>
  <cp:lastModifiedBy>Michael McIntire</cp:lastModifiedBy>
  <cp:revision>3</cp:revision>
  <dcterms:modified xsi:type="dcterms:W3CDTF">2021-07-08T18:06:59Z</dcterms:modified>
</cp:coreProperties>
</file>