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2"/>
  </p:notesMasterIdLst>
  <p:sldIdLst>
    <p:sldId id="257" r:id="rId2"/>
    <p:sldId id="259" r:id="rId3"/>
    <p:sldId id="260" r:id="rId4"/>
    <p:sldId id="261" r:id="rId5"/>
    <p:sldId id="262" r:id="rId6"/>
    <p:sldId id="258" r:id="rId7"/>
    <p:sldId id="270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56" r:id="rId16"/>
    <p:sldId id="273" r:id="rId17"/>
    <p:sldId id="269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/>
    <p:restoredTop sz="94712"/>
  </p:normalViewPr>
  <p:slideViewPr>
    <p:cSldViewPr snapToGrid="0" snapToObjects="1">
      <p:cViewPr>
        <p:scale>
          <a:sx n="170" d="100"/>
          <a:sy n="170" d="100"/>
        </p:scale>
        <p:origin x="-192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8F983-8C2D-D341-96B1-09C6AE48942A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596DA-D8D6-494E-860D-FF215C62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3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596DA-D8D6-494E-860D-FF215C624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5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596DA-D8D6-494E-860D-FF215C624A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0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C51C-C97C-FB41-8E74-868023607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4D9A0-F55C-D946-9112-05A6C9A85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00967-1A73-F44D-8D42-AE2B04DB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EC91-2292-874E-A792-C6A8C48E443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1666-F2E5-F24F-A86A-381864E0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9E64F-77F0-AA4E-A752-22CB0323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3FAD-93FC-DB4F-823C-07F89B9B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2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11BC-08F4-A84F-A7E7-07320034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FE69A-047E-9F48-9A05-0F3DE314E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00226-E991-6A49-8432-4939F520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EC91-2292-874E-A792-C6A8C48E443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5356-77D2-E740-9B83-D1A89D6C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81E38-9280-274D-B214-29D84E31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3FAD-93FC-DB4F-823C-07F89B9B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7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7AE92-3CD3-6E4D-9C02-725B8ADA9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EE558-2C87-594C-9F06-6E65336F5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CBE7E-C27F-3346-BBBC-3BB8F8C0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EC91-2292-874E-A792-C6A8C48E443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5C41-D782-A949-B963-90C17D2E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B44FC-12A9-524D-A8E0-9E5ADB41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3FAD-93FC-DB4F-823C-07F89B9B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5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008E-6267-3544-B5B5-7ECC6CC8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AB9C-15A2-A54F-ADBB-F36BD0BF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44851-402B-0C43-91C3-9FBDF0F6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EC91-2292-874E-A792-C6A8C48E443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26559-D3A5-DF4D-A0BB-0DC455F8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013C4-C855-5544-824C-34601259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3FAD-93FC-DB4F-823C-07F89B9B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C7E6-B90A-634A-BF97-C5C79785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ABCEC-3398-2A41-9C07-880FCF568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4F8BE-9A08-264F-AC40-D0E07493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EC91-2292-874E-A792-C6A8C48E443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C9308-0E1B-424B-B567-F186A905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23A1-0569-8140-9D94-26165A57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3FAD-93FC-DB4F-823C-07F89B9B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9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24B0-1272-5E47-BC1B-C418A6BB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631B6-08A4-1D45-A8C0-67858F644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60904-B1AD-A44B-990A-1A7813933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27F63-A853-9646-AA22-581BDC40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EC91-2292-874E-A792-C6A8C48E443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BE755-0CAD-F64B-B8EA-18EFDD27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A708B-FED8-4C43-B61D-1CC87253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3FAD-93FC-DB4F-823C-07F89B9B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B9C5-25BB-2A46-BEF5-B72A2A68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F61D5-AE93-BA4C-A23E-42DFBDDC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61D0A-DC98-054A-829A-2B8930A66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12092-8F80-F645-A6DF-DD145262C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61BA3-031C-EC40-8528-EAA107D5A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000A5-FA20-B247-95A3-B8357EA4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EC91-2292-874E-A792-C6A8C48E443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66F93-F299-D540-A3A4-DB995889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4FA2C-F4CC-214F-8AFC-B3961F4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3FAD-93FC-DB4F-823C-07F89B9B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23ED-B179-7545-8412-D3233EA8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71862-721A-1049-8ABA-E2FA5502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EC91-2292-874E-A792-C6A8C48E443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0B05C-47B6-ED4E-B858-A005FA38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683DC-0364-0B44-BE9F-3CE4D7DE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3FAD-93FC-DB4F-823C-07F89B9B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372A7-2854-D248-906D-CDDC51CE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EC91-2292-874E-A792-C6A8C48E443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2931D-2B42-2A47-A7AB-8376F276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D8CCF-CAC3-2541-B043-7E51C3F0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3FAD-93FC-DB4F-823C-07F89B9B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87AB-9FDD-7C46-B148-4F442208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946ED-2DEF-BE4B-8BBD-E0B2EC295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8392E-E854-7049-A470-254B73792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F87B6-4A7C-3349-891A-3946D051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EC91-2292-874E-A792-C6A8C48E443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1C733-82CD-5A4D-B1F7-439BF6E3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ACFBF-1119-3E4A-9ED3-31E0D690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3FAD-93FC-DB4F-823C-07F89B9B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5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263C-75C7-274D-8607-D0B916F3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EF199-4443-3845-8369-66DB446C3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99C8B-321A-3C44-B2B6-FF67838DD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C3A21-0ED9-B54F-9E1E-DFC5C18C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EC91-2292-874E-A792-C6A8C48E443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A917-769A-094C-8B17-1AF089AC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F149A-27CA-E549-A631-CE60D4CC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3FAD-93FC-DB4F-823C-07F89B9B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4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FFEFF-FE92-B848-A970-7A61EA23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85BAE-CEE2-A540-B6BF-05754ABA8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F35CD-353D-4747-8657-95FDFD26B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EC91-2292-874E-A792-C6A8C48E443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E9877-DCF2-604D-B1BD-89811385D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C8578-77CA-4B40-8E6F-D2467CCD4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93FAD-93FC-DB4F-823C-07F89B9B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cloud/learn/convolutional-neural-network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CC9C5E-885B-3D48-AE9A-89C341397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758315"/>
            <a:ext cx="9144000" cy="4045585"/>
          </a:xfrm>
        </p:spPr>
        <p:txBody>
          <a:bodyPr anchor="ctr">
            <a:noAutofit/>
          </a:bodyPr>
          <a:lstStyle/>
          <a:p>
            <a:r>
              <a:rPr lang="en-US" sz="5400" b="1" dirty="0"/>
              <a:t>Identifying flood damage with Convolution Neural Networks</a:t>
            </a:r>
            <a:br>
              <a:rPr lang="en-US" sz="5400" b="1" dirty="0"/>
            </a:br>
            <a:br>
              <a:rPr lang="en-US" sz="5400" b="1" dirty="0"/>
            </a:br>
            <a:br>
              <a:rPr lang="en-US" sz="5400" b="1" dirty="0"/>
            </a:br>
            <a:r>
              <a:rPr lang="en-US" sz="2400" b="1" dirty="0"/>
              <a:t>Thinkful DS Final Capstone</a:t>
            </a:r>
            <a:br>
              <a:rPr lang="en-US" sz="2400" b="1" dirty="0"/>
            </a:br>
            <a:r>
              <a:rPr lang="en-US" sz="2400" b="1" dirty="0"/>
              <a:t>By: Mike McIntire</a:t>
            </a:r>
            <a:endParaRPr lang="en-US" sz="5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379F2-FD25-0848-9CE2-A7A90931C364}"/>
              </a:ext>
            </a:extLst>
          </p:cNvPr>
          <p:cNvSpPr txBox="1"/>
          <p:nvPr/>
        </p:nvSpPr>
        <p:spPr>
          <a:xfrm>
            <a:off x="9537700" y="6627168"/>
            <a:ext cx="2654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Image Credit: NOAA</a:t>
            </a:r>
          </a:p>
        </p:txBody>
      </p:sp>
    </p:spTree>
    <p:extLst>
      <p:ext uri="{BB962C8B-B14F-4D97-AF65-F5344CB8AC3E}">
        <p14:creationId xmlns:p14="http://schemas.microsoft.com/office/powerpoint/2010/main" val="312306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DA3C-4830-654F-8C07-DF3C6ABC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19D070-F140-1246-BB21-A72FC4A08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829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Possible issues with data leakage </a:t>
            </a:r>
          </a:p>
          <a:p>
            <a:r>
              <a:rPr lang="en-US" dirty="0"/>
              <a:t>Differences between predictions on the training data and the test data</a:t>
            </a:r>
          </a:p>
          <a:p>
            <a:r>
              <a:rPr lang="en-US" dirty="0"/>
              <a:t>How this issue was addressed:</a:t>
            </a:r>
          </a:p>
          <a:p>
            <a:pPr lvl="1"/>
            <a:r>
              <a:rPr lang="en-US" dirty="0"/>
              <a:t>Stratified </a:t>
            </a:r>
            <a:r>
              <a:rPr lang="en-US" dirty="0" err="1"/>
              <a:t>train_test_split</a:t>
            </a:r>
            <a:r>
              <a:rPr lang="en-US" dirty="0"/>
              <a:t>() on target variable.</a:t>
            </a:r>
          </a:p>
          <a:p>
            <a:pPr lvl="1"/>
            <a:r>
              <a:rPr lang="en-US" dirty="0"/>
              <a:t>Experimented with larger test sets.</a:t>
            </a:r>
          </a:p>
          <a:p>
            <a:pPr lvl="1"/>
            <a:r>
              <a:rPr lang="en-US" dirty="0"/>
              <a:t>Confirmed identical damage/</a:t>
            </a:r>
            <a:r>
              <a:rPr lang="en-US" dirty="0" err="1"/>
              <a:t>no_damage</a:t>
            </a:r>
            <a:r>
              <a:rPr lang="en-US" dirty="0"/>
              <a:t> ratio in train and test.</a:t>
            </a:r>
          </a:p>
          <a:p>
            <a:r>
              <a:rPr lang="en-US" dirty="0"/>
              <a:t>No changes observed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98E2BB-9E88-0E46-894C-CB0DEF9A0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634" y="3753966"/>
            <a:ext cx="2894167" cy="256878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E31FAAB-4B31-8744-A0A3-55E06A7FF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634" y="708874"/>
            <a:ext cx="2941635" cy="260781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08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2941-5311-3146-8347-FD305FBF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803A20-2C10-A04C-81CC-C9D97D85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Model with class weights applied yielded the best results</a:t>
            </a:r>
          </a:p>
          <a:p>
            <a:pPr lvl="1"/>
            <a:r>
              <a:rPr lang="en-US" dirty="0"/>
              <a:t>89% Recall damage</a:t>
            </a:r>
          </a:p>
          <a:p>
            <a:pPr lvl="1"/>
            <a:r>
              <a:rPr lang="en-US" dirty="0"/>
              <a:t>92% Recall no damage</a:t>
            </a:r>
          </a:p>
          <a:p>
            <a:r>
              <a:rPr lang="en-US" dirty="0"/>
              <a:t>Issues with training vs. test results need to be addressed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33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C363-3FD4-A642-B506-F7A64DBF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035725-E661-2C4F-A0FA-5D62AE40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Deployed at scale as a module in ArcGIS or simpler deployment using Heroku to build a web-based image classification app</a:t>
            </a:r>
          </a:p>
        </p:txBody>
      </p:sp>
    </p:spTree>
    <p:extLst>
      <p:ext uri="{BB962C8B-B14F-4D97-AF65-F5344CB8AC3E}">
        <p14:creationId xmlns:p14="http://schemas.microsoft.com/office/powerpoint/2010/main" val="337198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0CC9-0081-804B-AD7C-5863FC2C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7964EA-E593-EF43-A034-5DBE6AD2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[1] Original Dataset: https://</a:t>
            </a:r>
            <a:r>
              <a:rPr lang="en-US" dirty="0" err="1"/>
              <a:t>ieee-dataport.org</a:t>
            </a:r>
            <a:r>
              <a:rPr lang="en-US" dirty="0"/>
              <a:t>/open-access/detecting-damaged-buildings-post-hurricane-satellite-imagery-based-customized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[2] Original Dataset paper: https://</a:t>
            </a:r>
            <a:r>
              <a:rPr lang="en-US" dirty="0" err="1"/>
              <a:t>arxiv.org</a:t>
            </a:r>
            <a:r>
              <a:rPr lang="en-US" dirty="0"/>
              <a:t>/abs/1807.01688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[3] Kaggle Dataset: 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kmader</a:t>
            </a:r>
            <a:r>
              <a:rPr lang="en-US" dirty="0"/>
              <a:t>/satellite-images-of-hurricane-damage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[4] Nasa Climate Change Research: https://</a:t>
            </a:r>
            <a:r>
              <a:rPr lang="en-US" dirty="0" err="1"/>
              <a:t>climate.nasa.gov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[5] Western US Fires: https://</a:t>
            </a:r>
            <a:r>
              <a:rPr lang="en-US" dirty="0" err="1"/>
              <a:t>climate.nasa.gov</a:t>
            </a:r>
            <a:r>
              <a:rPr lang="en-US" dirty="0"/>
              <a:t>/blog/3066/the-climate-connections-of-a-record-fire-year-in-the-us-west/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[6] Rising Sea Levels (Kiribati): https://</a:t>
            </a:r>
            <a:r>
              <a:rPr lang="en-US" dirty="0" err="1"/>
              <a:t>www.nytimes.com</a:t>
            </a:r>
            <a:r>
              <a:rPr lang="en-US" dirty="0"/>
              <a:t>/2016/07/03/world/</a:t>
            </a:r>
            <a:r>
              <a:rPr lang="en-US" dirty="0" err="1"/>
              <a:t>asia</a:t>
            </a:r>
            <a:r>
              <a:rPr lang="en-US" dirty="0"/>
              <a:t>/climate-change-</a:t>
            </a:r>
            <a:r>
              <a:rPr lang="en-US" dirty="0" err="1"/>
              <a:t>kiribati.html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[7] Hurricane Harvey facts: https://</a:t>
            </a:r>
            <a:r>
              <a:rPr lang="en-US" dirty="0" err="1"/>
              <a:t>tdem.texas.gov</a:t>
            </a:r>
            <a:r>
              <a:rPr lang="en-US" dirty="0"/>
              <a:t>/hurricane-harvey-dr-4332-2/c</a:t>
            </a:r>
          </a:p>
          <a:p>
            <a:pPr marL="0" indent="0">
              <a:buNone/>
            </a:pPr>
            <a:r>
              <a:rPr lang="en-US" dirty="0"/>
              <a:t>[8] Texas counties shapefile (TXDOT): https://</a:t>
            </a:r>
            <a:r>
              <a:rPr lang="en-US" dirty="0" err="1"/>
              <a:t>gis-txdot.opendata.arcgis.com</a:t>
            </a:r>
            <a:r>
              <a:rPr lang="en-US" dirty="0"/>
              <a:t>/datasets/</a:t>
            </a:r>
            <a:r>
              <a:rPr lang="en-US" dirty="0" err="1"/>
              <a:t>texas</a:t>
            </a:r>
            <a:r>
              <a:rPr lang="en-US" dirty="0"/>
              <a:t>-county-boundaries-detailed/</a:t>
            </a:r>
            <a:r>
              <a:rPr lang="en-US" dirty="0" err="1"/>
              <a:t>explore?location</a:t>
            </a:r>
            <a:r>
              <a:rPr lang="en-US" dirty="0"/>
              <a:t>=31.168805%2C-100.077018%2C6.70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[9] Guide to CNN: https://</a:t>
            </a:r>
            <a:r>
              <a:rPr lang="en-US" dirty="0" err="1"/>
              <a:t>towardsdatascience.com</a:t>
            </a:r>
            <a:r>
              <a:rPr lang="en-US" dirty="0"/>
              <a:t>/a-comprehensive-guide-to-convolutional-neural-networks-the-eli5-way-3bd2b1164a53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[10] Kaggle Computer Vision Course: https://</a:t>
            </a:r>
            <a:r>
              <a:rPr lang="en-US" dirty="0" err="1"/>
              <a:t>www.kaggle.com</a:t>
            </a:r>
            <a:r>
              <a:rPr lang="en-US" dirty="0"/>
              <a:t>/learn/computer-vision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[11] IBM Computer Vision Explanation: https://</a:t>
            </a:r>
            <a:r>
              <a:rPr lang="en-US" dirty="0" err="1"/>
              <a:t>www.ibm.com</a:t>
            </a:r>
            <a:r>
              <a:rPr lang="en-US" dirty="0"/>
              <a:t>/topics/computer-vision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[12] IBM CNN Explanation: </a:t>
            </a:r>
            <a:r>
              <a:rPr lang="en-US" dirty="0">
                <a:hlinkClick r:id="rId2"/>
              </a:rPr>
              <a:t>https://www.ibm.com/cloud/learn/convolutional-neural-networks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[13] </a:t>
            </a:r>
            <a:r>
              <a:rPr lang="en-US" dirty="0" err="1"/>
              <a:t>Climate.gov</a:t>
            </a:r>
            <a:r>
              <a:rPr lang="en-US" dirty="0"/>
              <a:t>-Hurricane Harvey: https://</a:t>
            </a:r>
            <a:r>
              <a:rPr lang="en-US" dirty="0" err="1"/>
              <a:t>www.climate.gov</a:t>
            </a:r>
            <a:r>
              <a:rPr lang="en-US" dirty="0"/>
              <a:t>/news-features/event-tracker/reviewing-hurricane-</a:t>
            </a:r>
            <a:r>
              <a:rPr lang="en-US" dirty="0" err="1"/>
              <a:t>harveys</a:t>
            </a:r>
            <a:r>
              <a:rPr lang="en-US" dirty="0"/>
              <a:t>-catastrophic-rain-and-flooding</a:t>
            </a:r>
          </a:p>
        </p:txBody>
      </p:sp>
    </p:spTree>
    <p:extLst>
      <p:ext uri="{BB962C8B-B14F-4D97-AF65-F5344CB8AC3E}">
        <p14:creationId xmlns:p14="http://schemas.microsoft.com/office/powerpoint/2010/main" val="366733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FCEC14-A711-C84C-808C-9DE99CBE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BEC4CF-EEE4-E64A-A92F-D1E3626BB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82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F4E6-81CF-4B4C-80F3-ACB493D6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“Simple” Model Architecture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540B2C4-3E39-3B4F-B2D6-1EE949C51E37}"/>
              </a:ext>
            </a:extLst>
          </p:cNvPr>
          <p:cNvGrpSpPr/>
          <p:nvPr/>
        </p:nvGrpSpPr>
        <p:grpSpPr>
          <a:xfrm>
            <a:off x="5661162" y="1445229"/>
            <a:ext cx="6956158" cy="4605523"/>
            <a:chOff x="894704" y="23947"/>
            <a:chExt cx="9657097" cy="684721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C503031-6680-9A4D-B6AF-DF32C7238C64}"/>
                </a:ext>
              </a:extLst>
            </p:cNvPr>
            <p:cNvSpPr/>
            <p:nvPr/>
          </p:nvSpPr>
          <p:spPr>
            <a:xfrm>
              <a:off x="4328679" y="170098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259BCC0-8A5A-0C4E-BBD4-BEF0171B5924}"/>
                </a:ext>
              </a:extLst>
            </p:cNvPr>
            <p:cNvSpPr/>
            <p:nvPr/>
          </p:nvSpPr>
          <p:spPr>
            <a:xfrm>
              <a:off x="4319750" y="231111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8AB1E9C-D0EF-3446-9508-D11C69821062}"/>
                </a:ext>
              </a:extLst>
            </p:cNvPr>
            <p:cNvSpPr/>
            <p:nvPr/>
          </p:nvSpPr>
          <p:spPr>
            <a:xfrm>
              <a:off x="4319750" y="292124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BB1354F-9CAB-BD40-BED8-3D59FCB552DE}"/>
                </a:ext>
              </a:extLst>
            </p:cNvPr>
            <p:cNvSpPr/>
            <p:nvPr/>
          </p:nvSpPr>
          <p:spPr>
            <a:xfrm>
              <a:off x="4304508" y="353137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9080B5B-5428-0E4C-B8A9-36A76DA2BB16}"/>
                </a:ext>
              </a:extLst>
            </p:cNvPr>
            <p:cNvSpPr/>
            <p:nvPr/>
          </p:nvSpPr>
          <p:spPr>
            <a:xfrm>
              <a:off x="4308188" y="414150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4784169-AB86-4546-90C7-94BAFF8F3192}"/>
                </a:ext>
              </a:extLst>
            </p:cNvPr>
            <p:cNvSpPr/>
            <p:nvPr/>
          </p:nvSpPr>
          <p:spPr>
            <a:xfrm>
              <a:off x="4308188" y="475163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EACCF99-3C55-AA49-BD1A-97CD4E349B90}"/>
                </a:ext>
              </a:extLst>
            </p:cNvPr>
            <p:cNvSpPr/>
            <p:nvPr/>
          </p:nvSpPr>
          <p:spPr>
            <a:xfrm>
              <a:off x="4319750" y="5361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3DEBB90-C45C-454A-9E2B-E01EBFFAA3E1}"/>
                </a:ext>
              </a:extLst>
            </p:cNvPr>
            <p:cNvSpPr/>
            <p:nvPr/>
          </p:nvSpPr>
          <p:spPr>
            <a:xfrm>
              <a:off x="4308188" y="597189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65364C7-0B00-314A-BF64-00081282AC48}"/>
                </a:ext>
              </a:extLst>
            </p:cNvPr>
            <p:cNvSpPr/>
            <p:nvPr/>
          </p:nvSpPr>
          <p:spPr>
            <a:xfrm>
              <a:off x="4328679" y="109085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5C0C85C-7BD7-1B4A-ABD4-F9EB81442B61}"/>
                </a:ext>
              </a:extLst>
            </p:cNvPr>
            <p:cNvSpPr/>
            <p:nvPr/>
          </p:nvSpPr>
          <p:spPr>
            <a:xfrm>
              <a:off x="4328679" y="48072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A33832F-6C0B-5F44-BD8C-086DD2E14C65}"/>
                </a:ext>
              </a:extLst>
            </p:cNvPr>
            <p:cNvSpPr/>
            <p:nvPr/>
          </p:nvSpPr>
          <p:spPr>
            <a:xfrm>
              <a:off x="8768292" y="3061243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2BD0110-CFAC-2749-BF35-192A671E0AE0}"/>
                </a:ext>
              </a:extLst>
            </p:cNvPr>
            <p:cNvSpPr/>
            <p:nvPr/>
          </p:nvSpPr>
          <p:spPr>
            <a:xfrm>
              <a:off x="8768292" y="368377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70D39A4-9EE5-8F47-865D-9DAD8A7DF7CF}"/>
                </a:ext>
              </a:extLst>
            </p:cNvPr>
            <p:cNvSpPr/>
            <p:nvPr/>
          </p:nvSpPr>
          <p:spPr>
            <a:xfrm>
              <a:off x="1789384" y="199308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BC28CD40-0528-7643-AAC8-1F6F43E23F3A}"/>
                </a:ext>
              </a:extLst>
            </p:cNvPr>
            <p:cNvSpPr/>
            <p:nvPr/>
          </p:nvSpPr>
          <p:spPr>
            <a:xfrm>
              <a:off x="1780455" y="264131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5B8E097-A46B-DD45-822D-707E7C546241}"/>
                </a:ext>
              </a:extLst>
            </p:cNvPr>
            <p:cNvSpPr/>
            <p:nvPr/>
          </p:nvSpPr>
          <p:spPr>
            <a:xfrm>
              <a:off x="1780455" y="449001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D10C452-1C54-B04E-BEF7-F08AEB40B1FF}"/>
                </a:ext>
              </a:extLst>
            </p:cNvPr>
            <p:cNvSpPr/>
            <p:nvPr/>
          </p:nvSpPr>
          <p:spPr>
            <a:xfrm>
              <a:off x="1780455" y="523730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924296E-14DA-2B4D-8FD5-8754682D429C}"/>
                </a:ext>
              </a:extLst>
            </p:cNvPr>
            <p:cNvSpPr/>
            <p:nvPr/>
          </p:nvSpPr>
          <p:spPr>
            <a:xfrm>
              <a:off x="1780455" y="59205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42670E4-4313-7641-B658-C12A10C023AC}"/>
                </a:ext>
              </a:extLst>
            </p:cNvPr>
            <p:cNvSpPr/>
            <p:nvPr/>
          </p:nvSpPr>
          <p:spPr>
            <a:xfrm>
              <a:off x="1789384" y="135755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6263338-7B95-E846-890B-9F0BA37CCC5F}"/>
                </a:ext>
              </a:extLst>
            </p:cNvPr>
            <p:cNvSpPr/>
            <p:nvPr/>
          </p:nvSpPr>
          <p:spPr>
            <a:xfrm>
              <a:off x="1789384" y="72202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40AEB3D-C654-104D-B55B-A5A03D057175}"/>
                </a:ext>
              </a:extLst>
            </p:cNvPr>
            <p:cNvSpPr/>
            <p:nvPr/>
          </p:nvSpPr>
          <p:spPr>
            <a:xfrm>
              <a:off x="1972264" y="3355586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61A5601-7D7A-B84F-A9D8-26F41CDEA7D6}"/>
                </a:ext>
              </a:extLst>
            </p:cNvPr>
            <p:cNvSpPr/>
            <p:nvPr/>
          </p:nvSpPr>
          <p:spPr>
            <a:xfrm>
              <a:off x="1972264" y="3719071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2CA94B6-C249-0940-AA5A-176C25E1D86E}"/>
                </a:ext>
              </a:extLst>
            </p:cNvPr>
            <p:cNvSpPr/>
            <p:nvPr/>
          </p:nvSpPr>
          <p:spPr>
            <a:xfrm>
              <a:off x="1972264" y="4140976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6EE07019-4729-724C-8679-B0F4CB2DF1FC}"/>
                </a:ext>
              </a:extLst>
            </p:cNvPr>
            <p:cNvCxnSpPr>
              <a:stCxn id="130" idx="6"/>
              <a:endCxn id="123" idx="2"/>
            </p:cNvCxnSpPr>
            <p:nvPr/>
          </p:nvCxnSpPr>
          <p:spPr>
            <a:xfrm flipV="1">
              <a:off x="2237655" y="709326"/>
              <a:ext cx="2091024" cy="543984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1D1883C-E3F9-F74C-8E6E-C347245192EF}"/>
                </a:ext>
              </a:extLst>
            </p:cNvPr>
            <p:cNvCxnSpPr>
              <a:stCxn id="130" idx="6"/>
              <a:endCxn id="122" idx="2"/>
            </p:cNvCxnSpPr>
            <p:nvPr/>
          </p:nvCxnSpPr>
          <p:spPr>
            <a:xfrm flipV="1">
              <a:off x="2237655" y="1319456"/>
              <a:ext cx="2091024" cy="482971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17464049-0E82-FE49-B11E-7809B6C43A98}"/>
                </a:ext>
              </a:extLst>
            </p:cNvPr>
            <p:cNvCxnSpPr>
              <a:stCxn id="130" idx="6"/>
              <a:endCxn id="114" idx="2"/>
            </p:cNvCxnSpPr>
            <p:nvPr/>
          </p:nvCxnSpPr>
          <p:spPr>
            <a:xfrm flipV="1">
              <a:off x="2237655" y="1929586"/>
              <a:ext cx="2091024" cy="421958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14DB7C0A-BE67-614F-B6AD-3A013B3D98F0}"/>
                </a:ext>
              </a:extLst>
            </p:cNvPr>
            <p:cNvCxnSpPr>
              <a:stCxn id="130" idx="6"/>
              <a:endCxn id="115" idx="2"/>
            </p:cNvCxnSpPr>
            <p:nvPr/>
          </p:nvCxnSpPr>
          <p:spPr>
            <a:xfrm flipV="1">
              <a:off x="2237655" y="2539716"/>
              <a:ext cx="2082095" cy="360945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871887FD-840D-3940-93E1-35683DBADE84}"/>
                </a:ext>
              </a:extLst>
            </p:cNvPr>
            <p:cNvCxnSpPr>
              <a:stCxn id="130" idx="6"/>
              <a:endCxn id="116" idx="2"/>
            </p:cNvCxnSpPr>
            <p:nvPr/>
          </p:nvCxnSpPr>
          <p:spPr>
            <a:xfrm flipV="1">
              <a:off x="2237655" y="3149846"/>
              <a:ext cx="2082095" cy="299932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F76BBBA7-C54F-7243-A886-F0D4C8C4EC5C}"/>
                </a:ext>
              </a:extLst>
            </p:cNvPr>
            <p:cNvCxnSpPr>
              <a:stCxn id="130" idx="6"/>
              <a:endCxn id="117" idx="2"/>
            </p:cNvCxnSpPr>
            <p:nvPr/>
          </p:nvCxnSpPr>
          <p:spPr>
            <a:xfrm flipV="1">
              <a:off x="2237655" y="3759976"/>
              <a:ext cx="2066853" cy="238919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FBBF90B5-6401-D34E-9F31-38F5468AC744}"/>
                </a:ext>
              </a:extLst>
            </p:cNvPr>
            <p:cNvCxnSpPr>
              <a:stCxn id="130" idx="6"/>
              <a:endCxn id="118" idx="2"/>
            </p:cNvCxnSpPr>
            <p:nvPr/>
          </p:nvCxnSpPr>
          <p:spPr>
            <a:xfrm flipV="1">
              <a:off x="2237655" y="4370106"/>
              <a:ext cx="2070533" cy="177906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7860356-C2D4-354A-971C-25FCAF3C9AFA}"/>
                </a:ext>
              </a:extLst>
            </p:cNvPr>
            <p:cNvCxnSpPr>
              <a:stCxn id="130" idx="6"/>
              <a:endCxn id="119" idx="2"/>
            </p:cNvCxnSpPr>
            <p:nvPr/>
          </p:nvCxnSpPr>
          <p:spPr>
            <a:xfrm flipV="1">
              <a:off x="2237655" y="4980236"/>
              <a:ext cx="2070533" cy="116893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80F8978A-AD0D-694A-9BF0-EF361C16DDAA}"/>
                </a:ext>
              </a:extLst>
            </p:cNvPr>
            <p:cNvCxnSpPr>
              <a:stCxn id="130" idx="6"/>
              <a:endCxn id="120" idx="2"/>
            </p:cNvCxnSpPr>
            <p:nvPr/>
          </p:nvCxnSpPr>
          <p:spPr>
            <a:xfrm flipV="1">
              <a:off x="2237655" y="5590366"/>
              <a:ext cx="2082095" cy="5588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04B5FE1-85FB-0147-B72D-8D8B36FACE74}"/>
                </a:ext>
              </a:extLst>
            </p:cNvPr>
            <p:cNvCxnSpPr>
              <a:stCxn id="130" idx="6"/>
              <a:endCxn id="121" idx="2"/>
            </p:cNvCxnSpPr>
            <p:nvPr/>
          </p:nvCxnSpPr>
          <p:spPr>
            <a:xfrm>
              <a:off x="2237655" y="6149166"/>
              <a:ext cx="2070533" cy="5133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D1CBBB08-A340-A946-888F-D511F1296409}"/>
                </a:ext>
              </a:extLst>
            </p:cNvPr>
            <p:cNvCxnSpPr>
              <a:stCxn id="132" idx="6"/>
              <a:endCxn id="121" idx="2"/>
            </p:cNvCxnSpPr>
            <p:nvPr/>
          </p:nvCxnSpPr>
          <p:spPr>
            <a:xfrm>
              <a:off x="2246584" y="950626"/>
              <a:ext cx="2061604" cy="524987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DAACA4D0-46C9-2A46-8A15-F5F73D9FF84B}"/>
                </a:ext>
              </a:extLst>
            </p:cNvPr>
            <p:cNvCxnSpPr>
              <a:stCxn id="132" idx="6"/>
              <a:endCxn id="120" idx="2"/>
            </p:cNvCxnSpPr>
            <p:nvPr/>
          </p:nvCxnSpPr>
          <p:spPr>
            <a:xfrm>
              <a:off x="2246584" y="950626"/>
              <a:ext cx="2073166" cy="463974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42FDC1C1-A8AD-0A49-92E6-14FAE234F0D8}"/>
                </a:ext>
              </a:extLst>
            </p:cNvPr>
            <p:cNvCxnSpPr>
              <a:stCxn id="132" idx="6"/>
              <a:endCxn id="119" idx="2"/>
            </p:cNvCxnSpPr>
            <p:nvPr/>
          </p:nvCxnSpPr>
          <p:spPr>
            <a:xfrm>
              <a:off x="2246584" y="950626"/>
              <a:ext cx="2061604" cy="402961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A4DFEC53-BAEB-9049-99F7-8A6B6AF514A8}"/>
                </a:ext>
              </a:extLst>
            </p:cNvPr>
            <p:cNvCxnSpPr>
              <a:stCxn id="132" idx="6"/>
              <a:endCxn id="118" idx="2"/>
            </p:cNvCxnSpPr>
            <p:nvPr/>
          </p:nvCxnSpPr>
          <p:spPr>
            <a:xfrm>
              <a:off x="2246584" y="950626"/>
              <a:ext cx="2061604" cy="341948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371B150-08DC-DE4A-9EA0-1E1ACD7691F5}"/>
                </a:ext>
              </a:extLst>
            </p:cNvPr>
            <p:cNvCxnSpPr>
              <a:stCxn id="132" idx="6"/>
              <a:endCxn id="117" idx="2"/>
            </p:cNvCxnSpPr>
            <p:nvPr/>
          </p:nvCxnSpPr>
          <p:spPr>
            <a:xfrm>
              <a:off x="2246584" y="950626"/>
              <a:ext cx="2057924" cy="280935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B8933993-2C17-C345-B930-E2A406BA9BD7}"/>
                </a:ext>
              </a:extLst>
            </p:cNvPr>
            <p:cNvCxnSpPr>
              <a:stCxn id="132" idx="6"/>
              <a:endCxn id="116" idx="2"/>
            </p:cNvCxnSpPr>
            <p:nvPr/>
          </p:nvCxnSpPr>
          <p:spPr>
            <a:xfrm>
              <a:off x="2246584" y="950626"/>
              <a:ext cx="2073166" cy="219922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0987CD15-B524-1E47-B702-A3F0F0AA16D1}"/>
                </a:ext>
              </a:extLst>
            </p:cNvPr>
            <p:cNvCxnSpPr>
              <a:cxnSpLocks/>
              <a:stCxn id="132" idx="6"/>
              <a:endCxn id="115" idx="2"/>
            </p:cNvCxnSpPr>
            <p:nvPr/>
          </p:nvCxnSpPr>
          <p:spPr>
            <a:xfrm>
              <a:off x="2246584" y="950626"/>
              <a:ext cx="2073166" cy="158909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B63AD4C-5AC8-4E42-BB1B-627C107B945D}"/>
                </a:ext>
              </a:extLst>
            </p:cNvPr>
            <p:cNvCxnSpPr>
              <a:cxnSpLocks/>
              <a:stCxn id="132" idx="6"/>
              <a:endCxn id="114" idx="2"/>
            </p:cNvCxnSpPr>
            <p:nvPr/>
          </p:nvCxnSpPr>
          <p:spPr>
            <a:xfrm>
              <a:off x="2246584" y="950626"/>
              <a:ext cx="2082095" cy="97896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33D98B33-2D54-E14B-98A4-017E6B8D1026}"/>
                </a:ext>
              </a:extLst>
            </p:cNvPr>
            <p:cNvCxnSpPr>
              <a:stCxn id="132" idx="6"/>
              <a:endCxn id="122" idx="2"/>
            </p:cNvCxnSpPr>
            <p:nvPr/>
          </p:nvCxnSpPr>
          <p:spPr>
            <a:xfrm>
              <a:off x="2246584" y="950626"/>
              <a:ext cx="2082095" cy="36883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6F59366-BB6F-2948-AEBB-797345732928}"/>
                </a:ext>
              </a:extLst>
            </p:cNvPr>
            <p:cNvCxnSpPr>
              <a:stCxn id="132" idx="6"/>
              <a:endCxn id="123" idx="2"/>
            </p:cNvCxnSpPr>
            <p:nvPr/>
          </p:nvCxnSpPr>
          <p:spPr>
            <a:xfrm flipV="1">
              <a:off x="2246584" y="709326"/>
              <a:ext cx="2082095" cy="2413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2B8CCC75-56B9-6643-ADB5-30BAEC01D477}"/>
                </a:ext>
              </a:extLst>
            </p:cNvPr>
            <p:cNvSpPr/>
            <p:nvPr/>
          </p:nvSpPr>
          <p:spPr>
            <a:xfrm>
              <a:off x="6937809" y="171368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D5A836D-372D-BC45-BEF1-7D620B482A52}"/>
                </a:ext>
              </a:extLst>
            </p:cNvPr>
            <p:cNvSpPr/>
            <p:nvPr/>
          </p:nvSpPr>
          <p:spPr>
            <a:xfrm>
              <a:off x="6928880" y="232381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C8A7669-1BC0-4D44-BC8E-0DC13926A4C9}"/>
                </a:ext>
              </a:extLst>
            </p:cNvPr>
            <p:cNvSpPr/>
            <p:nvPr/>
          </p:nvSpPr>
          <p:spPr>
            <a:xfrm>
              <a:off x="6928880" y="293394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67BCB15-CF87-5649-8BEF-5CC0A0A70CD7}"/>
                </a:ext>
              </a:extLst>
            </p:cNvPr>
            <p:cNvSpPr/>
            <p:nvPr/>
          </p:nvSpPr>
          <p:spPr>
            <a:xfrm>
              <a:off x="6913638" y="354407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03939CBF-BBB1-1B4D-9DF7-EDC9EC33FDE8}"/>
                </a:ext>
              </a:extLst>
            </p:cNvPr>
            <p:cNvSpPr/>
            <p:nvPr/>
          </p:nvSpPr>
          <p:spPr>
            <a:xfrm>
              <a:off x="6917318" y="415420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4014F34B-1707-5542-B7A3-C8F0A09F6400}"/>
                </a:ext>
              </a:extLst>
            </p:cNvPr>
            <p:cNvSpPr/>
            <p:nvPr/>
          </p:nvSpPr>
          <p:spPr>
            <a:xfrm>
              <a:off x="6917318" y="476433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CF0C36B0-5BC5-AA45-844E-F033FBEE793F}"/>
                </a:ext>
              </a:extLst>
            </p:cNvPr>
            <p:cNvSpPr/>
            <p:nvPr/>
          </p:nvSpPr>
          <p:spPr>
            <a:xfrm>
              <a:off x="6928880" y="53744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4687929-51AE-CC46-9233-782744C802C8}"/>
                </a:ext>
              </a:extLst>
            </p:cNvPr>
            <p:cNvSpPr/>
            <p:nvPr/>
          </p:nvSpPr>
          <p:spPr>
            <a:xfrm>
              <a:off x="6917318" y="598459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6A602B93-7CAD-4242-B5A8-FB133FA9ABB7}"/>
                </a:ext>
              </a:extLst>
            </p:cNvPr>
            <p:cNvSpPr/>
            <p:nvPr/>
          </p:nvSpPr>
          <p:spPr>
            <a:xfrm>
              <a:off x="6937809" y="110355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7E5DFD7-5298-1245-BA3B-25DE3F40700E}"/>
                </a:ext>
              </a:extLst>
            </p:cNvPr>
            <p:cNvSpPr/>
            <p:nvPr/>
          </p:nvSpPr>
          <p:spPr>
            <a:xfrm>
              <a:off x="6937809" y="49342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284EE72E-DA72-2D42-8BE2-CEF203843B58}"/>
                </a:ext>
              </a:extLst>
            </p:cNvPr>
            <p:cNvCxnSpPr>
              <a:cxnSpLocks/>
              <a:stCxn id="121" idx="6"/>
              <a:endCxn id="177" idx="2"/>
            </p:cNvCxnSpPr>
            <p:nvPr/>
          </p:nvCxnSpPr>
          <p:spPr>
            <a:xfrm flipV="1">
              <a:off x="4765388" y="722026"/>
              <a:ext cx="2172421" cy="547847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FD19FF42-1BE9-9A44-9410-14D5C29D8C39}"/>
                </a:ext>
              </a:extLst>
            </p:cNvPr>
            <p:cNvCxnSpPr>
              <a:cxnSpLocks/>
              <a:stCxn id="121" idx="6"/>
              <a:endCxn id="176" idx="2"/>
            </p:cNvCxnSpPr>
            <p:nvPr/>
          </p:nvCxnSpPr>
          <p:spPr>
            <a:xfrm flipV="1">
              <a:off x="4765388" y="1332156"/>
              <a:ext cx="2172421" cy="486834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33E10F80-01F9-A444-86A9-A34A9E009A98}"/>
                </a:ext>
              </a:extLst>
            </p:cNvPr>
            <p:cNvCxnSpPr>
              <a:cxnSpLocks/>
              <a:stCxn id="121" idx="6"/>
              <a:endCxn id="168" idx="2"/>
            </p:cNvCxnSpPr>
            <p:nvPr/>
          </p:nvCxnSpPr>
          <p:spPr>
            <a:xfrm flipV="1">
              <a:off x="4765388" y="1942286"/>
              <a:ext cx="2172421" cy="425821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D4EFD5CB-0471-FE44-AEDD-37F13E71B6A8}"/>
                </a:ext>
              </a:extLst>
            </p:cNvPr>
            <p:cNvCxnSpPr>
              <a:cxnSpLocks/>
              <a:stCxn id="121" idx="6"/>
              <a:endCxn id="169" idx="2"/>
            </p:cNvCxnSpPr>
            <p:nvPr/>
          </p:nvCxnSpPr>
          <p:spPr>
            <a:xfrm flipV="1">
              <a:off x="4765388" y="2552416"/>
              <a:ext cx="2163492" cy="364808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67738425-9A98-1F45-B2FC-498EC7E81032}"/>
                </a:ext>
              </a:extLst>
            </p:cNvPr>
            <p:cNvCxnSpPr>
              <a:cxnSpLocks/>
              <a:stCxn id="121" idx="6"/>
              <a:endCxn id="170" idx="2"/>
            </p:cNvCxnSpPr>
            <p:nvPr/>
          </p:nvCxnSpPr>
          <p:spPr>
            <a:xfrm flipV="1">
              <a:off x="4765388" y="3162546"/>
              <a:ext cx="2163492" cy="303795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7771C36-1784-8E4D-B274-D613DDF10A1E}"/>
                </a:ext>
              </a:extLst>
            </p:cNvPr>
            <p:cNvCxnSpPr>
              <a:cxnSpLocks/>
              <a:stCxn id="121" idx="6"/>
              <a:endCxn id="171" idx="2"/>
            </p:cNvCxnSpPr>
            <p:nvPr/>
          </p:nvCxnSpPr>
          <p:spPr>
            <a:xfrm flipV="1">
              <a:off x="4765388" y="3772676"/>
              <a:ext cx="2148250" cy="242782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25B4D258-6EB8-BA4B-9F2A-1254CA082C62}"/>
                </a:ext>
              </a:extLst>
            </p:cNvPr>
            <p:cNvCxnSpPr>
              <a:cxnSpLocks/>
              <a:stCxn id="121" idx="6"/>
              <a:endCxn id="172" idx="2"/>
            </p:cNvCxnSpPr>
            <p:nvPr/>
          </p:nvCxnSpPr>
          <p:spPr>
            <a:xfrm flipV="1">
              <a:off x="4765388" y="4382806"/>
              <a:ext cx="2151930" cy="181769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1DA807E2-2B3E-F647-900B-16A7EB7331F3}"/>
                </a:ext>
              </a:extLst>
            </p:cNvPr>
            <p:cNvCxnSpPr>
              <a:cxnSpLocks/>
              <a:stCxn id="121" idx="6"/>
              <a:endCxn id="173" idx="2"/>
            </p:cNvCxnSpPr>
            <p:nvPr/>
          </p:nvCxnSpPr>
          <p:spPr>
            <a:xfrm flipV="1">
              <a:off x="4765388" y="4992936"/>
              <a:ext cx="2151930" cy="120756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A26D635E-828C-8441-AE58-47AFC89B19BA}"/>
                </a:ext>
              </a:extLst>
            </p:cNvPr>
            <p:cNvCxnSpPr>
              <a:cxnSpLocks/>
              <a:stCxn id="121" idx="6"/>
              <a:endCxn id="174" idx="2"/>
            </p:cNvCxnSpPr>
            <p:nvPr/>
          </p:nvCxnSpPr>
          <p:spPr>
            <a:xfrm flipV="1">
              <a:off x="4765388" y="5603066"/>
              <a:ext cx="2163492" cy="59743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6E986169-8F4B-B746-9085-0B345041CCB2}"/>
                </a:ext>
              </a:extLst>
            </p:cNvPr>
            <p:cNvCxnSpPr>
              <a:cxnSpLocks/>
              <a:stCxn id="121" idx="6"/>
              <a:endCxn id="175" idx="2"/>
            </p:cNvCxnSpPr>
            <p:nvPr/>
          </p:nvCxnSpPr>
          <p:spPr>
            <a:xfrm>
              <a:off x="4765388" y="6200496"/>
              <a:ext cx="2151930" cy="127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6314B7DE-E1C3-4141-B1FD-76CAB409AB11}"/>
                </a:ext>
              </a:extLst>
            </p:cNvPr>
            <p:cNvCxnSpPr>
              <a:cxnSpLocks/>
              <a:stCxn id="123" idx="6"/>
              <a:endCxn id="175" idx="2"/>
            </p:cNvCxnSpPr>
            <p:nvPr/>
          </p:nvCxnSpPr>
          <p:spPr>
            <a:xfrm>
              <a:off x="4785879" y="709326"/>
              <a:ext cx="2131439" cy="550387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F4113BCC-0BE3-9B49-9785-8007C1392B7B}"/>
                </a:ext>
              </a:extLst>
            </p:cNvPr>
            <p:cNvCxnSpPr>
              <a:cxnSpLocks/>
              <a:stCxn id="123" idx="6"/>
              <a:endCxn id="174" idx="2"/>
            </p:cNvCxnSpPr>
            <p:nvPr/>
          </p:nvCxnSpPr>
          <p:spPr>
            <a:xfrm>
              <a:off x="4785879" y="709326"/>
              <a:ext cx="2143001" cy="489374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92F6386F-C6AC-F54B-8C3B-FF01C7AD8585}"/>
                </a:ext>
              </a:extLst>
            </p:cNvPr>
            <p:cNvCxnSpPr>
              <a:cxnSpLocks/>
              <a:stCxn id="123" idx="6"/>
              <a:endCxn id="173" idx="2"/>
            </p:cNvCxnSpPr>
            <p:nvPr/>
          </p:nvCxnSpPr>
          <p:spPr>
            <a:xfrm>
              <a:off x="4785879" y="709326"/>
              <a:ext cx="2131439" cy="428361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33105BBF-393E-1D44-B419-F3D30084B9CF}"/>
                </a:ext>
              </a:extLst>
            </p:cNvPr>
            <p:cNvCxnSpPr>
              <a:cxnSpLocks/>
              <a:stCxn id="123" idx="6"/>
              <a:endCxn id="172" idx="2"/>
            </p:cNvCxnSpPr>
            <p:nvPr/>
          </p:nvCxnSpPr>
          <p:spPr>
            <a:xfrm>
              <a:off x="4785879" y="709326"/>
              <a:ext cx="2131439" cy="367348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BE305A9D-F6BF-6343-AE55-5D010E92E712}"/>
                </a:ext>
              </a:extLst>
            </p:cNvPr>
            <p:cNvCxnSpPr>
              <a:cxnSpLocks/>
              <a:stCxn id="123" idx="6"/>
              <a:endCxn id="171" idx="2"/>
            </p:cNvCxnSpPr>
            <p:nvPr/>
          </p:nvCxnSpPr>
          <p:spPr>
            <a:xfrm>
              <a:off x="4785879" y="709326"/>
              <a:ext cx="2127759" cy="306335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869A511C-B6AD-004B-9498-CFB3F52DA9AA}"/>
                </a:ext>
              </a:extLst>
            </p:cNvPr>
            <p:cNvCxnSpPr>
              <a:cxnSpLocks/>
              <a:stCxn id="123" idx="6"/>
              <a:endCxn id="170" idx="2"/>
            </p:cNvCxnSpPr>
            <p:nvPr/>
          </p:nvCxnSpPr>
          <p:spPr>
            <a:xfrm>
              <a:off x="4785879" y="709326"/>
              <a:ext cx="2143001" cy="245322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9C81A7E8-254D-E340-9B8D-47899090CCBE}"/>
                </a:ext>
              </a:extLst>
            </p:cNvPr>
            <p:cNvCxnSpPr>
              <a:cxnSpLocks/>
              <a:stCxn id="123" idx="6"/>
              <a:endCxn id="169" idx="2"/>
            </p:cNvCxnSpPr>
            <p:nvPr/>
          </p:nvCxnSpPr>
          <p:spPr>
            <a:xfrm>
              <a:off x="4785879" y="709326"/>
              <a:ext cx="2143001" cy="184309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8710E85B-7222-8849-8426-E79E40C8F274}"/>
                </a:ext>
              </a:extLst>
            </p:cNvPr>
            <p:cNvCxnSpPr>
              <a:cxnSpLocks/>
              <a:stCxn id="123" idx="6"/>
              <a:endCxn id="168" idx="2"/>
            </p:cNvCxnSpPr>
            <p:nvPr/>
          </p:nvCxnSpPr>
          <p:spPr>
            <a:xfrm>
              <a:off x="4785879" y="709326"/>
              <a:ext cx="2151930" cy="123296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172F52B-D76F-CB4D-BB84-A2975A67A60B}"/>
                </a:ext>
              </a:extLst>
            </p:cNvPr>
            <p:cNvCxnSpPr>
              <a:cxnSpLocks/>
              <a:stCxn id="123" idx="6"/>
              <a:endCxn id="176" idx="2"/>
            </p:cNvCxnSpPr>
            <p:nvPr/>
          </p:nvCxnSpPr>
          <p:spPr>
            <a:xfrm>
              <a:off x="4785879" y="709326"/>
              <a:ext cx="2151930" cy="62283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4CB3C814-E7A6-2F4C-A11C-9003B3C8DD51}"/>
                </a:ext>
              </a:extLst>
            </p:cNvPr>
            <p:cNvCxnSpPr>
              <a:cxnSpLocks/>
              <a:stCxn id="123" idx="6"/>
              <a:endCxn id="177" idx="2"/>
            </p:cNvCxnSpPr>
            <p:nvPr/>
          </p:nvCxnSpPr>
          <p:spPr>
            <a:xfrm>
              <a:off x="4785879" y="709326"/>
              <a:ext cx="2151930" cy="127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D4ED966-B678-7B4A-B92A-58A887528138}"/>
                </a:ext>
              </a:extLst>
            </p:cNvPr>
            <p:cNvSpPr txBox="1"/>
            <p:nvPr/>
          </p:nvSpPr>
          <p:spPr>
            <a:xfrm>
              <a:off x="4328681" y="23947"/>
              <a:ext cx="3066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Hidden Layers (x2)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D9DA4D70-E512-A749-BE12-546C02F867B8}"/>
                </a:ext>
              </a:extLst>
            </p:cNvPr>
            <p:cNvCxnSpPr>
              <a:stCxn id="175" idx="6"/>
              <a:endCxn id="125" idx="2"/>
            </p:cNvCxnSpPr>
            <p:nvPr/>
          </p:nvCxnSpPr>
          <p:spPr>
            <a:xfrm flipV="1">
              <a:off x="7374518" y="3912376"/>
              <a:ext cx="1393774" cy="230082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F4E57689-5897-BD40-BA42-4D58081934A1}"/>
                </a:ext>
              </a:extLst>
            </p:cNvPr>
            <p:cNvCxnSpPr>
              <a:cxnSpLocks/>
              <a:stCxn id="175" idx="6"/>
              <a:endCxn id="124" idx="2"/>
            </p:cNvCxnSpPr>
            <p:nvPr/>
          </p:nvCxnSpPr>
          <p:spPr>
            <a:xfrm flipV="1">
              <a:off x="7374518" y="3289843"/>
              <a:ext cx="1393774" cy="292335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CDD9421D-A58E-C649-80D3-E9506222A7FF}"/>
                </a:ext>
              </a:extLst>
            </p:cNvPr>
            <p:cNvCxnSpPr>
              <a:stCxn id="177" idx="6"/>
              <a:endCxn id="124" idx="2"/>
            </p:cNvCxnSpPr>
            <p:nvPr/>
          </p:nvCxnSpPr>
          <p:spPr>
            <a:xfrm>
              <a:off x="7395009" y="722026"/>
              <a:ext cx="1373283" cy="256781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4B018C2-F838-CD4E-9EFE-448F9333D4B1}"/>
                </a:ext>
              </a:extLst>
            </p:cNvPr>
            <p:cNvCxnSpPr>
              <a:stCxn id="177" idx="6"/>
              <a:endCxn id="125" idx="2"/>
            </p:cNvCxnSpPr>
            <p:nvPr/>
          </p:nvCxnSpPr>
          <p:spPr>
            <a:xfrm>
              <a:off x="7395009" y="722026"/>
              <a:ext cx="1373283" cy="319035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E437E3A9-8159-C24B-9794-FE363692FDCC}"/>
                </a:ext>
              </a:extLst>
            </p:cNvPr>
            <p:cNvSpPr txBox="1"/>
            <p:nvPr/>
          </p:nvSpPr>
          <p:spPr>
            <a:xfrm>
              <a:off x="1379632" y="60613"/>
              <a:ext cx="1258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Input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E984089-6F99-D248-8FE6-AE79265C4FAD}"/>
                </a:ext>
              </a:extLst>
            </p:cNvPr>
            <p:cNvSpPr txBox="1"/>
            <p:nvPr/>
          </p:nvSpPr>
          <p:spPr>
            <a:xfrm>
              <a:off x="894704" y="6459339"/>
              <a:ext cx="2155119" cy="411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128x128x3 = 49152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8995A0F-1B24-C944-9910-828C6296F064}"/>
                </a:ext>
              </a:extLst>
            </p:cNvPr>
            <p:cNvSpPr txBox="1"/>
            <p:nvPr/>
          </p:nvSpPr>
          <p:spPr>
            <a:xfrm>
              <a:off x="4213382" y="6459339"/>
              <a:ext cx="68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61AD31B-FBA9-3B4B-AC1F-0EFAF2C64932}"/>
                </a:ext>
              </a:extLst>
            </p:cNvPr>
            <p:cNvSpPr txBox="1"/>
            <p:nvPr/>
          </p:nvSpPr>
          <p:spPr>
            <a:xfrm>
              <a:off x="6822512" y="6453697"/>
              <a:ext cx="68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F403632-B161-2A49-9519-CE3C76ACAC9F}"/>
                </a:ext>
              </a:extLst>
            </p:cNvPr>
            <p:cNvSpPr txBox="1"/>
            <p:nvPr/>
          </p:nvSpPr>
          <p:spPr>
            <a:xfrm>
              <a:off x="8673864" y="6457159"/>
              <a:ext cx="68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90E6D9E-126A-B44B-BC5A-BE7F47EDB08D}"/>
                </a:ext>
              </a:extLst>
            </p:cNvPr>
            <p:cNvSpPr txBox="1"/>
            <p:nvPr/>
          </p:nvSpPr>
          <p:spPr>
            <a:xfrm>
              <a:off x="7485472" y="39895"/>
              <a:ext cx="3066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Output</a:t>
              </a:r>
            </a:p>
          </p:txBody>
        </p:sp>
      </p:grp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75A1B616-CEC8-6B44-A79E-F6D3EEBE4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50" y="1704373"/>
            <a:ext cx="4682030" cy="22801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8124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C3E8-A876-104D-929C-9CFA2141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VGG16 Transfer Learning Model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A044B32-36A2-8943-A6A5-8C3BF7174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5498" y="2230061"/>
            <a:ext cx="5856795" cy="323557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261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FAFF-8BCA-2649-B741-83EBBC86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ResNet50 Transfer Learning Model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EB62E53-1F03-334D-8EBE-1D8F6F159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296631"/>
            <a:ext cx="5529894" cy="307759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591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BD02-4550-6C4F-9F32-4B3858F7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1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21C56DF7-B55C-1A4A-AAE7-478B191D8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9742" y="1690688"/>
            <a:ext cx="4467476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4842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766B-23B1-3C41-9E2A-80EBD4E0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2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4CD0A74-0975-394C-A32F-997B96047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5926" y="216269"/>
            <a:ext cx="3464441" cy="651344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16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38CB-9EC8-704A-93A7-E0C44404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B6E26-D463-C74E-82B1-E9011BB3CE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Climate change is causing more intense hurricanes and rainfall events.</a:t>
            </a:r>
          </a:p>
          <a:p>
            <a:r>
              <a:rPr lang="en-US" dirty="0"/>
              <a:t>As major storm events intensify, the scale and cost of the clean-up of damaged homes and businesses will increase.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12CBE1-FA32-F640-BC92-D71CFA60657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003871"/>
            <a:ext cx="5181600" cy="399484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98129-16D9-BE48-A1E7-4060DC6E0459}"/>
              </a:ext>
            </a:extLst>
          </p:cNvPr>
          <p:cNvSpPr txBox="1"/>
          <p:nvPr/>
        </p:nvSpPr>
        <p:spPr>
          <a:xfrm>
            <a:off x="6308203" y="5998717"/>
            <a:ext cx="2928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NOAA Climate.gov</a:t>
            </a:r>
          </a:p>
        </p:txBody>
      </p:sp>
    </p:spTree>
    <p:extLst>
      <p:ext uri="{BB962C8B-B14F-4D97-AF65-F5344CB8AC3E}">
        <p14:creationId xmlns:p14="http://schemas.microsoft.com/office/powerpoint/2010/main" val="1876849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19E5-EAFB-4F43-8182-D32A596B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Model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0EAE413-77E2-AF4A-BD5F-41C83A76E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2302" y="1690688"/>
            <a:ext cx="3893740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039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A4C7-46A8-B44C-8E2E-64B02118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8A7A2-C265-8442-9F12-E9B0A3B4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319794" cy="4351338"/>
          </a:xfrm>
        </p:spPr>
        <p:txBody>
          <a:bodyPr>
            <a:normAutofit/>
          </a:bodyPr>
          <a:lstStyle/>
          <a:p>
            <a:r>
              <a:rPr lang="en-US" dirty="0"/>
              <a:t>FEMA and insurance companies need a more effective way to identify damaged homes after major storm events.</a:t>
            </a:r>
          </a:p>
          <a:p>
            <a:r>
              <a:rPr lang="en-US" dirty="0"/>
              <a:t>Deep learning coupled with satellite imagery will help these entities to quickly identify hardest hit areas after a major storm.</a:t>
            </a:r>
          </a:p>
          <a:p>
            <a:r>
              <a:rPr lang="en-US" dirty="0"/>
              <a:t>Convolution Neural Network (CNN) models are able to classify damaged homes using satellite imagery.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3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193F-B68C-344E-AA25-7D08E856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41679-61A9-A84D-939D-FAA3204B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75663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5EA8-7F1B-8746-AA81-57A768E4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002212" cy="1600200"/>
          </a:xfrm>
        </p:spPr>
        <p:txBody>
          <a:bodyPr anchor="ctr">
            <a:normAutofit/>
          </a:bodyPr>
          <a:lstStyle/>
          <a:p>
            <a:r>
              <a:rPr lang="en-US" sz="4400" dirty="0"/>
              <a:t>Executive 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8A86F-2F1E-7D49-8D54-0A2ADDFC5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002212" cy="3811588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23000 satellite images taken from after Hurricane Harvey (2017).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Tested 7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Winning model results: Recall for homes with/without damage is .89 and .92,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Deployment via ArcGIS or web-based image classifier app.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8C7D44-F4C0-6442-9989-259ECEBA7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637" y="1144586"/>
            <a:ext cx="4862513" cy="48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1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4167-869A-CC43-AEE7-E1202B7C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B0B47-177D-F14E-A8D8-0073FF829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791201" cy="4351338"/>
          </a:xfrm>
        </p:spPr>
        <p:txBody>
          <a:bodyPr>
            <a:normAutofit/>
          </a:bodyPr>
          <a:lstStyle/>
          <a:p>
            <a:r>
              <a:rPr lang="en-US" dirty="0"/>
              <a:t>Dataset of 23000 images from SE Texas after Hurricane Harvey (2017)</a:t>
            </a:r>
          </a:p>
          <a:p>
            <a:r>
              <a:rPr lang="en-US" dirty="0"/>
              <a:t>Data taken from Kaggle</a:t>
            </a:r>
          </a:p>
          <a:p>
            <a:r>
              <a:rPr lang="en-US" dirty="0"/>
              <a:t>Image shape: 128, 128, 3 (RGB)</a:t>
            </a:r>
          </a:p>
          <a:p>
            <a:r>
              <a:rPr lang="en-US" dirty="0"/>
              <a:t>Imbalanced dataset:</a:t>
            </a:r>
          </a:p>
          <a:p>
            <a:pPr lvl="1"/>
            <a:r>
              <a:rPr lang="en-US" dirty="0"/>
              <a:t>15000 ”damage” images</a:t>
            </a:r>
          </a:p>
          <a:p>
            <a:pPr lvl="1"/>
            <a:r>
              <a:rPr lang="en-US" dirty="0"/>
              <a:t>8000 “</a:t>
            </a:r>
            <a:r>
              <a:rPr lang="en-US" dirty="0" err="1"/>
              <a:t>no_damage</a:t>
            </a:r>
            <a:r>
              <a:rPr lang="en-US" dirty="0"/>
              <a:t>” images</a:t>
            </a:r>
          </a:p>
          <a:p>
            <a:r>
              <a:rPr lang="en-US" dirty="0"/>
              <a:t>Split data into 80% Training, 20% Test</a:t>
            </a:r>
          </a:p>
          <a:p>
            <a:r>
              <a:rPr lang="en-US" dirty="0"/>
              <a:t>20% Validation data from Training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FC2FF69-59CD-4E43-87D5-7CFE9F0C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10" y="1141412"/>
            <a:ext cx="4917836" cy="462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8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3C0C-F19D-DB44-AC6A-DBC91615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842D9-1807-284D-9741-B615BBBBA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401494" cy="4351338"/>
          </a:xfrm>
        </p:spPr>
        <p:txBody>
          <a:bodyPr/>
          <a:lstStyle/>
          <a:p>
            <a:r>
              <a:rPr lang="en-US" dirty="0"/>
              <a:t>Image Augmentation using ImageDataGenerator()</a:t>
            </a:r>
          </a:p>
          <a:p>
            <a:pPr lvl="1"/>
            <a:r>
              <a:rPr lang="en-US" dirty="0"/>
              <a:t>Brightness range = 0.5-1.5</a:t>
            </a:r>
          </a:p>
          <a:p>
            <a:pPr lvl="1"/>
            <a:r>
              <a:rPr lang="en-US" dirty="0"/>
              <a:t>Rotation = 90</a:t>
            </a:r>
          </a:p>
          <a:p>
            <a:pPr lvl="1"/>
            <a:r>
              <a:rPr lang="en-US" dirty="0"/>
              <a:t>Horizonal flip</a:t>
            </a:r>
          </a:p>
          <a:p>
            <a:pPr lvl="1"/>
            <a:r>
              <a:rPr lang="en-US" dirty="0"/>
              <a:t>Vertical flip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8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6928-4548-CB40-85E0-443EA44C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Tested</a:t>
            </a:r>
          </a:p>
        </p:txBody>
      </p:sp>
      <p:sp>
        <p:nvSpPr>
          <p:cNvPr id="101" name="Content Placeholder 100">
            <a:extLst>
              <a:ext uri="{FF2B5EF4-FFF2-40B4-BE49-F238E27FC236}">
                <a16:creationId xmlns:a16="http://schemas.microsoft.com/office/drawing/2014/main" id="{579FACDC-5F4B-0E4E-ADD4-AC45BE64F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”Simple” Dense Neural Network</a:t>
            </a:r>
          </a:p>
          <a:p>
            <a:r>
              <a:rPr lang="en-US" dirty="0"/>
              <a:t>VGG16</a:t>
            </a:r>
          </a:p>
          <a:p>
            <a:r>
              <a:rPr lang="en-US" dirty="0" err="1"/>
              <a:t>ResNet</a:t>
            </a:r>
            <a:endParaRPr lang="en-US" dirty="0"/>
          </a:p>
          <a:p>
            <a:r>
              <a:rPr lang="en-US" dirty="0"/>
              <a:t>CNN Model 1</a:t>
            </a:r>
          </a:p>
          <a:p>
            <a:r>
              <a:rPr lang="en-US" dirty="0"/>
              <a:t>CNN Model 2 (with and without class weights)</a:t>
            </a:r>
          </a:p>
          <a:p>
            <a:r>
              <a:rPr lang="en-US" dirty="0" err="1"/>
              <a:t>AlexNet</a:t>
            </a:r>
            <a:r>
              <a:rPr lang="en-US" dirty="0"/>
              <a:t> (with and without class weights)</a:t>
            </a:r>
          </a:p>
        </p:txBody>
      </p:sp>
    </p:spTree>
    <p:extLst>
      <p:ext uri="{BB962C8B-B14F-4D97-AF65-F5344CB8AC3E}">
        <p14:creationId xmlns:p14="http://schemas.microsoft.com/office/powerpoint/2010/main" val="109776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7ECA-7350-7E45-A17D-21F24FFE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1B168FD-5C5A-C84E-95F6-2503915B3ED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4902" y="1640528"/>
            <a:ext cx="3822220" cy="339250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2E7632A-1FA1-3C41-ACE6-AF1A58038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483" y="1640528"/>
            <a:ext cx="3854472" cy="19177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B6B3BC-826B-624E-80EE-3286CB5D6BF0}"/>
              </a:ext>
            </a:extLst>
          </p:cNvPr>
          <p:cNvSpPr txBox="1"/>
          <p:nvPr/>
        </p:nvSpPr>
        <p:spPr>
          <a:xfrm>
            <a:off x="8194483" y="3793868"/>
            <a:ext cx="36470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AlexNet</a:t>
            </a:r>
            <a:r>
              <a:rPr lang="en-US" sz="2000" dirty="0"/>
              <a:t> w/ class weights gave the best Recall values  with .89 and .92 and faster run time than the </a:t>
            </a:r>
            <a:r>
              <a:rPr lang="en-US" sz="2000" dirty="0" err="1"/>
              <a:t>AlexNet</a:t>
            </a:r>
            <a:r>
              <a:rPr lang="en-US" sz="2000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5D80B9-8F74-1D40-8585-62EEA0488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78" y="1573131"/>
            <a:ext cx="3527299" cy="35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2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{7CDA3E26-6001-EC41-A601-821798636012}tf10001062</Template>
  <TotalTime>4459</TotalTime>
  <Words>705</Words>
  <Application>Microsoft Macintosh PowerPoint</Application>
  <PresentationFormat>Widescreen</PresentationFormat>
  <Paragraphs>104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Identifying flood damage with Convolution Neural Networks   Thinkful DS Final Capstone By: Mike McIntire</vt:lpstr>
      <vt:lpstr>Background</vt:lpstr>
      <vt:lpstr>Introduction</vt:lpstr>
      <vt:lpstr>Overview</vt:lpstr>
      <vt:lpstr>Executive Summary</vt:lpstr>
      <vt:lpstr>Data Exploration</vt:lpstr>
      <vt:lpstr>Image Augmentation</vt:lpstr>
      <vt:lpstr>Models Tested</vt:lpstr>
      <vt:lpstr>Results</vt:lpstr>
      <vt:lpstr>Limitations</vt:lpstr>
      <vt:lpstr>Conclusions</vt:lpstr>
      <vt:lpstr>Recommendations</vt:lpstr>
      <vt:lpstr>Sources</vt:lpstr>
      <vt:lpstr>Appendix</vt:lpstr>
      <vt:lpstr>“Simple” Model Architecture</vt:lpstr>
      <vt:lpstr>VGG16 Transfer Learning Model</vt:lpstr>
      <vt:lpstr>ResNet50 Transfer Learning Model</vt:lpstr>
      <vt:lpstr>CNN Model 1</vt:lpstr>
      <vt:lpstr>CNN Model 2</vt:lpstr>
      <vt:lpstr>AlexNet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McIntire</dc:creator>
  <cp:lastModifiedBy>Michael McIntire</cp:lastModifiedBy>
  <cp:revision>8</cp:revision>
  <dcterms:created xsi:type="dcterms:W3CDTF">2021-08-25T10:34:57Z</dcterms:created>
  <dcterms:modified xsi:type="dcterms:W3CDTF">2021-08-29T11:37:42Z</dcterms:modified>
</cp:coreProperties>
</file>