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5ad9774c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5ad9774c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5ad9774c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5ad9774c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1000"/>
              </a:spcBef>
              <a:spcAft>
                <a:spcPts val="0"/>
              </a:spcAft>
              <a:buClr>
                <a:schemeClr val="dk1"/>
              </a:buClr>
              <a:buSzPts val="1100"/>
              <a:buFont typeface="Arial"/>
              <a:buNone/>
            </a:pPr>
            <a:r>
              <a:rPr lang="en">
                <a:solidFill>
                  <a:schemeClr val="dk1"/>
                </a:solidFill>
              </a:rPr>
              <a:t>The Gulf of Mexico (GOM) is considered one of the most prolific oil and gas basins in the world. The basin has produced to date more than 5.2 Billion Barrels of Oil Equivalent (BBOE) as of 2017 (Figure 1). The GOM is divided into protraction areas and these protraction areas are further broken into 3 mile by 3 mile lease blocks. The blocks are controlled by the Bureau of Ocean and Energy Management (BOEM). Oil and gas companies with a license to operate in the GOM can bid on available leases in yearly lease sales. Lease terms vary from 5-10 years depending on water depth.</a:t>
            </a:r>
            <a:endParaRPr>
              <a:solidFill>
                <a:schemeClr val="dk1"/>
              </a:solidFill>
            </a:endParaRPr>
          </a:p>
          <a:p>
            <a:pPr indent="457200" lvl="0" marL="0" rtl="0" algn="l">
              <a:lnSpc>
                <a:spcPct val="115000"/>
              </a:lnSpc>
              <a:spcBef>
                <a:spcPts val="1100"/>
              </a:spcBef>
              <a:spcAft>
                <a:spcPts val="0"/>
              </a:spcAft>
              <a:buClr>
                <a:schemeClr val="dk1"/>
              </a:buClr>
              <a:buSzPts val="1100"/>
              <a:buFont typeface="Arial"/>
              <a:buNone/>
            </a:pPr>
            <a:r>
              <a:rPr lang="en">
                <a:solidFill>
                  <a:schemeClr val="dk1"/>
                </a:solidFill>
              </a:rPr>
              <a:t>One of the jobs of the subsurface staff at an oil and gas company is to monitor competitor lease acquisition. This can show where a specific company, or the industry as a whole, are focusing money and exploration efforts. Competitor intelligence can also help companies create their own strategies for leasing, building exploration campaigns, or provide justification to drill a well. It's important to remember that the lease boundaries created by the federal government do not control the geology in the subsurface. Oil and gas fields frequently cross lease boundaries, so understanding what other companies in your area are doing can prevent </a:t>
            </a:r>
            <a:endParaRPr>
              <a:solidFill>
                <a:schemeClr val="dk1"/>
              </a:solidFill>
            </a:endParaRPr>
          </a:p>
          <a:p>
            <a:pPr indent="457200" lvl="0" marL="0" rtl="0" algn="l">
              <a:lnSpc>
                <a:spcPct val="115000"/>
              </a:lnSpc>
              <a:spcBef>
                <a:spcPts val="1100"/>
              </a:spcBef>
              <a:spcAft>
                <a:spcPts val="0"/>
              </a:spcAft>
              <a:buClr>
                <a:schemeClr val="dk1"/>
              </a:buClr>
              <a:buSzPts val="1100"/>
              <a:buFont typeface="Arial"/>
              <a:buNone/>
            </a:pPr>
            <a:r>
              <a:rPr lang="en">
                <a:solidFill>
                  <a:schemeClr val="dk1"/>
                </a:solidFill>
              </a:rPr>
              <a:t>This analysis would be used by the subsurface staff (geologists, geophysicists, reservoir engineers) to convey to middle management and executives what exploration is occurring in areas we currently operate, potential deals/joint ventures, and new exploration trends.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5.2 billion barrels of oil is equal to more than 218 billion gallons (1 barrel = 42 us gallons)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5ad9774c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5ad9774c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5ad9774c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5ad9774c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6a5219413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6a5219413_0_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5ad9774c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5ad9774c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1653ae6a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1653ae6a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6b558cd4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6b558cd4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5ad9774cf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5ad9774cf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mmcintire00/tf_exp_design/blob/main/gom_ls_high_bids_2014-2020.csv" TargetMode="External"/><Relationship Id="rId4" Type="http://schemas.openxmlformats.org/officeDocument/2006/relationships/hyperlink" Target="https://www.boem.gov/sites/default/files/documents/about-boem/Deepwater-Gulf-of-Mexico-Report-2019.pdf" TargetMode="External"/><Relationship Id="rId5" Type="http://schemas.openxmlformats.org/officeDocument/2006/relationships/hyperlink" Target="https://www.eia.gov/dnav/pet/hist/LeafHandler.ashx?n=PET&amp;s=F000000__3&amp;f=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hyperlink" Target="https://www.boem.gov/sites/default/files/documents/about-boem/Deepwater-Gulf-of-Mexico-Report-2019.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1306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Analysis of </a:t>
            </a:r>
            <a:r>
              <a:rPr lang="en">
                <a:solidFill>
                  <a:schemeClr val="dk1"/>
                </a:solidFill>
              </a:rPr>
              <a:t>Lease Sale Bids in the </a:t>
            </a:r>
            <a:r>
              <a:rPr lang="en"/>
              <a:t>Gulf of Mexico</a:t>
            </a:r>
            <a:r>
              <a:rPr lang="en">
                <a:solidFill>
                  <a:schemeClr val="dk1"/>
                </a:solidFill>
              </a:rPr>
              <a:t> from 2014-2020</a:t>
            </a:r>
            <a:endParaRPr>
              <a:solidFill>
                <a:schemeClr val="dk1"/>
              </a:solidFill>
            </a:endParaRPr>
          </a:p>
        </p:txBody>
      </p:sp>
      <p:sp>
        <p:nvSpPr>
          <p:cNvPr id="55" name="Google Shape;55;p13"/>
          <p:cNvSpPr txBox="1"/>
          <p:nvPr>
            <p:ph idx="1" type="subTitle"/>
          </p:nvPr>
        </p:nvSpPr>
        <p:spPr>
          <a:xfrm>
            <a:off x="311700" y="32202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By: Mike McIntire</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References</a:t>
            </a:r>
            <a:endParaRPr>
              <a:solidFill>
                <a:schemeClr val="dk1"/>
              </a:solidFill>
            </a:endParaRPr>
          </a:p>
        </p:txBody>
      </p:sp>
      <p:sp>
        <p:nvSpPr>
          <p:cNvPr id="128" name="Google Shape;12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solidFill>
                  <a:schemeClr val="dk1"/>
                </a:solidFill>
              </a:rPr>
              <a:t>Raw lease sale data: </a:t>
            </a:r>
            <a:r>
              <a:rPr lang="en" u="sng">
                <a:solidFill>
                  <a:schemeClr val="hlink"/>
                </a:solidFill>
                <a:hlinkClick r:id="rId3"/>
              </a:rPr>
              <a:t>https://github.com/mmcintire00/tf_exp_design/blob/main/gom_ls_high_bids_2014-2020.csv</a:t>
            </a:r>
            <a:endParaRPr>
              <a:solidFill>
                <a:schemeClr val="dk1"/>
              </a:solidFill>
            </a:endParaRPr>
          </a:p>
          <a:p>
            <a:pPr indent="-342900" lvl="0" marL="457200" rtl="0" algn="l">
              <a:spcBef>
                <a:spcPts val="0"/>
              </a:spcBef>
              <a:spcAft>
                <a:spcPts val="0"/>
              </a:spcAft>
              <a:buSzPts val="1800"/>
              <a:buChar char="●"/>
            </a:pPr>
            <a:r>
              <a:rPr lang="en">
                <a:solidFill>
                  <a:schemeClr val="dk1"/>
                </a:solidFill>
              </a:rPr>
              <a:t>BOEM Gulf of Mexico 2019 Annual Report</a:t>
            </a:r>
            <a:r>
              <a:rPr lang="en">
                <a:solidFill>
                  <a:schemeClr val="dk1"/>
                </a:solidFill>
              </a:rPr>
              <a:t>: </a:t>
            </a:r>
            <a:r>
              <a:rPr lang="en" u="sng">
                <a:solidFill>
                  <a:schemeClr val="hlink"/>
                </a:solidFill>
                <a:hlinkClick r:id="rId4"/>
              </a:rPr>
              <a:t>https://www.boem.gov/sites/default/files/documents/about-boem/Deepwater-Gulf-of-Mexico-Report-2019.pdf</a:t>
            </a:r>
            <a:endParaRPr>
              <a:solidFill>
                <a:schemeClr val="dk1"/>
              </a:solidFill>
            </a:endParaRPr>
          </a:p>
          <a:p>
            <a:pPr indent="-342900" lvl="0" marL="457200" rtl="0" algn="l">
              <a:spcBef>
                <a:spcPts val="0"/>
              </a:spcBef>
              <a:spcAft>
                <a:spcPts val="0"/>
              </a:spcAft>
              <a:buSzPts val="1800"/>
              <a:buChar char="●"/>
            </a:pPr>
            <a:r>
              <a:rPr lang="en">
                <a:solidFill>
                  <a:schemeClr val="dk1"/>
                </a:solidFill>
              </a:rPr>
              <a:t>Oil price data: </a:t>
            </a:r>
            <a:r>
              <a:rPr lang="en" u="sng">
                <a:solidFill>
                  <a:schemeClr val="hlink"/>
                </a:solidFill>
                <a:hlinkClick r:id="rId5"/>
              </a:rPr>
              <a:t>https://www.eia.gov/dnav/pet/hist/LeafHandler.ashx?n=PET&amp;s=F000000__3&amp;f=A</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72350"/>
            <a:ext cx="2808000" cy="59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dk1"/>
                </a:solidFill>
              </a:rPr>
              <a:t>Introduction</a:t>
            </a:r>
            <a:endParaRPr>
              <a:solidFill>
                <a:schemeClr val="dk1"/>
              </a:solidFill>
            </a:endParaRPr>
          </a:p>
        </p:txBody>
      </p:sp>
      <p:pic>
        <p:nvPicPr>
          <p:cNvPr id="61" name="Google Shape;61;p14"/>
          <p:cNvPicPr preferRelativeResize="0"/>
          <p:nvPr/>
        </p:nvPicPr>
        <p:blipFill>
          <a:blip r:embed="rId3">
            <a:alphaModFix/>
          </a:blip>
          <a:stretch>
            <a:fillRect/>
          </a:stretch>
        </p:blipFill>
        <p:spPr>
          <a:xfrm>
            <a:off x="3489049" y="1055912"/>
            <a:ext cx="5472624" cy="3031675"/>
          </a:xfrm>
          <a:prstGeom prst="rect">
            <a:avLst/>
          </a:prstGeom>
          <a:noFill/>
          <a:ln cap="flat" cmpd="sng" w="28575">
            <a:solidFill>
              <a:schemeClr val="dk1"/>
            </a:solidFill>
            <a:prstDash val="solid"/>
            <a:round/>
            <a:headEnd len="sm" w="sm" type="none"/>
            <a:tailEnd len="sm" w="sm" type="none"/>
          </a:ln>
        </p:spPr>
      </p:pic>
      <p:sp>
        <p:nvSpPr>
          <p:cNvPr id="62" name="Google Shape;62;p14"/>
          <p:cNvSpPr txBox="1"/>
          <p:nvPr/>
        </p:nvSpPr>
        <p:spPr>
          <a:xfrm>
            <a:off x="4176213" y="4163200"/>
            <a:ext cx="4098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1"/>
                </a:solidFill>
                <a:latin typeface="Lato"/>
                <a:ea typeface="Lato"/>
                <a:cs typeface="Lato"/>
                <a:sym typeface="Lato"/>
              </a:rPr>
              <a:t>Credit : </a:t>
            </a:r>
            <a:r>
              <a:rPr lang="en" sz="1000" u="sng">
                <a:solidFill>
                  <a:schemeClr val="dk1"/>
                </a:solidFill>
                <a:latin typeface="Lato"/>
                <a:ea typeface="Lato"/>
                <a:cs typeface="Lato"/>
                <a:sym typeface="Lato"/>
                <a:hlinkClick r:id="rId4">
                  <a:extLst>
                    <a:ext uri="{A12FA001-AC4F-418D-AE19-62706E023703}">
                      <ahyp:hlinkClr val="tx"/>
                    </a:ext>
                  </a:extLst>
                </a:hlinkClick>
              </a:rPr>
              <a:t>BOEM OCS Report 2021-005</a:t>
            </a:r>
            <a:r>
              <a:rPr lang="en" sz="1000">
                <a:solidFill>
                  <a:schemeClr val="dk1"/>
                </a:solidFill>
                <a:latin typeface="Lato"/>
                <a:ea typeface="Lato"/>
                <a:cs typeface="Lato"/>
                <a:sym typeface="Lato"/>
              </a:rPr>
              <a:t> </a:t>
            </a:r>
            <a:endParaRPr sz="1000">
              <a:solidFill>
                <a:schemeClr val="dk1"/>
              </a:solidFill>
              <a:latin typeface="Lato"/>
              <a:ea typeface="Lato"/>
              <a:cs typeface="Lato"/>
              <a:sym typeface="Lato"/>
            </a:endParaRPr>
          </a:p>
        </p:txBody>
      </p:sp>
      <p:sp>
        <p:nvSpPr>
          <p:cNvPr id="63" name="Google Shape;63;p14"/>
          <p:cNvSpPr txBox="1"/>
          <p:nvPr/>
        </p:nvSpPr>
        <p:spPr>
          <a:xfrm>
            <a:off x="4176225" y="671000"/>
            <a:ext cx="40983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Lato"/>
                <a:ea typeface="Lato"/>
                <a:cs typeface="Lato"/>
                <a:sym typeface="Lato"/>
              </a:rPr>
              <a:t>Gulf of Mexico Protraction Area Distribution</a:t>
            </a:r>
            <a:endParaRPr sz="1300">
              <a:solidFill>
                <a:schemeClr val="dk1"/>
              </a:solidFill>
              <a:latin typeface="Lato"/>
              <a:ea typeface="Lato"/>
              <a:cs typeface="Lato"/>
              <a:sym typeface="Lato"/>
            </a:endParaRPr>
          </a:p>
        </p:txBody>
      </p:sp>
      <p:sp>
        <p:nvSpPr>
          <p:cNvPr id="64" name="Google Shape;64;p14"/>
          <p:cNvSpPr txBox="1"/>
          <p:nvPr>
            <p:ph idx="1" type="body"/>
          </p:nvPr>
        </p:nvSpPr>
        <p:spPr>
          <a:xfrm>
            <a:off x="52575" y="1055900"/>
            <a:ext cx="33297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Char char="●"/>
            </a:pPr>
            <a:r>
              <a:rPr b="1" lang="en" u="sng">
                <a:solidFill>
                  <a:schemeClr val="dk1"/>
                </a:solidFill>
              </a:rPr>
              <a:t>Question</a:t>
            </a:r>
            <a:r>
              <a:rPr b="1" lang="en">
                <a:solidFill>
                  <a:schemeClr val="dk1"/>
                </a:solidFill>
              </a:rPr>
              <a:t>:</a:t>
            </a:r>
            <a:r>
              <a:rPr lang="en">
                <a:solidFill>
                  <a:schemeClr val="dk1"/>
                </a:solidFill>
              </a:rPr>
              <a:t> Is using mean lease sale bids per year a good indicator of a company’s commitment to exploration?</a:t>
            </a:r>
            <a:endParaRPr>
              <a:solidFill>
                <a:schemeClr val="dk1"/>
              </a:solidFill>
            </a:endParaRPr>
          </a:p>
          <a:p>
            <a:pPr indent="-304800" lvl="0" marL="457200" rtl="0" algn="l">
              <a:spcBef>
                <a:spcPts val="0"/>
              </a:spcBef>
              <a:spcAft>
                <a:spcPts val="0"/>
              </a:spcAft>
              <a:buClr>
                <a:schemeClr val="dk1"/>
              </a:buClr>
              <a:buSzPts val="1200"/>
              <a:buChar char="●"/>
            </a:pPr>
            <a:r>
              <a:rPr b="1" lang="en" u="sng">
                <a:solidFill>
                  <a:schemeClr val="dk1"/>
                </a:solidFill>
              </a:rPr>
              <a:t>Key audience</a:t>
            </a:r>
            <a:r>
              <a:rPr lang="en">
                <a:solidFill>
                  <a:schemeClr val="dk1"/>
                </a:solidFill>
              </a:rPr>
              <a:t>: Subsurface staff (geoscientists and reservoir engineers), middle management, and executives.</a:t>
            </a:r>
            <a:endParaRPr>
              <a:solidFill>
                <a:schemeClr val="dk1"/>
              </a:solidFill>
            </a:endParaRPr>
          </a:p>
          <a:p>
            <a:pPr indent="-304800" lvl="0" marL="457200" rtl="0" algn="l">
              <a:spcBef>
                <a:spcPts val="0"/>
              </a:spcBef>
              <a:spcAft>
                <a:spcPts val="0"/>
              </a:spcAft>
              <a:buClr>
                <a:schemeClr val="dk1"/>
              </a:buClr>
              <a:buSzPts val="1200"/>
              <a:buChar char="●"/>
            </a:pPr>
            <a:r>
              <a:rPr b="1" lang="en" u="sng">
                <a:solidFill>
                  <a:schemeClr val="dk1"/>
                </a:solidFill>
              </a:rPr>
              <a:t>Why should you care?</a:t>
            </a:r>
            <a:r>
              <a:rPr b="1" lang="en">
                <a:solidFill>
                  <a:schemeClr val="dk1"/>
                </a:solidFill>
              </a:rPr>
              <a:t> </a:t>
            </a:r>
            <a:r>
              <a:rPr lang="en">
                <a:solidFill>
                  <a:schemeClr val="dk1"/>
                </a:solidFill>
              </a:rPr>
              <a:t>One of the jobs of subsurface staff is to monitor competitor leasing activity. </a:t>
            </a:r>
            <a:r>
              <a:rPr lang="en">
                <a:solidFill>
                  <a:schemeClr val="dk1"/>
                </a:solidFill>
              </a:rPr>
              <a:t>Management</a:t>
            </a:r>
            <a:r>
              <a:rPr lang="en">
                <a:solidFill>
                  <a:schemeClr val="dk1"/>
                </a:solidFill>
              </a:rPr>
              <a:t> frequently asks questions about a specific companies leasing behavior and regional leasing trends.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Hypothesis</a:t>
            </a:r>
            <a:endParaRPr>
              <a:solidFill>
                <a:schemeClr val="dk1"/>
              </a:solidFill>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lang="en" sz="1400" u="sng">
                <a:solidFill>
                  <a:schemeClr val="dk1"/>
                </a:solidFill>
                <a:latin typeface="Arial"/>
                <a:ea typeface="Arial"/>
                <a:cs typeface="Arial"/>
                <a:sym typeface="Arial"/>
              </a:rPr>
              <a:t>Purpose of analysis</a:t>
            </a:r>
            <a:r>
              <a:rPr lang="en" sz="1400">
                <a:solidFill>
                  <a:schemeClr val="dk1"/>
                </a:solidFill>
                <a:latin typeface="Arial"/>
                <a:ea typeface="Arial"/>
                <a:cs typeface="Arial"/>
                <a:sym typeface="Arial"/>
              </a:rPr>
              <a:t>:  To compare the changes in the average lease bids for each company participating in the lease sales between 2014-2020</a:t>
            </a:r>
            <a:r>
              <a:rPr lang="en" sz="1400">
                <a:solidFill>
                  <a:schemeClr val="dk1"/>
                </a:solidFill>
              </a:rPr>
              <a:t>.</a:t>
            </a:r>
            <a:endParaRPr sz="1400">
              <a:solidFill>
                <a:schemeClr val="dk1"/>
              </a:solidFill>
              <a:latin typeface="Arial"/>
              <a:ea typeface="Arial"/>
              <a:cs typeface="Arial"/>
              <a:sym typeface="Arial"/>
            </a:endParaRPr>
          </a:p>
          <a:p>
            <a:pPr indent="-330200" lvl="0" marL="457200" rtl="0" algn="l">
              <a:spcBef>
                <a:spcPts val="1000"/>
              </a:spcBef>
              <a:spcAft>
                <a:spcPts val="0"/>
              </a:spcAft>
              <a:buClr>
                <a:schemeClr val="dk1"/>
              </a:buClr>
              <a:buSzPts val="1600"/>
              <a:buChar char="●"/>
            </a:pPr>
            <a:r>
              <a:rPr lang="en" sz="1400">
                <a:solidFill>
                  <a:schemeClr val="dk1"/>
                </a:solidFill>
                <a:latin typeface="Arial"/>
                <a:ea typeface="Arial"/>
                <a:cs typeface="Arial"/>
                <a:sym typeface="Arial"/>
              </a:rPr>
              <a:t>Ho: There is no significant difference in the average net lease bid per company between 2014-2020</a:t>
            </a:r>
            <a:endParaRPr sz="1400">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Char char="●"/>
            </a:pPr>
            <a:r>
              <a:rPr lang="en" sz="1400">
                <a:solidFill>
                  <a:schemeClr val="dk1"/>
                </a:solidFill>
                <a:latin typeface="Arial"/>
                <a:ea typeface="Arial"/>
                <a:cs typeface="Arial"/>
                <a:sym typeface="Arial"/>
              </a:rPr>
              <a:t>Ha: There is a significant difference in the the average net lease bid per company between 2014-2020</a:t>
            </a:r>
            <a:endParaRPr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Data analyzed</a:t>
            </a:r>
            <a:endParaRPr>
              <a:solidFill>
                <a:schemeClr val="dk1"/>
              </a:solidFill>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Publicly available lease sale data from BOEM website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Used GOMSmart to create .csv for data</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Raw dataset contains 1708 records and 17 variables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Also pulled average oil price per year from EIA website</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grpSp>
        <p:nvGrpSpPr>
          <p:cNvPr id="81" name="Google Shape;81;p17"/>
          <p:cNvGrpSpPr/>
          <p:nvPr/>
        </p:nvGrpSpPr>
        <p:grpSpPr>
          <a:xfrm>
            <a:off x="76200" y="1418589"/>
            <a:ext cx="2726700" cy="3482836"/>
            <a:chOff x="0" y="1189989"/>
            <a:chExt cx="2726700" cy="3482836"/>
          </a:xfrm>
        </p:grpSpPr>
        <p:sp>
          <p:nvSpPr>
            <p:cNvPr id="82" name="Google Shape;82;p17"/>
            <p:cNvSpPr/>
            <p:nvPr/>
          </p:nvSpPr>
          <p:spPr>
            <a:xfrm>
              <a:off x="0" y="1189989"/>
              <a:ext cx="2726700" cy="669000"/>
            </a:xfrm>
            <a:prstGeom prst="homePlate">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a:t>
              </a:r>
              <a:r>
                <a:rPr lang="en">
                  <a:solidFill>
                    <a:srgbClr val="FFFFFF"/>
                  </a:solidFill>
                  <a:latin typeface="Roboto"/>
                  <a:ea typeface="Roboto"/>
                  <a:cs typeface="Roboto"/>
                  <a:sym typeface="Roboto"/>
                </a:rPr>
                <a:t>Visualization</a:t>
              </a:r>
              <a:endParaRPr>
                <a:solidFill>
                  <a:srgbClr val="FFFFFF"/>
                </a:solidFill>
                <a:latin typeface="Roboto"/>
                <a:ea typeface="Roboto"/>
                <a:cs typeface="Roboto"/>
                <a:sym typeface="Roboto"/>
              </a:endParaRPr>
            </a:p>
          </p:txBody>
        </p:sp>
        <p:sp>
          <p:nvSpPr>
            <p:cNvPr id="83" name="Google Shape;83;p17"/>
            <p:cNvSpPr txBox="1"/>
            <p:nvPr/>
          </p:nvSpPr>
          <p:spPr>
            <a:xfrm>
              <a:off x="95800" y="2057125"/>
              <a:ext cx="22200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solidFill>
                    <a:schemeClr val="dk1"/>
                  </a:solidFill>
                  <a:latin typeface="Roboto"/>
                  <a:ea typeface="Roboto"/>
                  <a:cs typeface="Roboto"/>
                  <a:sym typeface="Roboto"/>
                </a:rPr>
                <a:t>Pivot tables for mean lease bids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Histograms for mean and median distributions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Plot mean and median bids per company between 2014-2020 using Seaborn</a:t>
              </a:r>
              <a:endParaRPr sz="1200">
                <a:latin typeface="Roboto"/>
                <a:ea typeface="Roboto"/>
                <a:cs typeface="Roboto"/>
                <a:sym typeface="Roboto"/>
              </a:endParaRPr>
            </a:p>
          </p:txBody>
        </p:sp>
      </p:grpSp>
      <p:grpSp>
        <p:nvGrpSpPr>
          <p:cNvPr id="84" name="Google Shape;84;p17"/>
          <p:cNvGrpSpPr/>
          <p:nvPr/>
        </p:nvGrpSpPr>
        <p:grpSpPr>
          <a:xfrm>
            <a:off x="2339625" y="1418375"/>
            <a:ext cx="2541300" cy="3483050"/>
            <a:chOff x="2263425" y="1189775"/>
            <a:chExt cx="2541300" cy="3483050"/>
          </a:xfrm>
        </p:grpSpPr>
        <p:sp>
          <p:nvSpPr>
            <p:cNvPr id="85" name="Google Shape;85;p17"/>
            <p:cNvSpPr/>
            <p:nvPr/>
          </p:nvSpPr>
          <p:spPr>
            <a:xfrm>
              <a:off x="2263425" y="1189775"/>
              <a:ext cx="2541300" cy="669000"/>
            </a:xfrm>
            <a:prstGeom prst="chevron">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Normality Check</a:t>
              </a:r>
              <a:endParaRPr>
                <a:solidFill>
                  <a:srgbClr val="FFFFFF"/>
                </a:solidFill>
                <a:latin typeface="Roboto"/>
                <a:ea typeface="Roboto"/>
                <a:cs typeface="Roboto"/>
                <a:sym typeface="Roboto"/>
              </a:endParaRPr>
            </a:p>
          </p:txBody>
        </p:sp>
        <p:sp>
          <p:nvSpPr>
            <p:cNvPr id="86" name="Google Shape;86;p17"/>
            <p:cNvSpPr txBox="1"/>
            <p:nvPr/>
          </p:nvSpPr>
          <p:spPr>
            <a:xfrm>
              <a:off x="2512202" y="2057125"/>
              <a:ext cx="19050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Tested mean and median lease bid</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Skew and kurtosis indicate data is not normal</a:t>
              </a:r>
              <a:endParaRPr sz="1200">
                <a:latin typeface="Roboto"/>
                <a:ea typeface="Roboto"/>
                <a:cs typeface="Roboto"/>
                <a:sym typeface="Roboto"/>
              </a:endParaRPr>
            </a:p>
          </p:txBody>
        </p:sp>
      </p:grpSp>
      <p:grpSp>
        <p:nvGrpSpPr>
          <p:cNvPr id="87" name="Google Shape;87;p17"/>
          <p:cNvGrpSpPr/>
          <p:nvPr/>
        </p:nvGrpSpPr>
        <p:grpSpPr>
          <a:xfrm>
            <a:off x="4406174" y="1418375"/>
            <a:ext cx="2541300" cy="3483050"/>
            <a:chOff x="4329974" y="1189775"/>
            <a:chExt cx="2541300" cy="3483050"/>
          </a:xfrm>
        </p:grpSpPr>
        <p:sp>
          <p:nvSpPr>
            <p:cNvPr id="88" name="Google Shape;88;p17"/>
            <p:cNvSpPr/>
            <p:nvPr/>
          </p:nvSpPr>
          <p:spPr>
            <a:xfrm>
              <a:off x="4329974" y="1189775"/>
              <a:ext cx="2541300" cy="669000"/>
            </a:xfrm>
            <a:prstGeom prst="chevron">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Kruskal-Wallis</a:t>
              </a:r>
              <a:endParaRPr>
                <a:solidFill>
                  <a:srgbClr val="FFFFFF"/>
                </a:solidFill>
                <a:latin typeface="Roboto"/>
                <a:ea typeface="Roboto"/>
                <a:cs typeface="Roboto"/>
                <a:sym typeface="Roboto"/>
              </a:endParaRPr>
            </a:p>
          </p:txBody>
        </p:sp>
        <p:sp>
          <p:nvSpPr>
            <p:cNvPr id="89" name="Google Shape;89;p17"/>
            <p:cNvSpPr txBox="1"/>
            <p:nvPr/>
          </p:nvSpPr>
          <p:spPr>
            <a:xfrm>
              <a:off x="4613553" y="2057125"/>
              <a:ext cx="19050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Test statistic &gt; 1.96 for both mean and median lease bids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Reject null hypothesis</a:t>
              </a:r>
              <a:endParaRPr sz="1200">
                <a:latin typeface="Roboto"/>
                <a:ea typeface="Roboto"/>
                <a:cs typeface="Roboto"/>
                <a:sym typeface="Roboto"/>
              </a:endParaRPr>
            </a:p>
          </p:txBody>
        </p:sp>
      </p:grpSp>
      <p:grpSp>
        <p:nvGrpSpPr>
          <p:cNvPr id="90" name="Google Shape;90;p17"/>
          <p:cNvGrpSpPr/>
          <p:nvPr/>
        </p:nvGrpSpPr>
        <p:grpSpPr>
          <a:xfrm>
            <a:off x="6472939" y="1418375"/>
            <a:ext cx="2541300" cy="3483050"/>
            <a:chOff x="6396739" y="1189775"/>
            <a:chExt cx="2541300" cy="3483050"/>
          </a:xfrm>
        </p:grpSpPr>
        <p:sp>
          <p:nvSpPr>
            <p:cNvPr id="91" name="Google Shape;91;p17"/>
            <p:cNvSpPr/>
            <p:nvPr/>
          </p:nvSpPr>
          <p:spPr>
            <a:xfrm>
              <a:off x="6396739" y="1189775"/>
              <a:ext cx="2541300" cy="669000"/>
            </a:xfrm>
            <a:prstGeom prst="chevron">
              <a:avLst>
                <a:gd fmla="val 50000" name="adj"/>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Pairwise Tukey HSD</a:t>
              </a:r>
              <a:endParaRPr>
                <a:solidFill>
                  <a:srgbClr val="FFFFFF"/>
                </a:solidFill>
                <a:latin typeface="Roboto"/>
                <a:ea typeface="Roboto"/>
                <a:cs typeface="Roboto"/>
                <a:sym typeface="Roboto"/>
              </a:endParaRPr>
            </a:p>
          </p:txBody>
        </p:sp>
        <p:sp>
          <p:nvSpPr>
            <p:cNvPr id="92" name="Google Shape;92;p17"/>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Pairwise comparison for companies </a:t>
              </a:r>
              <a:endParaRPr sz="1200">
                <a:latin typeface="Roboto"/>
                <a:ea typeface="Roboto"/>
                <a:cs typeface="Roboto"/>
                <a:sym typeface="Roboto"/>
              </a:endParaRPr>
            </a:p>
          </p:txBody>
        </p:sp>
      </p:grpSp>
      <p:sp>
        <p:nvSpPr>
          <p:cNvPr id="93" name="Google Shape;9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Methods for Analysis</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8"/>
          <p:cNvPicPr preferRelativeResize="0"/>
          <p:nvPr/>
        </p:nvPicPr>
        <p:blipFill>
          <a:blip r:embed="rId3">
            <a:alphaModFix/>
          </a:blip>
          <a:stretch>
            <a:fillRect/>
          </a:stretch>
        </p:blipFill>
        <p:spPr>
          <a:xfrm>
            <a:off x="311700" y="973025"/>
            <a:ext cx="4532074" cy="3796625"/>
          </a:xfrm>
          <a:prstGeom prst="rect">
            <a:avLst/>
          </a:prstGeom>
          <a:noFill/>
          <a:ln cap="flat" cmpd="sng" w="19050">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
        <p:nvSpPr>
          <p:cNvPr id="99" name="Google Shape;99;p18"/>
          <p:cNvSpPr txBox="1"/>
          <p:nvPr>
            <p:ph type="title"/>
          </p:nvPr>
        </p:nvSpPr>
        <p:spPr>
          <a:xfrm>
            <a:off x="311700" y="141350"/>
            <a:ext cx="8520600" cy="75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Visualizing mean bids over time</a:t>
            </a:r>
            <a:endParaRPr>
              <a:solidFill>
                <a:schemeClr val="dk1"/>
              </a:solidFill>
            </a:endParaRPr>
          </a:p>
        </p:txBody>
      </p:sp>
      <p:pic>
        <p:nvPicPr>
          <p:cNvPr id="100" name="Google Shape;100;p18"/>
          <p:cNvPicPr preferRelativeResize="0"/>
          <p:nvPr/>
        </p:nvPicPr>
        <p:blipFill>
          <a:blip r:embed="rId4">
            <a:alphaModFix/>
          </a:blip>
          <a:stretch>
            <a:fillRect/>
          </a:stretch>
        </p:blipFill>
        <p:spPr>
          <a:xfrm>
            <a:off x="5223975" y="1247775"/>
            <a:ext cx="3705225" cy="26479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Normality Check</a:t>
            </a:r>
            <a:endParaRPr/>
          </a:p>
        </p:txBody>
      </p:sp>
      <p:pic>
        <p:nvPicPr>
          <p:cNvPr id="106" name="Google Shape;106;p19"/>
          <p:cNvPicPr preferRelativeResize="0"/>
          <p:nvPr/>
        </p:nvPicPr>
        <p:blipFill>
          <a:blip r:embed="rId3">
            <a:alphaModFix/>
          </a:blip>
          <a:stretch>
            <a:fillRect/>
          </a:stretch>
        </p:blipFill>
        <p:spPr>
          <a:xfrm>
            <a:off x="540775" y="1247775"/>
            <a:ext cx="3581400" cy="2647950"/>
          </a:xfrm>
          <a:prstGeom prst="rect">
            <a:avLst/>
          </a:prstGeom>
          <a:noFill/>
          <a:ln cap="flat" cmpd="sng" w="19050">
            <a:solidFill>
              <a:schemeClr val="dk1"/>
            </a:solidFill>
            <a:prstDash val="solid"/>
            <a:round/>
            <a:headEnd len="sm" w="sm" type="none"/>
            <a:tailEnd len="sm" w="sm" type="none"/>
          </a:ln>
        </p:spPr>
      </p:pic>
      <p:pic>
        <p:nvPicPr>
          <p:cNvPr id="107" name="Google Shape;107;p19"/>
          <p:cNvPicPr preferRelativeResize="0"/>
          <p:nvPr/>
        </p:nvPicPr>
        <p:blipFill>
          <a:blip r:embed="rId4">
            <a:alphaModFix/>
          </a:blip>
          <a:stretch>
            <a:fillRect/>
          </a:stretch>
        </p:blipFill>
        <p:spPr>
          <a:xfrm>
            <a:off x="4961850" y="1247775"/>
            <a:ext cx="3581400" cy="2647950"/>
          </a:xfrm>
          <a:prstGeom prst="rect">
            <a:avLst/>
          </a:prstGeom>
          <a:noFill/>
          <a:ln cap="flat" cmpd="sng" w="19050">
            <a:solidFill>
              <a:schemeClr val="dk1"/>
            </a:solidFill>
            <a:prstDash val="solid"/>
            <a:round/>
            <a:headEnd len="sm" w="sm" type="none"/>
            <a:tailEnd len="sm" w="sm" type="none"/>
          </a:ln>
        </p:spPr>
      </p:pic>
      <p:sp>
        <p:nvSpPr>
          <p:cNvPr id="108" name="Google Shape;108;p19"/>
          <p:cNvSpPr txBox="1"/>
          <p:nvPr/>
        </p:nvSpPr>
        <p:spPr>
          <a:xfrm>
            <a:off x="1618375" y="3946300"/>
            <a:ext cx="142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Not Normal</a:t>
            </a:r>
            <a:endParaRPr/>
          </a:p>
        </p:txBody>
      </p:sp>
      <p:sp>
        <p:nvSpPr>
          <p:cNvPr id="109" name="Google Shape;109;p19"/>
          <p:cNvSpPr txBox="1"/>
          <p:nvPr/>
        </p:nvSpPr>
        <p:spPr>
          <a:xfrm>
            <a:off x="6039450" y="3946300"/>
            <a:ext cx="142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Not Normal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Recommendation</a:t>
            </a:r>
            <a:r>
              <a:rPr lang="en"/>
              <a:t>s</a:t>
            </a:r>
            <a:endParaRPr>
              <a:solidFill>
                <a:schemeClr val="dk1"/>
              </a:solidFill>
            </a:endParaRPr>
          </a:p>
        </p:txBody>
      </p:sp>
      <p:sp>
        <p:nvSpPr>
          <p:cNvPr id="115" name="Google Shape;115;p20"/>
          <p:cNvSpPr txBox="1"/>
          <p:nvPr>
            <p:ph idx="1" type="body"/>
          </p:nvPr>
        </p:nvSpPr>
        <p:spPr>
          <a:xfrm>
            <a:off x="311700" y="1152475"/>
            <a:ext cx="47790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Comparing medians instead of means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Major oil price crashes (2016, 2020) likely cause for large difference over 7 year span.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Majors remain </a:t>
            </a:r>
            <a:r>
              <a:rPr lang="en" sz="1400">
                <a:solidFill>
                  <a:schemeClr val="dk1"/>
                </a:solidFill>
              </a:rPr>
              <a:t>committed</a:t>
            </a:r>
            <a:r>
              <a:rPr lang="en" sz="1400">
                <a:solidFill>
                  <a:schemeClr val="dk1"/>
                </a:solidFill>
              </a:rPr>
              <a:t> to exploration despite low oil prices.</a:t>
            </a:r>
            <a:endParaRPr sz="1400">
              <a:solidFill>
                <a:schemeClr val="dk1"/>
              </a:solidFill>
            </a:endParaRPr>
          </a:p>
          <a:p>
            <a:pPr indent="-317500" lvl="0" marL="457200" rtl="0" algn="l">
              <a:spcBef>
                <a:spcPts val="0"/>
              </a:spcBef>
              <a:spcAft>
                <a:spcPts val="0"/>
              </a:spcAft>
              <a:buClr>
                <a:schemeClr val="dk1"/>
              </a:buClr>
              <a:buSzPts val="1400"/>
              <a:buChar char="●"/>
            </a:pPr>
            <a:r>
              <a:rPr lang="en" sz="1400" u="sng">
                <a:solidFill>
                  <a:schemeClr val="dk1"/>
                </a:solidFill>
              </a:rPr>
              <a:t>Recommendation</a:t>
            </a:r>
            <a:r>
              <a:rPr lang="en" sz="1400">
                <a:solidFill>
                  <a:schemeClr val="dk1"/>
                </a:solidFill>
              </a:rPr>
              <a:t>: With mean bids decreasing during an oil price decline, companies that maintain a strong balance sheet should focus more </a:t>
            </a:r>
            <a:r>
              <a:rPr lang="en" sz="1400">
                <a:solidFill>
                  <a:schemeClr val="dk1"/>
                </a:solidFill>
              </a:rPr>
              <a:t>budget</a:t>
            </a:r>
            <a:r>
              <a:rPr lang="en" sz="1400">
                <a:solidFill>
                  <a:schemeClr val="dk1"/>
                </a:solidFill>
              </a:rPr>
              <a:t> on lease bids.</a:t>
            </a:r>
            <a:endParaRPr sz="1400">
              <a:solidFill>
                <a:schemeClr val="dk1"/>
              </a:solidFill>
            </a:endParaRPr>
          </a:p>
          <a:p>
            <a:pPr indent="-317500" lvl="0" marL="457200" rtl="0" algn="l">
              <a:spcBef>
                <a:spcPts val="0"/>
              </a:spcBef>
              <a:spcAft>
                <a:spcPts val="0"/>
              </a:spcAft>
              <a:buClr>
                <a:schemeClr val="dk1"/>
              </a:buClr>
              <a:buSzPts val="1400"/>
              <a:buChar char="●"/>
            </a:pPr>
            <a:r>
              <a:rPr lang="en" sz="1400" u="sng">
                <a:solidFill>
                  <a:schemeClr val="dk1"/>
                </a:solidFill>
              </a:rPr>
              <a:t>Areas of possible bias:</a:t>
            </a:r>
            <a:endParaRPr sz="1400" u="sng">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Companies that did not participate in the lease sale each year were not include in the analysis (sampling b</a:t>
            </a:r>
            <a:r>
              <a:rPr lang="en">
                <a:solidFill>
                  <a:schemeClr val="dk1"/>
                </a:solidFill>
              </a:rPr>
              <a:t>ias)</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Lease availability each year (contextual bias)</a:t>
            </a:r>
            <a:endParaRPr sz="1400">
              <a:solidFill>
                <a:schemeClr val="dk1"/>
              </a:solidFill>
            </a:endParaRPr>
          </a:p>
        </p:txBody>
      </p:sp>
      <p:pic>
        <p:nvPicPr>
          <p:cNvPr id="116" name="Google Shape;116;p20"/>
          <p:cNvPicPr preferRelativeResize="0"/>
          <p:nvPr/>
        </p:nvPicPr>
        <p:blipFill>
          <a:blip r:embed="rId3">
            <a:alphaModFix/>
          </a:blip>
          <a:stretch>
            <a:fillRect/>
          </a:stretch>
        </p:blipFill>
        <p:spPr>
          <a:xfrm>
            <a:off x="5243100" y="1170125"/>
            <a:ext cx="3705225" cy="2647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Additional Analysis</a:t>
            </a:r>
            <a:endParaRPr>
              <a:solidFill>
                <a:schemeClr val="dk1"/>
              </a:solidFill>
            </a:endParaRPr>
          </a:p>
        </p:txBody>
      </p:sp>
      <p:sp>
        <p:nvSpPr>
          <p:cNvPr id="122" name="Google Shape;12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rPr>
              <a:t>Comparing median net bid price over time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Comparing mean/median net bid price per protraction areas over time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Number of bids per company per year</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Incorporate average oil price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Number of exploration well permits filed per company per year</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Total volumes produced per company per year</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Lease availability vs. lease bids submitted</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Type or size of company (major vs private equity)</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Stock price for publicly traded companies</a:t>
            </a:r>
            <a:endParaRPr sz="1400">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