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6" r:id="rId5"/>
    <p:sldId id="268" r:id="rId6"/>
    <p:sldId id="269" r:id="rId7"/>
    <p:sldId id="262" r:id="rId8"/>
    <p:sldId id="265" r:id="rId9"/>
    <p:sldId id="261" r:id="rId10"/>
    <p:sldId id="267" r:id="rId11"/>
    <p:sldId id="270" r:id="rId12"/>
    <p:sldId id="272" r:id="rId13"/>
    <p:sldId id="271" r:id="rId14"/>
    <p:sldId id="27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372"/>
    <a:srgbClr val="F8963B"/>
    <a:srgbClr val="D66A08"/>
    <a:srgbClr val="0B171F"/>
    <a:srgbClr val="36545D"/>
    <a:srgbClr val="030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40" d="100"/>
          <a:sy n="40" d="100"/>
        </p:scale>
        <p:origin x="2142" y="36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451B-E89B-4CF7-8D56-42C00D676983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21A23-E6A9-42FE-8542-4F49F2DB9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3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9BE-1DC0-46C5-927A-7F355C824C04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7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11B9-E9A0-43AF-83E2-148382D10386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DAB88-A08F-46A6-9EC3-20CDFECA8B4E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9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A6AF-12B2-42F1-B6EE-FA24278C1782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7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B235-2393-45D4-B7FE-7E6030DCEFAF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3BB2-D04D-49CC-847E-160F37A34ACC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3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FA93-446C-4A47-886A-821268629F6F}" type="datetime1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5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4EA12-E704-49E8-B9B2-3235949A7874}" type="datetime1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66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3429-B63A-4DA4-81F2-D2B493C6D4BD}" type="datetime1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FFE4-B0BA-40BA-82B1-E09586107BC9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8F20-7505-4389-BC0B-C44B5F14424D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40E-03DC-4FFF-BA1E-55D45C293C86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NOVA ERA DAS FINANÇAS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1034-D83D-4825-B457-79702D482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3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14F9CB-F8BB-61F6-CE49-64DBF501539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B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69D2A3-C416-0BB2-BBBA-66496C1F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492C20-B7D0-CABF-EE11-3FC46FC2EA39}"/>
              </a:ext>
            </a:extLst>
          </p:cNvPr>
          <p:cNvSpPr txBox="1"/>
          <p:nvPr/>
        </p:nvSpPr>
        <p:spPr>
          <a:xfrm>
            <a:off x="4350327" y="59436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B727E0-4F83-7D04-5FE4-2ED1F32E0C25}"/>
              </a:ext>
            </a:extLst>
          </p:cNvPr>
          <p:cNvSpPr txBox="1"/>
          <p:nvPr/>
        </p:nvSpPr>
        <p:spPr>
          <a:xfrm>
            <a:off x="360218" y="9725891"/>
            <a:ext cx="87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D38BB0-99A9-C463-6820-2685EF3C485A}"/>
              </a:ext>
            </a:extLst>
          </p:cNvPr>
          <p:cNvSpPr txBox="1"/>
          <p:nvPr/>
        </p:nvSpPr>
        <p:spPr>
          <a:xfrm>
            <a:off x="0" y="929451"/>
            <a:ext cx="9601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Inteligência Artificial para Investimentos</a:t>
            </a:r>
          </a:p>
          <a:p>
            <a:endParaRPr lang="pt-BR" sz="1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endParaRPr lang="pt-BR" sz="1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endParaRPr lang="pt-BR" sz="36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Adaptando-se à Nova Era das Finanças</a:t>
            </a:r>
            <a:endParaRPr lang="pt-BR" sz="3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0512-E880-1F87-9E9D-DC605803AA30}"/>
              </a:ext>
            </a:extLst>
          </p:cNvPr>
          <p:cNvSpPr txBox="1"/>
          <p:nvPr/>
        </p:nvSpPr>
        <p:spPr>
          <a:xfrm>
            <a:off x="1669472" y="11164263"/>
            <a:ext cx="626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8963B"/>
                </a:solidFill>
              </a:rPr>
              <a:t>Maíra Maciel Carvalho Jorge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A4678D-E696-8EAB-84B5-7CDB4A0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6D4A2-EDBE-E470-1536-B4016560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4C2053CA-BF93-233C-FB3C-68C3BE351FB5}"/>
              </a:ext>
            </a:extLst>
          </p:cNvPr>
          <p:cNvSpPr txBox="1"/>
          <p:nvPr/>
        </p:nvSpPr>
        <p:spPr>
          <a:xfrm>
            <a:off x="1363040" y="2384265"/>
            <a:ext cx="77809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Investir em cursos e treinamentos que ensinem o uso de ferramentas de IA aplicadas ao setor financeiro é essencial para profissionais que desejam se destacar. Esses programas oferecem não apenas o conhecimento técnico, mas também a confiança necessária para utilizar as soluções de forma estratégica.</a:t>
            </a:r>
          </a:p>
          <a:p>
            <a:endParaRPr lang="pt-BR" sz="2400" dirty="0"/>
          </a:p>
          <a:p>
            <a:r>
              <a:rPr lang="pt-BR" sz="2400" dirty="0"/>
              <a:t>Com o avanço rápido das tecnologias, a capacitação ajuda os bancários a manterem-se atualizados, garantindo que possam oferecer serviços de alta qualidade em um mercado cada vez mais competitivo. Além disso, profissionais capacitados conseguem identificar melhor as limitações e os potenciais das ferramentas, otimizando sua utilização no dia a dia.</a:t>
            </a:r>
          </a:p>
          <a:p>
            <a:endParaRPr lang="pt-BR" sz="2400" dirty="0"/>
          </a:p>
          <a:p>
            <a:r>
              <a:rPr lang="pt-BR" sz="2400" dirty="0"/>
              <a:t>Capacitar-se é também uma forma de agregar valor à carreira. Bancários que dominam tecnologias de IA tendem a ser mais procurados no mercado, além de estarem mais preparados para enfrentar desafios e criar soluções inovadoras para seus clientes.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B47202B-ECE7-FC92-84EB-2E7B083E30E4}"/>
              </a:ext>
            </a:extLst>
          </p:cNvPr>
          <p:cNvSpPr txBox="1"/>
          <p:nvPr/>
        </p:nvSpPr>
        <p:spPr>
          <a:xfrm>
            <a:off x="1384719" y="695937"/>
            <a:ext cx="6483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Invista em Capacitação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451804-BF83-93AE-74BC-18E41AACABA9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EFB64C-A61F-3E43-9922-15426D901B42}"/>
              </a:ext>
            </a:extLst>
          </p:cNvPr>
          <p:cNvSpPr txBox="1"/>
          <p:nvPr/>
        </p:nvSpPr>
        <p:spPr>
          <a:xfrm>
            <a:off x="1384719" y="10831563"/>
            <a:ext cx="7326144" cy="830997"/>
          </a:xfrm>
          <a:prstGeom prst="rect">
            <a:avLst/>
          </a:prstGeom>
          <a:solidFill>
            <a:srgbClr val="FAB372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Plataformas como </a:t>
            </a:r>
            <a:r>
              <a:rPr lang="pt-B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Coursera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Udemy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oferecem opções acessíveis e com foco prático.</a:t>
            </a:r>
            <a:endParaRPr lang="pt-BR" sz="240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6ACDF17-18C9-EAFE-DF78-E036B40A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184D993-B7C6-DD4C-47D6-B8922076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3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8416-CB88-53AF-A255-D2CABEC0E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4165368-970B-55DC-FAEC-1EA71965F061}"/>
              </a:ext>
            </a:extLst>
          </p:cNvPr>
          <p:cNvSpPr txBox="1"/>
          <p:nvPr/>
        </p:nvSpPr>
        <p:spPr>
          <a:xfrm>
            <a:off x="1363040" y="3443041"/>
            <a:ext cx="7697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Muitos bancos já possuem ferramentas de IA integradas aos seus sistemas, que podem otimizar as rotinas dos bancários e melhorar o atendimento aos clientes. Essas soluções incluem desde </a:t>
            </a:r>
            <a:r>
              <a:rPr lang="pt-BR" sz="2400" dirty="0" err="1"/>
              <a:t>CRMs</a:t>
            </a:r>
            <a:r>
              <a:rPr lang="pt-BR" sz="2400" dirty="0"/>
              <a:t> inteligentes até plataformas de análise de risco ou monitoramento de investimentos.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Use os sistemas internos para cruzar dados e criar relatórios customizados para os clientes.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6D74B928-ECC4-E67A-2DB9-6313E243FA2B}"/>
              </a:ext>
            </a:extLst>
          </p:cNvPr>
          <p:cNvSpPr txBox="1"/>
          <p:nvPr/>
        </p:nvSpPr>
        <p:spPr>
          <a:xfrm>
            <a:off x="1384719" y="695937"/>
            <a:ext cx="75069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Utilize Soluções Disponíveis no Banco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681222-93C5-A6C5-C3C4-2A2167A602AF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265BC-E656-9BB5-0B41-B5A058A0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9C8D6-90E4-0518-641F-8B971A8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28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963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07127-D9CE-DFB2-20A6-DAA149040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E15426-2BBC-2FE4-F364-18D236DD5FC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5CA8FF8-9D8C-5C77-A41D-FD4E5E6AD12A}"/>
              </a:ext>
            </a:extLst>
          </p:cNvPr>
          <p:cNvSpPr txBox="1"/>
          <p:nvPr/>
        </p:nvSpPr>
        <p:spPr>
          <a:xfrm>
            <a:off x="0" y="3491664"/>
            <a:ext cx="9601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 err="1">
                <a:solidFill>
                  <a:schemeClr val="bg1"/>
                </a:solidFill>
                <a:latin typeface="Impact" panose="020B0806030902050204" pitchFamily="34" charset="0"/>
              </a:rPr>
              <a:t>Concluões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11DC86-A6DC-3B33-FD0F-90A6D9000F69}"/>
              </a:ext>
            </a:extLst>
          </p:cNvPr>
          <p:cNvSpPr/>
          <p:nvPr/>
        </p:nvSpPr>
        <p:spPr>
          <a:xfrm>
            <a:off x="1218470" y="9309936"/>
            <a:ext cx="7218216" cy="210318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EEEF6-0C69-050B-BE6E-BC36510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E08CE-F6C2-7091-9E1C-20B4676F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1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F955-500F-C390-A2FC-D6F3139A2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A431CEF-5ED9-2F8D-A49F-559322547678}"/>
              </a:ext>
            </a:extLst>
          </p:cNvPr>
          <p:cNvSpPr txBox="1"/>
          <p:nvPr/>
        </p:nvSpPr>
        <p:spPr>
          <a:xfrm>
            <a:off x="1363040" y="3443041"/>
            <a:ext cx="761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IA não veio para substituir o trabalho humano, mas para ampliá-lo e torná-lo mais eficaz. Com o apoio dessas tecnologias, os bancários podem transformar dados complexos em insights valiosos, melhorar a precisão das recomendações financeiras e oferecer soluções altamente personalizadas aos seus clientes.</a:t>
            </a:r>
          </a:p>
          <a:p>
            <a:endParaRPr lang="pt-BR" sz="2400" dirty="0"/>
          </a:p>
          <a:p>
            <a:r>
              <a:rPr lang="pt-BR" sz="2400" dirty="0"/>
              <a:t>Adotar a IA não é apenas uma questão de modernização, mas de se manter competitivo em um mercado que valoriza a eficiência e a inovação. O futuro da assessoria financeira é inteligente, e os profissionais que abraçarem essa realidade estarão na vanguarda das transformações do setor.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64CB4F96-FC37-0BAB-88C7-3D28032B6F86}"/>
              </a:ext>
            </a:extLst>
          </p:cNvPr>
          <p:cNvSpPr txBox="1"/>
          <p:nvPr/>
        </p:nvSpPr>
        <p:spPr>
          <a:xfrm>
            <a:off x="1384719" y="695937"/>
            <a:ext cx="3415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Conclusão: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02E9ED94-94B0-9364-1662-1D2D9E78CBD8}"/>
              </a:ext>
            </a:extLst>
          </p:cNvPr>
          <p:cNvSpPr txBox="1"/>
          <p:nvPr/>
        </p:nvSpPr>
        <p:spPr>
          <a:xfrm>
            <a:off x="1384719" y="2137102"/>
            <a:ext cx="502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IA Como Parceira do Bancário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B063AA-85D1-4A03-A3EA-8AEDBA866E5C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89A4-4E45-9CA0-41A7-7739CBD3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BFEF0-20C3-74F6-4F8E-CF9E9436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9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65C34-74E3-78B0-160A-A766F30A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8C9169E-5730-5434-B4EB-E5031174EFC1}"/>
              </a:ext>
            </a:extLst>
          </p:cNvPr>
          <p:cNvSpPr txBox="1"/>
          <p:nvPr/>
        </p:nvSpPr>
        <p:spPr>
          <a:xfrm>
            <a:off x="1384718" y="695937"/>
            <a:ext cx="7133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OBRIGADA POR LER ATÉ AQUI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0D6090AA-BA0F-7686-D1D2-03E003A28A81}"/>
              </a:ext>
            </a:extLst>
          </p:cNvPr>
          <p:cNvSpPr txBox="1"/>
          <p:nvPr/>
        </p:nvSpPr>
        <p:spPr>
          <a:xfrm>
            <a:off x="1384718" y="2137102"/>
            <a:ext cx="685344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Este Ebook foi gerado por IA e revisado e diagramado por humano</a:t>
            </a:r>
          </a:p>
          <a:p>
            <a:endParaRPr lang="pt-BR" sz="3200" dirty="0">
              <a:latin typeface="+mj-lt"/>
            </a:endParaRPr>
          </a:p>
          <a:p>
            <a:r>
              <a:rPr lang="pt-BR" sz="3200" dirty="0">
                <a:latin typeface="+mj-lt"/>
              </a:rPr>
              <a:t>Este conteúdo foi gerado com fins didáticos e não foi realizada uma validação cuidadosa humana e, por isso, pode conter erros.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9264CF-62C4-895E-7761-0689109A8FC7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7FD2B-E27D-FE36-1295-B131DA0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8ED95-1BE2-EE7F-F8D0-FD56AC2C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26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77A83-D098-B167-113D-11B984F2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EF6CCC5-BD1D-EB05-A37F-0D270AD05996}"/>
              </a:ext>
            </a:extLst>
          </p:cNvPr>
          <p:cNvSpPr txBox="1"/>
          <p:nvPr/>
        </p:nvSpPr>
        <p:spPr>
          <a:xfrm>
            <a:off x="1363039" y="3443041"/>
            <a:ext cx="78772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Inteligência Artificial (IA) é uma tecnologia que permite que máquinas e sistemas computacionais aprendam, raciocinem e tomem decisões de maneira similar aos seres humanos, revolucionado diversos setores, incluindo o financeiro, ao trazer maior eficiência e assertividade para processos antes manuais.</a:t>
            </a:r>
          </a:p>
          <a:p>
            <a:endParaRPr lang="pt-BR" sz="2400" dirty="0"/>
          </a:p>
          <a:p>
            <a:r>
              <a:rPr lang="pt-BR" sz="2400" dirty="0"/>
              <a:t>No campo dos investimentos, a IA se destaca por sua capacidade de analisar grandes volumes de dados em questão de segundos. Isso inclui informações de mercado, históricos de performance e notícias relevantes, o que permite identificar padrões e tendências com mais precisão do que análises tradicionais.</a:t>
            </a:r>
          </a:p>
          <a:p>
            <a:endParaRPr lang="pt-BR" sz="2400" dirty="0"/>
          </a:p>
          <a:p>
            <a:r>
              <a:rPr lang="pt-BR" sz="2400" dirty="0"/>
              <a:t>Graças à rapidez e precisão proporcionadas pela IA, os investidores podem tomar decisões mais informadas e no momento certo. Isso não apenas aumenta as chances de sucesso, mas também minimiza riscos, trazendo mais segurança para clientes e profissionais do setor financeiro.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53F591E-88B4-109B-5B05-04D29BF114DE}"/>
              </a:ext>
            </a:extLst>
          </p:cNvPr>
          <p:cNvSpPr txBox="1"/>
          <p:nvPr/>
        </p:nvSpPr>
        <p:spPr>
          <a:xfrm>
            <a:off x="1384719" y="695937"/>
            <a:ext cx="71071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O Futuro da Assessoria Financeira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875621-3290-2382-1137-E6B981DB6E70}"/>
              </a:ext>
            </a:extLst>
          </p:cNvPr>
          <p:cNvSpPr/>
          <p:nvPr/>
        </p:nvSpPr>
        <p:spPr>
          <a:xfrm>
            <a:off x="1255040" y="-24063"/>
            <a:ext cx="108000" cy="2117558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5D708E-4C65-14C8-A88E-53DDCD89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7A257-D851-3691-2A1C-221ED1F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913315"/>
            <a:ext cx="2160270" cy="681567"/>
          </a:xfrm>
        </p:spPr>
        <p:txBody>
          <a:bodyPr/>
          <a:lstStyle/>
          <a:p>
            <a:fld id="{31551034-D83D-4825-B457-79702D482D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0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963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F1225-1485-4765-16A2-56BACB32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B23682C-3688-E5C9-8758-46C2EFC0E756}"/>
              </a:ext>
            </a:extLst>
          </p:cNvPr>
          <p:cNvSpPr/>
          <p:nvPr/>
        </p:nvSpPr>
        <p:spPr>
          <a:xfrm>
            <a:off x="0" y="24063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D66573C-004C-22DD-83E2-F8B8BFC5E344}"/>
              </a:ext>
            </a:extLst>
          </p:cNvPr>
          <p:cNvSpPr txBox="1"/>
          <p:nvPr/>
        </p:nvSpPr>
        <p:spPr>
          <a:xfrm>
            <a:off x="360950" y="5173580"/>
            <a:ext cx="88552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Benefícios da IA para o Bancário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4568F3D3-E0B0-3971-512A-BF35B5C023AF}"/>
              </a:ext>
            </a:extLst>
          </p:cNvPr>
          <p:cNvSpPr txBox="1">
            <a:spLocks/>
          </p:cNvSpPr>
          <p:nvPr/>
        </p:nvSpPr>
        <p:spPr>
          <a:xfrm>
            <a:off x="3214975" y="1198785"/>
            <a:ext cx="3124573" cy="393954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ctr"/>
            <a:r>
              <a:rPr lang="pt-BR" sz="250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0E6301-D3EE-86F0-8D8C-4BA713DD2FA6}"/>
              </a:ext>
            </a:extLst>
          </p:cNvPr>
          <p:cNvSpPr/>
          <p:nvPr/>
        </p:nvSpPr>
        <p:spPr>
          <a:xfrm>
            <a:off x="1218470" y="9334003"/>
            <a:ext cx="7218216" cy="210318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74719D-9E5A-A24C-BE77-2203D039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BC6637-2089-DDB7-9B02-2847E8D4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2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BC51C-806D-8DB4-DC48-5068233C6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CE4FA7F-BCA9-45CE-9AF0-B1414821D487}"/>
              </a:ext>
            </a:extLst>
          </p:cNvPr>
          <p:cNvSpPr txBox="1"/>
          <p:nvPr/>
        </p:nvSpPr>
        <p:spPr>
          <a:xfrm>
            <a:off x="1266788" y="3443041"/>
            <a:ext cx="7961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Ferramentas de IA oferecem suporte essencial para que bancários tomem decisões mais embasadas, ao cruzar informações detalhadas sobre o perfil e o comportamento financeiro dos clientes. Esses sistemas conseguem processar dados como histórico de transações, metas financeiras e tolerância ao risco de forma rápida e eficiente.</a:t>
            </a:r>
          </a:p>
          <a:p>
            <a:endParaRPr lang="pt-BR" sz="2400" dirty="0"/>
          </a:p>
          <a:p>
            <a:r>
              <a:rPr lang="pt-BR" sz="2400" dirty="0"/>
              <a:t>Com esses insights, os bancários podem oferecer soluções altamente personalizadas, alinhando as recomendações aos objetivos individuais de cada cliente. Isso não apenas aumenta a confiança do cliente no profissional, mas também melhora os resultados das estratégias financeiras sugeridas.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A16E80F-8D12-82B6-76D0-9E6FDCB9783C}"/>
              </a:ext>
            </a:extLst>
          </p:cNvPr>
          <p:cNvSpPr txBox="1"/>
          <p:nvPr/>
        </p:nvSpPr>
        <p:spPr>
          <a:xfrm>
            <a:off x="1384719" y="695937"/>
            <a:ext cx="69614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Tomada de Decisões Baseada em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2F8FC4-E633-9D80-E4E3-D6B75DB04EFD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0B211-88DF-CB67-B24C-1927898B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F285A-4592-5E6C-B5D5-2084454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540A-6966-163B-A358-EAD64211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057A94FB-B724-25BD-46A6-344451480642}"/>
              </a:ext>
            </a:extLst>
          </p:cNvPr>
          <p:cNvSpPr txBox="1"/>
          <p:nvPr/>
        </p:nvSpPr>
        <p:spPr>
          <a:xfrm>
            <a:off x="1363040" y="3443041"/>
            <a:ext cx="79012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Sistemas de CRM com IA</a:t>
            </a:r>
          </a:p>
          <a:p>
            <a:pPr marL="457200" indent="-457200">
              <a:buAutoNum type="arabicPeriod"/>
            </a:pPr>
            <a:endParaRPr lang="pt-BR" sz="2400" b="1" dirty="0"/>
          </a:p>
          <a:p>
            <a:r>
              <a:rPr lang="pt-BR" sz="2400" dirty="0"/>
              <a:t>Os sistemas de CRM com IA, como o </a:t>
            </a:r>
            <a:r>
              <a:rPr lang="pt-BR" sz="2400" dirty="0" err="1"/>
              <a:t>Salesforce</a:t>
            </a:r>
            <a:r>
              <a:rPr lang="pt-BR" sz="2400" dirty="0"/>
              <a:t> Einstein, analisam automaticamente dados de interação dos clientes, históricos de transações e comportamentos financeiros. Eles oferecem recomendações proativas para ajudar os bancários a personalizar ofertas e prever necessidades futuras dos clientes.</a:t>
            </a:r>
          </a:p>
          <a:p>
            <a:endParaRPr lang="pt-BR" sz="2400" dirty="0"/>
          </a:p>
          <a:p>
            <a:r>
              <a:rPr lang="pt-BR" sz="2400" b="1" dirty="0"/>
              <a:t>Exemplo prático</a:t>
            </a:r>
            <a:r>
              <a:rPr lang="pt-BR" sz="2400" dirty="0"/>
              <a:t>: Um cliente frequentemente investe em produtos de renda fixa, mas um CRM com IA detecta uma mudança no comportamento financeiro dele, sugerindo um produto de renda variável como alternativa para diversificação.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F80EF7FB-73EC-2F30-5ADA-859F54FB7524}"/>
              </a:ext>
            </a:extLst>
          </p:cNvPr>
          <p:cNvSpPr txBox="1"/>
          <p:nvPr/>
        </p:nvSpPr>
        <p:spPr>
          <a:xfrm>
            <a:off x="1384718" y="909883"/>
            <a:ext cx="73020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Exemplos e Contextos Práticos de Sistemas de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4B914C-3F55-F806-B009-452833585DAB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AF2C1-3079-ABF1-D16F-B0F355F1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77E24D-0A39-CF01-D3A1-17304D1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7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30DB-1688-22A3-E322-C04E2654A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FF43C2A1-AABD-FDA8-C8EA-92B789FE0F83}"/>
              </a:ext>
            </a:extLst>
          </p:cNvPr>
          <p:cNvSpPr txBox="1"/>
          <p:nvPr/>
        </p:nvSpPr>
        <p:spPr>
          <a:xfrm>
            <a:off x="1363040" y="1517991"/>
            <a:ext cx="79012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Plataformas de Análise de Investimentos</a:t>
            </a:r>
          </a:p>
          <a:p>
            <a:endParaRPr lang="pt-BR" sz="2400" b="1" dirty="0"/>
          </a:p>
          <a:p>
            <a:r>
              <a:rPr lang="pt-BR" sz="2400" dirty="0"/>
              <a:t>Ferramentas como Bloomberg Terminal e </a:t>
            </a:r>
            <a:r>
              <a:rPr lang="pt-BR" sz="2400" dirty="0" err="1"/>
              <a:t>Refinitiv</a:t>
            </a:r>
            <a:r>
              <a:rPr lang="pt-BR" sz="2400" dirty="0"/>
              <a:t> </a:t>
            </a:r>
            <a:r>
              <a:rPr lang="pt-BR" sz="2400" dirty="0" err="1"/>
              <a:t>Eikon</a:t>
            </a:r>
            <a:r>
              <a:rPr lang="pt-BR" sz="2400" dirty="0"/>
              <a:t> utilizam IA para rastrear mercados financeiros em tempo real. Elas analisam notícias, movimentos de preços e relatórios econômicos, permitindo que bancários identifiquem oportunidades e riscos rapidamente.</a:t>
            </a:r>
          </a:p>
          <a:p>
            <a:endParaRPr lang="pt-BR" sz="2400" dirty="0"/>
          </a:p>
          <a:p>
            <a:r>
              <a:rPr lang="pt-BR" sz="2400" b="1" dirty="0"/>
              <a:t>Exemplo prático</a:t>
            </a:r>
            <a:r>
              <a:rPr lang="pt-BR" sz="2400" dirty="0"/>
              <a:t>: Um bancário percebe uma queda abrupta no preço de uma ação monitorada. A plataforma sugere possíveis causas, como a divulgação de um resultado trimestral abaixo do esperado, ajudando o profissional a decidir se recomenda venda ou manutenção do ativo.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874857-4B14-6030-8F8B-755A797AF55E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FF372A67-342E-5B5D-34B8-E65D83A6F385}"/>
              </a:ext>
            </a:extLst>
          </p:cNvPr>
          <p:cNvSpPr txBox="1"/>
          <p:nvPr/>
        </p:nvSpPr>
        <p:spPr>
          <a:xfrm>
            <a:off x="1371062" y="7156781"/>
            <a:ext cx="79012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Soluções de Monitoramento Automatizado</a:t>
            </a:r>
          </a:p>
          <a:p>
            <a:endParaRPr lang="pt-BR" sz="2400" b="1" dirty="0"/>
          </a:p>
          <a:p>
            <a:r>
              <a:rPr lang="pt-BR" sz="2400" dirty="0"/>
              <a:t>Soluções como </a:t>
            </a:r>
            <a:r>
              <a:rPr lang="pt-BR" sz="2400" dirty="0" err="1"/>
              <a:t>robo-advisors</a:t>
            </a:r>
            <a:r>
              <a:rPr lang="pt-BR" sz="2400" dirty="0"/>
              <a:t> ou plataformas de gestão de carteiras utilizam IA para monitorar investimentos e alertar sobre mudanças no mercado. Essas ferramentas também sugerem rebalanceamentos para manter a carteira alinhada aos objetivos do cliente.</a:t>
            </a:r>
          </a:p>
          <a:p>
            <a:endParaRPr lang="pt-BR" sz="2400" b="1" dirty="0"/>
          </a:p>
          <a:p>
            <a:r>
              <a:rPr lang="pt-BR" sz="2400" b="1" dirty="0"/>
              <a:t>Exemplo prático: </a:t>
            </a:r>
            <a:r>
              <a:rPr lang="pt-BR" sz="2400" dirty="0"/>
              <a:t>Um sistema detecta que a exposição a ações em uma carteira ultrapassou o limite de risco definido pelo cliente. Ele alerta o bancário, que pode recomendar a venda de parte dos ativos e redistribuir os recursos para investimentos mais seguros.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17C2DC-DE85-336D-E22F-8AC6AC66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1C4ED2-59D8-BAFB-F4F3-D43CC91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963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9DAB4-A3B0-B256-8C67-7A9F1C2B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5E2338-1B87-3799-BB16-C3A3CD31BC2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BE23615F-37B5-7C36-7721-112741BBE117}"/>
              </a:ext>
            </a:extLst>
          </p:cNvPr>
          <p:cNvSpPr txBox="1"/>
          <p:nvPr/>
        </p:nvSpPr>
        <p:spPr>
          <a:xfrm>
            <a:off x="53956" y="5197645"/>
            <a:ext cx="95472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Ferramentas de IA Populares no Mercado Financeiro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56C4809-0F53-CAF1-1171-FB9640859891}"/>
              </a:ext>
            </a:extLst>
          </p:cNvPr>
          <p:cNvSpPr txBox="1">
            <a:spLocks/>
          </p:cNvSpPr>
          <p:nvPr/>
        </p:nvSpPr>
        <p:spPr>
          <a:xfrm>
            <a:off x="2637463" y="1198785"/>
            <a:ext cx="4315326" cy="393954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ctr"/>
            <a:r>
              <a:rPr lang="pt-BR" sz="250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362D1A6-8AC6-C634-1768-803BED17FB22}"/>
              </a:ext>
            </a:extLst>
          </p:cNvPr>
          <p:cNvSpPr/>
          <p:nvPr/>
        </p:nvSpPr>
        <p:spPr>
          <a:xfrm>
            <a:off x="1218470" y="9309942"/>
            <a:ext cx="7218216" cy="210318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7D899-1D8F-522F-6AC7-EAC53C15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FD1106-CA30-B775-EA16-404F52A5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24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A43E-1395-6FAB-5110-6D54EA61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296BD085-9582-2CDB-480B-ABF8EA567C2C}"/>
              </a:ext>
            </a:extLst>
          </p:cNvPr>
          <p:cNvSpPr txBox="1"/>
          <p:nvPr/>
        </p:nvSpPr>
        <p:spPr>
          <a:xfrm>
            <a:off x="1363040" y="1662371"/>
            <a:ext cx="792533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mercado financeiro conta com diversas ferramentas de IA amplamente utilizadas para otimizar operações e melhorar a tomada de decisões. </a:t>
            </a:r>
          </a:p>
          <a:p>
            <a:endParaRPr lang="pt-BR" sz="2400" dirty="0"/>
          </a:p>
          <a:p>
            <a:r>
              <a:rPr lang="pt-BR" sz="2400" dirty="0"/>
              <a:t>Uma delas é o Aladdin, sistema desenvolvido pela </a:t>
            </a:r>
            <a:r>
              <a:rPr lang="pt-BR" sz="2400" dirty="0" err="1"/>
              <a:t>BlackRock</a:t>
            </a:r>
            <a:r>
              <a:rPr lang="pt-BR" sz="2400" dirty="0"/>
              <a:t>, que combina IA e big data para gerenciar riscos e monitorar investimentos de grandes carteiras. Sua capacidade de prever movimentos de mercado tem ajudado gestores a tomar decisões mais assertivas em cenários complexos.</a:t>
            </a:r>
          </a:p>
          <a:p>
            <a:endParaRPr lang="pt-BR" sz="2400" dirty="0"/>
          </a:p>
          <a:p>
            <a:r>
              <a:rPr lang="pt-BR" sz="2400" dirty="0"/>
              <a:t>Outra ferramenta relevante é o </a:t>
            </a:r>
            <a:r>
              <a:rPr lang="pt-BR" sz="2400" dirty="0" err="1"/>
              <a:t>Kensho</a:t>
            </a:r>
            <a:r>
              <a:rPr lang="pt-BR" sz="2400" dirty="0"/>
              <a:t>, utilizado por instituições como Goldman Sachs. Ele é capaz de analisar eventos financeiros globais e suas implicações em frações de segundo, fornecendo insights valiosos para negociações em tempo real. Por exemplo, em situações de crises econômicas, o </a:t>
            </a:r>
            <a:r>
              <a:rPr lang="pt-BR" sz="2400" dirty="0" err="1"/>
              <a:t>Kensho</a:t>
            </a:r>
            <a:r>
              <a:rPr lang="pt-BR" sz="2400" dirty="0"/>
              <a:t> ajuda a identificar setores menos afetados e potenciais oportunidades de investimento.</a:t>
            </a:r>
          </a:p>
          <a:p>
            <a:endParaRPr lang="pt-BR" sz="2400" dirty="0"/>
          </a:p>
          <a:p>
            <a:r>
              <a:rPr lang="pt-BR" sz="2400" dirty="0"/>
              <a:t>Adicionalmente, os </a:t>
            </a:r>
            <a:r>
              <a:rPr lang="pt-BR" sz="2400" dirty="0" err="1"/>
              <a:t>robo-advisors</a:t>
            </a:r>
            <a:r>
              <a:rPr lang="pt-BR" sz="2400" dirty="0"/>
              <a:t>, como </a:t>
            </a:r>
            <a:r>
              <a:rPr lang="pt-BR" sz="2400" dirty="0" err="1"/>
              <a:t>Betterment</a:t>
            </a:r>
            <a:r>
              <a:rPr lang="pt-BR" sz="2400" dirty="0"/>
              <a:t> e </a:t>
            </a:r>
            <a:r>
              <a:rPr lang="pt-BR" sz="2400" dirty="0" err="1"/>
              <a:t>Wealthfront</a:t>
            </a:r>
            <a:r>
              <a:rPr lang="pt-BR" sz="2400" dirty="0"/>
              <a:t>, têm ganhado destaque por sua simplicidade e eficiência. Esses sistemas automatizam a gestão de carteiras para investidores individuais, utilizando algoritmos que ajustam os portfólios com base em tolerância ao risco e metas financeiras. Eles democratizam o acesso a estratégias sofisticadas, antes restritas a grandes investidores.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C12242-0CC7-9038-28EE-ECEBBE65FE33}"/>
              </a:ext>
            </a:extLst>
          </p:cNvPr>
          <p:cNvSpPr/>
          <p:nvPr/>
        </p:nvSpPr>
        <p:spPr>
          <a:xfrm>
            <a:off x="1255040" y="-24063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B97F90-A9C9-2DC3-50F6-27FB320F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D8D15D-2B20-BD51-641D-84D03079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8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963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AA2F0-30EC-8547-154A-1994BCA2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905B60-875D-5970-0DD8-5C918E8A935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7F9E2E6E-2E07-BF6C-1335-9A4912988F24}"/>
              </a:ext>
            </a:extLst>
          </p:cNvPr>
          <p:cNvSpPr txBox="1"/>
          <p:nvPr/>
        </p:nvSpPr>
        <p:spPr>
          <a:xfrm>
            <a:off x="1" y="5197645"/>
            <a:ext cx="960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Como Começar a Usar IA no Seu Dia a Dia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8CB7FA3E-8653-F5F8-D789-F4A64128CF7A}"/>
              </a:ext>
            </a:extLst>
          </p:cNvPr>
          <p:cNvSpPr txBox="1">
            <a:spLocks/>
          </p:cNvSpPr>
          <p:nvPr/>
        </p:nvSpPr>
        <p:spPr>
          <a:xfrm>
            <a:off x="2974345" y="1198785"/>
            <a:ext cx="3739278" cy="393954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algn="ctr"/>
            <a:r>
              <a:rPr lang="pt-BR" sz="25000" dirty="0">
                <a:ln>
                  <a:solidFill>
                    <a:srgbClr val="FFC0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846D2E-C5DF-4F09-4344-48D68C0B9548}"/>
              </a:ext>
            </a:extLst>
          </p:cNvPr>
          <p:cNvSpPr/>
          <p:nvPr/>
        </p:nvSpPr>
        <p:spPr>
          <a:xfrm>
            <a:off x="1218470" y="9309936"/>
            <a:ext cx="7218216" cy="210318"/>
          </a:xfrm>
          <a:prstGeom prst="rect">
            <a:avLst/>
          </a:prstGeom>
          <a:gradFill flip="none" rotWithShape="1">
            <a:gsLst>
              <a:gs pos="0">
                <a:srgbClr val="FAB372">
                  <a:alpha val="78000"/>
                </a:srgbClr>
              </a:gs>
              <a:gs pos="100000">
                <a:srgbClr val="D66A08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F92431-4DC5-729C-D61D-EAA89F69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NOVA ERA DAS FINANÇAS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E986F-676E-F430-0BC1-B1D809DA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51034-D83D-4825-B457-79702D482D2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80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869</TotalTime>
  <Words>1202</Words>
  <Application>Microsoft Office PowerPoint</Application>
  <PresentationFormat>Papel A3 (297 x 420 mm)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PARA BANCÁRIOS</dc:title>
  <dc:creator>Maíra Carvalho</dc:creator>
  <cp:lastModifiedBy>Maíra Carvalho</cp:lastModifiedBy>
  <cp:revision>6</cp:revision>
  <dcterms:created xsi:type="dcterms:W3CDTF">2025-01-16T17:24:16Z</dcterms:created>
  <dcterms:modified xsi:type="dcterms:W3CDTF">2025-01-17T17:36:41Z</dcterms:modified>
</cp:coreProperties>
</file>