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59"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9"/>
  </p:normalViewPr>
  <p:slideViewPr>
    <p:cSldViewPr snapToGrid="0">
      <p:cViewPr varScale="1">
        <p:scale>
          <a:sx n="96" d="100"/>
          <a:sy n="96" d="100"/>
        </p:scale>
        <p:origin x="20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32F44-5BA4-DA42-8982-BC7B4188BFAE}" type="datetimeFigureOut">
              <a:rPr lang="en-US" smtClean="0"/>
              <a:t>1/13/25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F72B3-4AB9-A140-9218-D9034352FF7D}" type="slidenum">
              <a:rPr lang="en-US" smtClean="0"/>
              <a:t>‹#›</a:t>
            </a:fld>
            <a:endParaRPr lang="en-US"/>
          </a:p>
        </p:txBody>
      </p:sp>
    </p:spTree>
    <p:extLst>
      <p:ext uri="{BB962C8B-B14F-4D97-AF65-F5344CB8AC3E}">
        <p14:creationId xmlns:p14="http://schemas.microsoft.com/office/powerpoint/2010/main" val="15310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98/rsos.17108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132"/>
                </a:solidFill>
                <a:effectLst/>
                <a:latin typeface="Proxima Nova Subset"/>
              </a:rPr>
              <a:t>Colquhoun David. 2017. The reproducibility of research and the misinterpretation of </a:t>
            </a:r>
            <a:r>
              <a:rPr lang="en-US" b="0" i="1" dirty="0">
                <a:solidFill>
                  <a:srgbClr val="000000"/>
                </a:solidFill>
                <a:effectLst/>
                <a:latin typeface="Proxima Nova Subset"/>
              </a:rPr>
              <a:t>p</a:t>
            </a:r>
            <a:r>
              <a:rPr lang="en-US" b="0" i="0" dirty="0">
                <a:solidFill>
                  <a:srgbClr val="333132"/>
                </a:solidFill>
                <a:effectLst/>
                <a:latin typeface="Proxima Nova Subset"/>
              </a:rPr>
              <a:t>-values. </a:t>
            </a:r>
            <a:r>
              <a:rPr lang="en-US" b="0" i="1" dirty="0">
                <a:solidFill>
                  <a:srgbClr val="333132"/>
                </a:solidFill>
                <a:effectLst/>
                <a:latin typeface="Proxima Nova Subset"/>
              </a:rPr>
              <a:t>R. Soc. Open Sci.</a:t>
            </a:r>
            <a:r>
              <a:rPr lang="en-US" b="1" i="0" dirty="0">
                <a:solidFill>
                  <a:srgbClr val="333132"/>
                </a:solidFill>
                <a:effectLst/>
                <a:latin typeface="Proxima Nova Subset"/>
              </a:rPr>
              <a:t>4</a:t>
            </a:r>
            <a:r>
              <a:rPr lang="en-US" b="0" i="0" dirty="0">
                <a:solidFill>
                  <a:srgbClr val="333132"/>
                </a:solidFill>
                <a:effectLst/>
                <a:latin typeface="Proxima Nova Subset"/>
              </a:rPr>
              <a:t>171085</a:t>
            </a:r>
            <a:r>
              <a:rPr lang="en-US" b="0" i="0" u="none" strike="noStrike" dirty="0">
                <a:solidFill>
                  <a:srgbClr val="BA0C2F"/>
                </a:solidFill>
                <a:effectLst/>
                <a:latin typeface="Proxima Nova Subset"/>
                <a:hlinkClick r:id="rId3"/>
              </a:rPr>
              <a:t>http://doi.org/10.1098/rsos.171085</a:t>
            </a:r>
            <a:endParaRPr lang="en-US" dirty="0"/>
          </a:p>
        </p:txBody>
      </p:sp>
      <p:sp>
        <p:nvSpPr>
          <p:cNvPr id="4" name="Slide Number Placeholder 3"/>
          <p:cNvSpPr>
            <a:spLocks noGrp="1"/>
          </p:cNvSpPr>
          <p:nvPr>
            <p:ph type="sldNum" sz="quarter" idx="5"/>
          </p:nvPr>
        </p:nvSpPr>
        <p:spPr/>
        <p:txBody>
          <a:bodyPr/>
          <a:lstStyle/>
          <a:p>
            <a:fld id="{C68F72B3-4AB9-A140-9218-D9034352FF7D}" type="slidenum">
              <a:rPr lang="en-US" smtClean="0"/>
              <a:t>7</a:t>
            </a:fld>
            <a:endParaRPr lang="en-US"/>
          </a:p>
        </p:txBody>
      </p:sp>
    </p:spTree>
    <p:extLst>
      <p:ext uri="{BB962C8B-B14F-4D97-AF65-F5344CB8AC3E}">
        <p14:creationId xmlns:p14="http://schemas.microsoft.com/office/powerpoint/2010/main" val="338638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BBBA-55EE-4FDD-DC25-26DD7D834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D29FA5-FCCB-32FC-4897-7C0F663F1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2A803-719B-7178-477F-9F9CE433EDD4}"/>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5" name="Footer Placeholder 4">
            <a:extLst>
              <a:ext uri="{FF2B5EF4-FFF2-40B4-BE49-F238E27FC236}">
                <a16:creationId xmlns:a16="http://schemas.microsoft.com/office/drawing/2014/main" id="{70181D41-4784-24E7-4AA3-B42163F5A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F6780-F5E1-6881-2AF6-DC3D064C249E}"/>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364630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3399-0D39-5C39-8448-18EDF0CE2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E0912-36FA-3DD3-B922-2C22ECF721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940D-2871-38A6-7E44-0195CE49FDAB}"/>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5" name="Footer Placeholder 4">
            <a:extLst>
              <a:ext uri="{FF2B5EF4-FFF2-40B4-BE49-F238E27FC236}">
                <a16:creationId xmlns:a16="http://schemas.microsoft.com/office/drawing/2014/main" id="{9B556568-AD1C-0C22-8310-8562A1672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C5AB-47AE-A6F1-659A-FE1760BD9924}"/>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101748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CCD24B-FE26-F4DD-370A-E82B82D77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6691DA-FB36-BA43-60C3-495291E44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7FEE3-508E-2283-0884-B62C2815D4AE}"/>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5" name="Footer Placeholder 4">
            <a:extLst>
              <a:ext uri="{FF2B5EF4-FFF2-40B4-BE49-F238E27FC236}">
                <a16:creationId xmlns:a16="http://schemas.microsoft.com/office/drawing/2014/main" id="{90513C6C-C082-60F2-305D-DF643858D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526A3-A920-33C6-2C9A-F5E51B93EEAA}"/>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50261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C0F2-1744-366D-23B7-E0A79C309F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7DEDD-ED19-CAF4-CDE9-4A68E57677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FDF64-4478-FB13-9528-C6F80C3E0C97}"/>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5" name="Footer Placeholder 4">
            <a:extLst>
              <a:ext uri="{FF2B5EF4-FFF2-40B4-BE49-F238E27FC236}">
                <a16:creationId xmlns:a16="http://schemas.microsoft.com/office/drawing/2014/main" id="{C7F5D469-5EE0-644C-787A-60F58357C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A6CE9-3225-2778-C1FC-A844DD5BE14B}"/>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1562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DA11-6208-3B60-0513-9E640FB8F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BDEE4-4937-F559-9AF8-90017F9926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46D6D1-CA66-6309-0CE6-4B3BCCE27900}"/>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5" name="Footer Placeholder 4">
            <a:extLst>
              <a:ext uri="{FF2B5EF4-FFF2-40B4-BE49-F238E27FC236}">
                <a16:creationId xmlns:a16="http://schemas.microsoft.com/office/drawing/2014/main" id="{44F30FF2-DD60-76E9-4A5D-A49696E6F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10B2F-3C74-8CE8-8030-07B87938CF93}"/>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188232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E2B8-5D9D-CD9D-816B-698B6B9AA6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5FAA4-9CB4-B96D-C4F7-B2CEFEC8D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963734-F967-53D8-5E55-2D60F39431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CFEF3A-6E50-9CD8-3D18-015CB93A4DA3}"/>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6" name="Footer Placeholder 5">
            <a:extLst>
              <a:ext uri="{FF2B5EF4-FFF2-40B4-BE49-F238E27FC236}">
                <a16:creationId xmlns:a16="http://schemas.microsoft.com/office/drawing/2014/main" id="{57742EBD-5B7C-8276-C274-E7B81303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6C953-091F-C729-65AA-C83C67329210}"/>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332197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7F00-8802-F7B5-9BE3-BA39453761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9BD50-0C0D-F51C-0794-FF1EF8047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6C1CC-2499-0B8D-35B5-6FD67C25D4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66F17-6701-C660-A975-CAF655883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B4BA1-FE44-26A5-0CF5-50F605273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7C4C2-53D7-7A74-8885-D37C17156177}"/>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8" name="Footer Placeholder 7">
            <a:extLst>
              <a:ext uri="{FF2B5EF4-FFF2-40B4-BE49-F238E27FC236}">
                <a16:creationId xmlns:a16="http://schemas.microsoft.com/office/drawing/2014/main" id="{44160C4F-E701-5CFE-E882-56A10FF1A3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A06B8-9AFB-D727-697B-F651FAA5C42F}"/>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265730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7342-89B2-9BEC-92C3-FA4CE0659C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5F196-838C-A9A9-DEF8-8F1DA4E55AF4}"/>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4" name="Footer Placeholder 3">
            <a:extLst>
              <a:ext uri="{FF2B5EF4-FFF2-40B4-BE49-F238E27FC236}">
                <a16:creationId xmlns:a16="http://schemas.microsoft.com/office/drawing/2014/main" id="{3C604492-2BCE-0251-D3E4-3102AD4C3B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29881-5862-501F-A062-9327EA329683}"/>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289159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E0AD0-23A1-08A3-75D3-4AE9B04A4669}"/>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3" name="Footer Placeholder 2">
            <a:extLst>
              <a:ext uri="{FF2B5EF4-FFF2-40B4-BE49-F238E27FC236}">
                <a16:creationId xmlns:a16="http://schemas.microsoft.com/office/drawing/2014/main" id="{C532D096-42CD-FE0A-2283-5C2AFDB8A3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1289CB-C92B-DFEA-8127-ECF29D96F0A6}"/>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86993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19D7-7EF0-74DE-3060-9BF55F1E8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C7142-EF63-B8D8-F54A-A9B2AFDB2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3B95C2-EDDA-2AD5-88DB-7B26F2625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94B7C-AF1C-8E8A-2A74-F0A543E4F520}"/>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6" name="Footer Placeholder 5">
            <a:extLst>
              <a:ext uri="{FF2B5EF4-FFF2-40B4-BE49-F238E27FC236}">
                <a16:creationId xmlns:a16="http://schemas.microsoft.com/office/drawing/2014/main" id="{B8DA6CE7-7C8D-04F5-7DDA-DB47DC06F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15B3A-5DAB-A007-113F-4628F484532D}"/>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262455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308E-AFF4-F9B9-04AF-D23AD359C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A181DB-E054-1AC2-5617-146A88EA8E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24B77-CD12-6D79-1A30-558EAF39E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C24FF-9913-8DB1-2844-9CB11D2D3030}"/>
              </a:ext>
            </a:extLst>
          </p:cNvPr>
          <p:cNvSpPr>
            <a:spLocks noGrp="1"/>
          </p:cNvSpPr>
          <p:nvPr>
            <p:ph type="dt" sz="half" idx="10"/>
          </p:nvPr>
        </p:nvSpPr>
        <p:spPr/>
        <p:txBody>
          <a:bodyPr/>
          <a:lstStyle/>
          <a:p>
            <a:fld id="{2532C4A2-D672-1541-B367-D42C32A9F061}" type="datetimeFigureOut">
              <a:rPr lang="en-US" smtClean="0"/>
              <a:t>1/13/25</a:t>
            </a:fld>
            <a:endParaRPr lang="en-US"/>
          </a:p>
        </p:txBody>
      </p:sp>
      <p:sp>
        <p:nvSpPr>
          <p:cNvPr id="6" name="Footer Placeholder 5">
            <a:extLst>
              <a:ext uri="{FF2B5EF4-FFF2-40B4-BE49-F238E27FC236}">
                <a16:creationId xmlns:a16="http://schemas.microsoft.com/office/drawing/2014/main" id="{21D4ED86-7987-83B1-69DF-E535891B7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4B55D-0416-25AB-496A-6058579865C4}"/>
              </a:ext>
            </a:extLst>
          </p:cNvPr>
          <p:cNvSpPr>
            <a:spLocks noGrp="1"/>
          </p:cNvSpPr>
          <p:nvPr>
            <p:ph type="sldNum" sz="quarter" idx="12"/>
          </p:nvPr>
        </p:nvSpPr>
        <p:spPr/>
        <p:txBody>
          <a:bodyPr/>
          <a:lstStyle/>
          <a:p>
            <a:fld id="{3A547433-9C36-064D-A6EE-B673C4050D4B}" type="slidenum">
              <a:rPr lang="en-US" smtClean="0"/>
              <a:t>‹#›</a:t>
            </a:fld>
            <a:endParaRPr lang="en-US"/>
          </a:p>
        </p:txBody>
      </p:sp>
    </p:spTree>
    <p:extLst>
      <p:ext uri="{BB962C8B-B14F-4D97-AF65-F5344CB8AC3E}">
        <p14:creationId xmlns:p14="http://schemas.microsoft.com/office/powerpoint/2010/main" val="44090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F4A04-E8AD-8C96-806D-0158CCFA5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3A050-8BBD-4523-D3C4-19765613F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9C74D-3CE1-D5CB-7105-CF5C6F8F4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32C4A2-D672-1541-B367-D42C32A9F061}" type="datetimeFigureOut">
              <a:rPr lang="en-US" smtClean="0"/>
              <a:t>1/13/25</a:t>
            </a:fld>
            <a:endParaRPr lang="en-US"/>
          </a:p>
        </p:txBody>
      </p:sp>
      <p:sp>
        <p:nvSpPr>
          <p:cNvPr id="5" name="Footer Placeholder 4">
            <a:extLst>
              <a:ext uri="{FF2B5EF4-FFF2-40B4-BE49-F238E27FC236}">
                <a16:creationId xmlns:a16="http://schemas.microsoft.com/office/drawing/2014/main" id="{BAEF6F54-2D9C-5724-C489-BB136D2DD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746295-3B0A-69EB-7C87-573F47C60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547433-9C36-064D-A6EE-B673C4050D4B}" type="slidenum">
              <a:rPr lang="en-US" smtClean="0"/>
              <a:t>‹#›</a:t>
            </a:fld>
            <a:endParaRPr lang="en-US"/>
          </a:p>
        </p:txBody>
      </p:sp>
    </p:spTree>
    <p:extLst>
      <p:ext uri="{BB962C8B-B14F-4D97-AF65-F5344CB8AC3E}">
        <p14:creationId xmlns:p14="http://schemas.microsoft.com/office/powerpoint/2010/main" val="2013141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97C07E9-EE0A-40C9-F038-81E3621A4B9C}"/>
              </a:ext>
            </a:extLst>
          </p:cNvPr>
          <p:cNvSpPr>
            <a:spLocks noGrp="1"/>
          </p:cNvSpPr>
          <p:nvPr>
            <p:ph type="ctrTitle"/>
          </p:nvPr>
        </p:nvSpPr>
        <p:spPr>
          <a:xfrm>
            <a:off x="753925" y="1321056"/>
            <a:ext cx="10684151" cy="1991979"/>
          </a:xfrm>
        </p:spPr>
        <p:txBody>
          <a:bodyPr anchor="b">
            <a:normAutofit/>
          </a:bodyPr>
          <a:lstStyle/>
          <a:p>
            <a:r>
              <a:rPr lang="en-US" sz="5200">
                <a:solidFill>
                  <a:schemeClr val="tx2"/>
                </a:solidFill>
              </a:rPr>
              <a:t>Day 4: Null hypothesis and statistical tests</a:t>
            </a:r>
          </a:p>
        </p:txBody>
      </p:sp>
      <p:grpSp>
        <p:nvGrpSpPr>
          <p:cNvPr id="31" name="Group 3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8" name="Freeform: Shape 3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1873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2032-BC29-F332-EBB6-2739D0EFEB0F}"/>
              </a:ext>
            </a:extLst>
          </p:cNvPr>
          <p:cNvSpPr>
            <a:spLocks noGrp="1"/>
          </p:cNvSpPr>
          <p:nvPr>
            <p:ph type="title"/>
          </p:nvPr>
        </p:nvSpPr>
        <p:spPr/>
        <p:txBody>
          <a:bodyPr/>
          <a:lstStyle/>
          <a:p>
            <a:r>
              <a:rPr lang="en-US" dirty="0"/>
              <a:t>Who has heard of a null hypothesis?</a:t>
            </a:r>
          </a:p>
        </p:txBody>
      </p:sp>
      <p:sp>
        <p:nvSpPr>
          <p:cNvPr id="3" name="Content Placeholder 2">
            <a:extLst>
              <a:ext uri="{FF2B5EF4-FFF2-40B4-BE49-F238E27FC236}">
                <a16:creationId xmlns:a16="http://schemas.microsoft.com/office/drawing/2014/main" id="{D045DA56-F4C2-F04F-72B8-3612F55A54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621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BAF6-EF7A-7C91-D2AC-3454BD4B8E4A}"/>
              </a:ext>
            </a:extLst>
          </p:cNvPr>
          <p:cNvSpPr>
            <a:spLocks noGrp="1"/>
          </p:cNvSpPr>
          <p:nvPr>
            <p:ph type="title"/>
          </p:nvPr>
        </p:nvSpPr>
        <p:spPr/>
        <p:txBody>
          <a:bodyPr/>
          <a:lstStyle/>
          <a:p>
            <a:r>
              <a:rPr lang="en-US" dirty="0"/>
              <a:t>Before you begin your experiment you should have two hypotheses:</a:t>
            </a:r>
          </a:p>
        </p:txBody>
      </p:sp>
      <p:sp>
        <p:nvSpPr>
          <p:cNvPr id="3" name="Content Placeholder 2">
            <a:extLst>
              <a:ext uri="{FF2B5EF4-FFF2-40B4-BE49-F238E27FC236}">
                <a16:creationId xmlns:a16="http://schemas.microsoft.com/office/drawing/2014/main" id="{D4D3E92B-485B-63B6-3805-8888EAFB75D4}"/>
              </a:ext>
            </a:extLst>
          </p:cNvPr>
          <p:cNvSpPr>
            <a:spLocks noGrp="1"/>
          </p:cNvSpPr>
          <p:nvPr>
            <p:ph idx="1"/>
          </p:nvPr>
        </p:nvSpPr>
        <p:spPr/>
        <p:txBody>
          <a:bodyPr>
            <a:normAutofit/>
          </a:bodyPr>
          <a:lstStyle/>
          <a:p>
            <a:pPr algn="ctr"/>
            <a:r>
              <a:rPr lang="en-US" sz="4000" b="1" dirty="0"/>
              <a:t>Null hypothesis: </a:t>
            </a:r>
            <a:r>
              <a:rPr lang="en-US" sz="4000" dirty="0"/>
              <a:t>There is not a significant relationship between the things you are comparing.</a:t>
            </a:r>
          </a:p>
          <a:p>
            <a:pPr algn="ctr"/>
            <a:r>
              <a:rPr lang="en-US" sz="4000" b="1" dirty="0"/>
              <a:t>Alternative hypothesis: </a:t>
            </a:r>
            <a:r>
              <a:rPr lang="en-US" sz="4000" dirty="0"/>
              <a:t>There is a significant relationship between the things you are comparing.</a:t>
            </a:r>
          </a:p>
        </p:txBody>
      </p:sp>
    </p:spTree>
    <p:extLst>
      <p:ext uri="{BB962C8B-B14F-4D97-AF65-F5344CB8AC3E}">
        <p14:creationId xmlns:p14="http://schemas.microsoft.com/office/powerpoint/2010/main" val="269509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7BFA-A3FF-9C9C-2B93-2563F16B69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DF1FBDE-3D62-9BFC-47AC-63A0337E5CD1}"/>
              </a:ext>
            </a:extLst>
          </p:cNvPr>
          <p:cNvSpPr>
            <a:spLocks noGrp="1"/>
          </p:cNvSpPr>
          <p:nvPr>
            <p:ph idx="1"/>
          </p:nvPr>
        </p:nvSpPr>
        <p:spPr/>
        <p:txBody>
          <a:bodyPr/>
          <a:lstStyle/>
          <a:p>
            <a:r>
              <a:rPr lang="en-US" dirty="0"/>
              <a:t>Null hypothesis: There is no relationship between month and temperature.</a:t>
            </a:r>
          </a:p>
          <a:p>
            <a:r>
              <a:rPr lang="en-US" dirty="0"/>
              <a:t>Alternative hypothesis: Summer months (June, July, August) have higher average temperatures than winter months (December, January, February).</a:t>
            </a:r>
          </a:p>
        </p:txBody>
      </p:sp>
    </p:spTree>
    <p:extLst>
      <p:ext uri="{BB962C8B-B14F-4D97-AF65-F5344CB8AC3E}">
        <p14:creationId xmlns:p14="http://schemas.microsoft.com/office/powerpoint/2010/main" val="203385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30C9-9C30-EEB4-A500-2C52A5917ED5}"/>
              </a:ext>
            </a:extLst>
          </p:cNvPr>
          <p:cNvSpPr>
            <a:spLocks noGrp="1"/>
          </p:cNvSpPr>
          <p:nvPr>
            <p:ph type="title"/>
          </p:nvPr>
        </p:nvSpPr>
        <p:spPr/>
        <p:txBody>
          <a:bodyPr/>
          <a:lstStyle/>
          <a:p>
            <a:r>
              <a:rPr lang="en-US" dirty="0"/>
              <a:t>Types of statistical tests you may use</a:t>
            </a:r>
          </a:p>
        </p:txBody>
      </p:sp>
      <p:sp>
        <p:nvSpPr>
          <p:cNvPr id="3" name="Content Placeholder 2">
            <a:extLst>
              <a:ext uri="{FF2B5EF4-FFF2-40B4-BE49-F238E27FC236}">
                <a16:creationId xmlns:a16="http://schemas.microsoft.com/office/drawing/2014/main" id="{C3CD767F-DE7C-E4DC-C81A-8F58E2D7DD87}"/>
              </a:ext>
            </a:extLst>
          </p:cNvPr>
          <p:cNvSpPr>
            <a:spLocks noGrp="1"/>
          </p:cNvSpPr>
          <p:nvPr>
            <p:ph idx="1"/>
          </p:nvPr>
        </p:nvSpPr>
        <p:spPr/>
        <p:txBody>
          <a:bodyPr>
            <a:normAutofit fontScale="92500" lnSpcReduction="20000"/>
          </a:bodyPr>
          <a:lstStyle/>
          <a:p>
            <a:r>
              <a:rPr lang="en-US" b="1" dirty="0"/>
              <a:t>T-test: </a:t>
            </a:r>
            <a:r>
              <a:rPr lang="en-US" dirty="0"/>
              <a:t>Compare means of two small sample sets.</a:t>
            </a:r>
          </a:p>
          <a:p>
            <a:r>
              <a:rPr lang="en-US" b="1" dirty="0"/>
              <a:t>Wilcoxon’s signed rank test: </a:t>
            </a:r>
            <a:r>
              <a:rPr lang="en-US" dirty="0"/>
              <a:t>Alternative to t-test when data is not normally distributed.</a:t>
            </a:r>
          </a:p>
          <a:p>
            <a:r>
              <a:rPr lang="en-US" b="1" dirty="0"/>
              <a:t>Shapiro-Wilks test: </a:t>
            </a:r>
            <a:r>
              <a:rPr lang="en-US" dirty="0"/>
              <a:t>Tests data for normal distribution.</a:t>
            </a:r>
          </a:p>
          <a:p>
            <a:r>
              <a:rPr lang="en-US" b="1" dirty="0"/>
              <a:t>F-test: </a:t>
            </a:r>
            <a:r>
              <a:rPr lang="en-US" dirty="0"/>
              <a:t>Compare variances of sample sets.</a:t>
            </a:r>
          </a:p>
          <a:p>
            <a:r>
              <a:rPr lang="en-US" b="1" dirty="0"/>
              <a:t>Fisher’s Exact test: </a:t>
            </a:r>
            <a:r>
              <a:rPr lang="en-US" dirty="0"/>
              <a:t>Analyze contingency tables with small sample size.</a:t>
            </a:r>
          </a:p>
          <a:p>
            <a:r>
              <a:rPr lang="en-US" b="1" dirty="0"/>
              <a:t>Chi-squared test: </a:t>
            </a:r>
            <a:r>
              <a:rPr lang="en-US" dirty="0"/>
              <a:t>Analyze contingency tables with large sample size.</a:t>
            </a:r>
          </a:p>
          <a:p>
            <a:r>
              <a:rPr lang="en-US" b="1" dirty="0"/>
              <a:t>Pearson’s correlation: </a:t>
            </a:r>
            <a:r>
              <a:rPr lang="en-US" dirty="0"/>
              <a:t>Normalized measure of covariance between variables.</a:t>
            </a:r>
          </a:p>
          <a:p>
            <a:r>
              <a:rPr lang="en-US" b="1" dirty="0"/>
              <a:t>ANOVA: </a:t>
            </a:r>
            <a:r>
              <a:rPr lang="en-US" dirty="0"/>
              <a:t>Compare means of more than two groups.</a:t>
            </a:r>
          </a:p>
        </p:txBody>
      </p:sp>
    </p:spTree>
    <p:extLst>
      <p:ext uri="{BB962C8B-B14F-4D97-AF65-F5344CB8AC3E}">
        <p14:creationId xmlns:p14="http://schemas.microsoft.com/office/powerpoint/2010/main" val="339507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4141-9268-88AE-92C8-F9F40248F933}"/>
              </a:ext>
            </a:extLst>
          </p:cNvPr>
          <p:cNvSpPr>
            <a:spLocks noGrp="1"/>
          </p:cNvSpPr>
          <p:nvPr>
            <p:ph type="title"/>
          </p:nvPr>
        </p:nvSpPr>
        <p:spPr/>
        <p:txBody>
          <a:bodyPr/>
          <a:lstStyle/>
          <a:p>
            <a:r>
              <a:rPr lang="en-US" dirty="0"/>
              <a:t>These tests will give you a p-value</a:t>
            </a:r>
          </a:p>
        </p:txBody>
      </p:sp>
      <p:sp>
        <p:nvSpPr>
          <p:cNvPr id="3" name="Content Placeholder 2">
            <a:extLst>
              <a:ext uri="{FF2B5EF4-FFF2-40B4-BE49-F238E27FC236}">
                <a16:creationId xmlns:a16="http://schemas.microsoft.com/office/drawing/2014/main" id="{AC1846BA-9792-9FD0-CB88-3038E412AC15}"/>
              </a:ext>
            </a:extLst>
          </p:cNvPr>
          <p:cNvSpPr>
            <a:spLocks noGrp="1"/>
          </p:cNvSpPr>
          <p:nvPr>
            <p:ph idx="1"/>
          </p:nvPr>
        </p:nvSpPr>
        <p:spPr/>
        <p:txBody>
          <a:bodyPr/>
          <a:lstStyle/>
          <a:p>
            <a:r>
              <a:rPr lang="en-US" dirty="0"/>
              <a:t>P-values &lt; 0.05 are usually considered significant, meaning you can reject the null hypothesis, though some may argue p should be less than 0.01 or even 0.001.</a:t>
            </a:r>
          </a:p>
          <a:p>
            <a:r>
              <a:rPr lang="en-US" dirty="0"/>
              <a:t>What is a p-value?</a:t>
            </a:r>
          </a:p>
        </p:txBody>
      </p:sp>
    </p:spTree>
    <p:extLst>
      <p:ext uri="{BB962C8B-B14F-4D97-AF65-F5344CB8AC3E}">
        <p14:creationId xmlns:p14="http://schemas.microsoft.com/office/powerpoint/2010/main" val="296546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2005-113D-3CBE-8AF4-751F13CBC0B1}"/>
              </a:ext>
            </a:extLst>
          </p:cNvPr>
          <p:cNvSpPr>
            <a:spLocks noGrp="1"/>
          </p:cNvSpPr>
          <p:nvPr>
            <p:ph type="title"/>
          </p:nvPr>
        </p:nvSpPr>
        <p:spPr>
          <a:xfrm>
            <a:off x="586740" y="2766218"/>
            <a:ext cx="10515600" cy="3337402"/>
          </a:xfrm>
        </p:spPr>
        <p:txBody>
          <a:bodyPr>
            <a:normAutofit fontScale="90000"/>
          </a:bodyPr>
          <a:lstStyle/>
          <a:p>
            <a:r>
              <a:rPr lang="en-US" dirty="0"/>
              <a:t>Breakdown: </a:t>
            </a:r>
            <a:br>
              <a:rPr lang="en-US" dirty="0"/>
            </a:br>
            <a:r>
              <a:rPr lang="en-US" dirty="0"/>
              <a:t>If we get a significant effect (reject the null hypothesis, see a difference)…</a:t>
            </a:r>
            <a:br>
              <a:rPr lang="en-US" dirty="0"/>
            </a:br>
            <a:r>
              <a:rPr lang="en-US" dirty="0"/>
              <a:t>and the null hypothesis was actually true…</a:t>
            </a:r>
            <a:br>
              <a:rPr lang="en-US" dirty="0"/>
            </a:br>
            <a:r>
              <a:rPr lang="en-US" dirty="0"/>
              <a:t>what is the chance that we would see an effect equal to or bigger than what we saw when we ran this test if we run it again?</a:t>
            </a:r>
          </a:p>
        </p:txBody>
      </p:sp>
      <p:sp>
        <p:nvSpPr>
          <p:cNvPr id="3" name="Content Placeholder 2">
            <a:extLst>
              <a:ext uri="{FF2B5EF4-FFF2-40B4-BE49-F238E27FC236}">
                <a16:creationId xmlns:a16="http://schemas.microsoft.com/office/drawing/2014/main" id="{8123FFE3-2442-6AE3-5079-680243F23012}"/>
              </a:ext>
            </a:extLst>
          </p:cNvPr>
          <p:cNvSpPr>
            <a:spLocks noGrp="1"/>
          </p:cNvSpPr>
          <p:nvPr>
            <p:ph idx="1"/>
          </p:nvPr>
        </p:nvSpPr>
        <p:spPr>
          <a:xfrm>
            <a:off x="838200" y="0"/>
            <a:ext cx="10515600" cy="4351338"/>
          </a:xfrm>
        </p:spPr>
        <p:txBody>
          <a:bodyPr/>
          <a:lstStyle/>
          <a:p>
            <a:pPr marL="0" indent="0">
              <a:buNone/>
            </a:pPr>
            <a:r>
              <a:rPr lang="en-US" b="0" i="0" dirty="0">
                <a:solidFill>
                  <a:srgbClr val="333132"/>
                </a:solidFill>
                <a:effectLst/>
                <a:latin typeface="Proxima Nova Subset"/>
              </a:rPr>
              <a:t>“If there were actually no effect (if the true difference between means were zero) then the probability of observing a value for the difference equal to, or greater than, that actually observed is called the </a:t>
            </a:r>
            <a:r>
              <a:rPr lang="en-US" b="0" i="1" dirty="0">
                <a:solidFill>
                  <a:srgbClr val="333132"/>
                </a:solidFill>
                <a:effectLst/>
                <a:latin typeface="Proxima Nova Subset"/>
              </a:rPr>
              <a:t>p</a:t>
            </a:r>
            <a:r>
              <a:rPr lang="en-US" b="0" i="0" dirty="0">
                <a:solidFill>
                  <a:srgbClr val="333132"/>
                </a:solidFill>
                <a:effectLst/>
                <a:latin typeface="Proxima Nova Subset"/>
              </a:rPr>
              <a:t>-value. In other words the </a:t>
            </a:r>
            <a:r>
              <a:rPr lang="en-US" b="0" i="1" dirty="0">
                <a:solidFill>
                  <a:srgbClr val="333132"/>
                </a:solidFill>
                <a:effectLst/>
                <a:latin typeface="Proxima Nova Subset"/>
              </a:rPr>
              <a:t>p-</a:t>
            </a:r>
            <a:r>
              <a:rPr lang="en-US" b="0" i="0" dirty="0">
                <a:solidFill>
                  <a:srgbClr val="333132"/>
                </a:solidFill>
                <a:effectLst/>
                <a:latin typeface="Proxima Nova Subset"/>
              </a:rPr>
              <a:t>value is the chance of seeing a difference at least as big as we have done, if, in fact, there were no real effect.”</a:t>
            </a:r>
            <a:endParaRPr lang="en-US" dirty="0"/>
          </a:p>
        </p:txBody>
      </p:sp>
    </p:spTree>
    <p:extLst>
      <p:ext uri="{BB962C8B-B14F-4D97-AF65-F5344CB8AC3E}">
        <p14:creationId xmlns:p14="http://schemas.microsoft.com/office/powerpoint/2010/main" val="262774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183F-790A-CAE0-D777-095E75615A17}"/>
              </a:ext>
            </a:extLst>
          </p:cNvPr>
          <p:cNvSpPr>
            <a:spLocks noGrp="1"/>
          </p:cNvSpPr>
          <p:nvPr>
            <p:ph type="title"/>
          </p:nvPr>
        </p:nvSpPr>
        <p:spPr/>
        <p:txBody>
          <a:bodyPr/>
          <a:lstStyle/>
          <a:p>
            <a:r>
              <a:rPr lang="en-US" dirty="0"/>
              <a:t>P-values can be complicated….</a:t>
            </a:r>
          </a:p>
        </p:txBody>
      </p:sp>
      <p:sp>
        <p:nvSpPr>
          <p:cNvPr id="3" name="Content Placeholder 2">
            <a:extLst>
              <a:ext uri="{FF2B5EF4-FFF2-40B4-BE49-F238E27FC236}">
                <a16:creationId xmlns:a16="http://schemas.microsoft.com/office/drawing/2014/main" id="{4CBB334B-12B1-3D13-95EC-CAD7851BF30F}"/>
              </a:ext>
            </a:extLst>
          </p:cNvPr>
          <p:cNvSpPr>
            <a:spLocks noGrp="1"/>
          </p:cNvSpPr>
          <p:nvPr>
            <p:ph idx="1"/>
          </p:nvPr>
        </p:nvSpPr>
        <p:spPr/>
        <p:txBody>
          <a:bodyPr/>
          <a:lstStyle/>
          <a:p>
            <a:r>
              <a:rPr lang="en-US" dirty="0"/>
              <a:t>For one, you may have Type I or Type II errors</a:t>
            </a:r>
          </a:p>
          <a:p>
            <a:r>
              <a:rPr lang="en-US" dirty="0"/>
              <a:t>Type I: False positive, reject the null when it’s true</a:t>
            </a:r>
          </a:p>
          <a:p>
            <a:r>
              <a:rPr lang="en-US" dirty="0"/>
              <a:t>Type II: False negative, fail to reject the null when it is false</a:t>
            </a:r>
          </a:p>
          <a:p>
            <a:endParaRPr lang="en-US" dirty="0"/>
          </a:p>
        </p:txBody>
      </p:sp>
      <p:pic>
        <p:nvPicPr>
          <p:cNvPr id="1028" name="Picture 4" descr="Unbiased Research: Type I and Type II Errors">
            <a:extLst>
              <a:ext uri="{FF2B5EF4-FFF2-40B4-BE49-F238E27FC236}">
                <a16:creationId xmlns:a16="http://schemas.microsoft.com/office/drawing/2014/main" id="{18B41E21-3DA0-B125-590F-72EDF618A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086" y="3315699"/>
            <a:ext cx="8772939" cy="354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22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8E29D-8301-86A9-A50C-D668EECCDC7A}"/>
              </a:ext>
            </a:extLst>
          </p:cNvPr>
          <p:cNvSpPr>
            <a:spLocks noGrp="1"/>
          </p:cNvSpPr>
          <p:nvPr>
            <p:ph idx="1"/>
          </p:nvPr>
        </p:nvSpPr>
        <p:spPr/>
        <p:txBody>
          <a:bodyPr/>
          <a:lstStyle/>
          <a:p>
            <a:r>
              <a:rPr lang="en-US" dirty="0"/>
              <a:t>Break out into groups of 4-5 students.</a:t>
            </a:r>
          </a:p>
          <a:p>
            <a:r>
              <a:rPr lang="en-US" dirty="0"/>
              <a:t>In each group, students will be assigned a different paper (in groups of 5, two students may have the same paper).</a:t>
            </a:r>
          </a:p>
          <a:p>
            <a:r>
              <a:rPr lang="en-US" dirty="0"/>
              <a:t>Answer the questions for your paper on your own.</a:t>
            </a:r>
          </a:p>
          <a:p>
            <a:r>
              <a:rPr lang="en-US" dirty="0"/>
              <a:t>Create new groups with people who had the same paper. Share your answers and discuss the paper.</a:t>
            </a:r>
          </a:p>
          <a:p>
            <a:r>
              <a:rPr lang="en-US" dirty="0"/>
              <a:t>Come back to your original group and explain your paper.</a:t>
            </a:r>
          </a:p>
          <a:p>
            <a:endParaRPr lang="en-US" dirty="0"/>
          </a:p>
        </p:txBody>
      </p:sp>
      <p:sp>
        <p:nvSpPr>
          <p:cNvPr id="4" name="Title 1">
            <a:extLst>
              <a:ext uri="{FF2B5EF4-FFF2-40B4-BE49-F238E27FC236}">
                <a16:creationId xmlns:a16="http://schemas.microsoft.com/office/drawing/2014/main" id="{C73765C9-932A-BEA5-BCA8-E663FD276A02}"/>
              </a:ext>
            </a:extLst>
          </p:cNvPr>
          <p:cNvSpPr>
            <a:spLocks noGrp="1"/>
          </p:cNvSpPr>
          <p:nvPr>
            <p:ph type="title"/>
          </p:nvPr>
        </p:nvSpPr>
        <p:spPr/>
        <p:txBody>
          <a:bodyPr/>
          <a:lstStyle/>
          <a:p>
            <a:r>
              <a:rPr lang="en-US" dirty="0"/>
              <a:t>Today we are going to read papers illustrating data significance interpretation errors</a:t>
            </a:r>
          </a:p>
        </p:txBody>
      </p:sp>
    </p:spTree>
    <p:extLst>
      <p:ext uri="{BB962C8B-B14F-4D97-AF65-F5344CB8AC3E}">
        <p14:creationId xmlns:p14="http://schemas.microsoft.com/office/powerpoint/2010/main" val="27345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708</TotalTime>
  <Words>526</Words>
  <Application>Microsoft Macintosh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Proxima Nova Subset</vt:lpstr>
      <vt:lpstr>Office Theme</vt:lpstr>
      <vt:lpstr>Day 4: Null hypothesis and statistical tests</vt:lpstr>
      <vt:lpstr>Who has heard of a null hypothesis?</vt:lpstr>
      <vt:lpstr>Before you begin your experiment you should have two hypotheses:</vt:lpstr>
      <vt:lpstr>Example</vt:lpstr>
      <vt:lpstr>Types of statistical tests you may use</vt:lpstr>
      <vt:lpstr>These tests will give you a p-value</vt:lpstr>
      <vt:lpstr>Breakdown:  If we get a significant effect (reject the null hypothesis, see a difference)… and the null hypothesis was actually true… what is the chance that we would see an effect equal to or bigger than what we saw when we ran this test if we run it again?</vt:lpstr>
      <vt:lpstr>P-values can be complicated….</vt:lpstr>
      <vt:lpstr>Today we are going to read papers illustrating data significance interpretation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Miranda Morgan Mckibben</dc:creator>
  <cp:lastModifiedBy>Miranda Morgan Mckibben</cp:lastModifiedBy>
  <cp:revision>1</cp:revision>
  <dcterms:created xsi:type="dcterms:W3CDTF">2025-01-13T16:19:58Z</dcterms:created>
  <dcterms:modified xsi:type="dcterms:W3CDTF">2025-01-14T04:08:30Z</dcterms:modified>
</cp:coreProperties>
</file>