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1"/>
  </p:sldMasterIdLst>
  <p:notesMasterIdLst>
    <p:notesMasterId r:id="rId23"/>
  </p:notesMasterIdLst>
  <p:sldIdLst>
    <p:sldId id="257" r:id="rId2"/>
    <p:sldId id="486" r:id="rId3"/>
    <p:sldId id="402" r:id="rId4"/>
    <p:sldId id="488" r:id="rId5"/>
    <p:sldId id="489" r:id="rId6"/>
    <p:sldId id="491" r:id="rId7"/>
    <p:sldId id="497" r:id="rId8"/>
    <p:sldId id="499" r:id="rId9"/>
    <p:sldId id="498" r:id="rId10"/>
    <p:sldId id="492" r:id="rId11"/>
    <p:sldId id="493" r:id="rId12"/>
    <p:sldId id="495" r:id="rId13"/>
    <p:sldId id="500" r:id="rId14"/>
    <p:sldId id="502" r:id="rId15"/>
    <p:sldId id="504" r:id="rId16"/>
    <p:sldId id="505" r:id="rId17"/>
    <p:sldId id="506" r:id="rId18"/>
    <p:sldId id="507" r:id="rId19"/>
    <p:sldId id="508" r:id="rId20"/>
    <p:sldId id="509" r:id="rId21"/>
    <p:sldId id="26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9292"/>
    <a:srgbClr val="FF2600"/>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2AE9A-DF85-ED4D-8384-92C2351D3B3F}" v="5" dt="2023-12-01T11:57:55.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74"/>
    <p:restoredTop sz="86127"/>
  </p:normalViewPr>
  <p:slideViewPr>
    <p:cSldViewPr snapToGrid="0" snapToObjects="1">
      <p:cViewPr varScale="1">
        <p:scale>
          <a:sx n="105" d="100"/>
          <a:sy n="105" d="100"/>
        </p:scale>
        <p:origin x="1136" y="192"/>
      </p:cViewPr>
      <p:guideLst/>
    </p:cSldViewPr>
  </p:slideViewPr>
  <p:notesTextViewPr>
    <p:cViewPr>
      <p:scale>
        <a:sx n="1" d="1"/>
        <a:sy n="1" d="1"/>
      </p:scale>
      <p:origin x="0" y="0"/>
    </p:cViewPr>
  </p:notesTextViewPr>
  <p:notesViewPr>
    <p:cSldViewPr snapToGrid="0" snapToObjects="1">
      <p:cViewPr>
        <p:scale>
          <a:sx n="151" d="100"/>
          <a:sy n="151" d="100"/>
        </p:scale>
        <p:origin x="672" y="1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icio Codesso" userId="ce92ac0181d0c682" providerId="LiveId" clId="{5E52AE9A-DF85-ED4D-8384-92C2351D3B3F}"/>
    <pc:docChg chg="undo custSel modSld">
      <pc:chgData name="Mauricio Codesso" userId="ce92ac0181d0c682" providerId="LiveId" clId="{5E52AE9A-DF85-ED4D-8384-92C2351D3B3F}" dt="2023-12-01T11:57:55.002" v="55"/>
      <pc:docMkLst>
        <pc:docMk/>
      </pc:docMkLst>
      <pc:sldChg chg="modSp mod">
        <pc:chgData name="Mauricio Codesso" userId="ce92ac0181d0c682" providerId="LiveId" clId="{5E52AE9A-DF85-ED4D-8384-92C2351D3B3F}" dt="2023-12-01T11:57:54.461" v="53"/>
        <pc:sldMkLst>
          <pc:docMk/>
          <pc:sldMk cId="38778655" sldId="257"/>
        </pc:sldMkLst>
        <pc:spChg chg="mod">
          <ac:chgData name="Mauricio Codesso" userId="ce92ac0181d0c682" providerId="LiveId" clId="{5E52AE9A-DF85-ED4D-8384-92C2351D3B3F}" dt="2023-12-01T11:57:54.461" v="53"/>
          <ac:spMkLst>
            <pc:docMk/>
            <pc:sldMk cId="38778655" sldId="257"/>
            <ac:spMk id="2" creationId="{00000000-0000-0000-0000-000000000000}"/>
          </ac:spMkLst>
        </pc:spChg>
        <pc:spChg chg="mod">
          <ac:chgData name="Mauricio Codesso" userId="ce92ac0181d0c682" providerId="LiveId" clId="{5E52AE9A-DF85-ED4D-8384-92C2351D3B3F}" dt="2023-12-01T11:57:54.461" v="53"/>
          <ac:spMkLst>
            <pc:docMk/>
            <pc:sldMk cId="38778655" sldId="257"/>
            <ac:spMk id="3" creationId="{00000000-0000-0000-0000-000000000000}"/>
          </ac:spMkLst>
        </pc:spChg>
      </pc:sldChg>
      <pc:sldChg chg="modSp mod">
        <pc:chgData name="Mauricio Codesso" userId="ce92ac0181d0c682" providerId="LiveId" clId="{5E52AE9A-DF85-ED4D-8384-92C2351D3B3F}" dt="2023-12-01T11:57:55.002" v="55"/>
        <pc:sldMkLst>
          <pc:docMk/>
          <pc:sldMk cId="2336556552" sldId="261"/>
        </pc:sldMkLst>
        <pc:spChg chg="mod">
          <ac:chgData name="Mauricio Codesso" userId="ce92ac0181d0c682" providerId="LiveId" clId="{5E52AE9A-DF85-ED4D-8384-92C2351D3B3F}" dt="2023-12-01T11:57:55.002" v="55"/>
          <ac:spMkLst>
            <pc:docMk/>
            <pc:sldMk cId="2336556552" sldId="261"/>
            <ac:spMk id="2" creationId="{D97F1EDB-F649-194E-A8B6-88F798D7D45B}"/>
          </ac:spMkLst>
        </pc:spChg>
        <pc:spChg chg="mod">
          <ac:chgData name="Mauricio Codesso" userId="ce92ac0181d0c682" providerId="LiveId" clId="{5E52AE9A-DF85-ED4D-8384-92C2351D3B3F}" dt="2023-12-01T11:57:34.520" v="16" actId="27636"/>
          <ac:spMkLst>
            <pc:docMk/>
            <pc:sldMk cId="2336556552" sldId="261"/>
            <ac:spMk id="3" creationId="{1CCD4193-6C1D-5B40-8E68-D93B08FD66DF}"/>
          </ac:spMkLst>
        </pc:spChg>
      </pc:sldChg>
      <pc:sldChg chg="modSp mod">
        <pc:chgData name="Mauricio Codesso" userId="ce92ac0181d0c682" providerId="LiveId" clId="{5E52AE9A-DF85-ED4D-8384-92C2351D3B3F}" dt="2023-12-01T11:57:55.002" v="55"/>
        <pc:sldMkLst>
          <pc:docMk/>
          <pc:sldMk cId="302076013" sldId="402"/>
        </pc:sldMkLst>
        <pc:spChg chg="mod">
          <ac:chgData name="Mauricio Codesso" userId="ce92ac0181d0c682" providerId="LiveId" clId="{5E52AE9A-DF85-ED4D-8384-92C2351D3B3F}" dt="2023-12-01T11:57:55.002" v="55"/>
          <ac:spMkLst>
            <pc:docMk/>
            <pc:sldMk cId="302076013" sldId="402"/>
            <ac:spMk id="2" creationId="{7A15E3E7-997F-964B-BEDE-871C204D62A0}"/>
          </ac:spMkLst>
        </pc:spChg>
        <pc:spChg chg="mod">
          <ac:chgData name="Mauricio Codesso" userId="ce92ac0181d0c682" providerId="LiveId" clId="{5E52AE9A-DF85-ED4D-8384-92C2351D3B3F}" dt="2023-12-01T11:57:55.002" v="55"/>
          <ac:spMkLst>
            <pc:docMk/>
            <pc:sldMk cId="302076013" sldId="402"/>
            <ac:spMk id="3" creationId="{426F241D-6BEE-7C4D-9EC8-21CC9453EFE6}"/>
          </ac:spMkLst>
        </pc:spChg>
        <pc:spChg chg="mod">
          <ac:chgData name="Mauricio Codesso" userId="ce92ac0181d0c682" providerId="LiveId" clId="{5E52AE9A-DF85-ED4D-8384-92C2351D3B3F}" dt="2023-12-01T11:57:55.002" v="55"/>
          <ac:spMkLst>
            <pc:docMk/>
            <pc:sldMk cId="302076013" sldId="402"/>
            <ac:spMk id="5" creationId="{CC52B076-C530-944F-A1D9-5B4BBF12CE31}"/>
          </ac:spMkLst>
        </pc:spChg>
      </pc:sldChg>
      <pc:sldChg chg="modSp mod">
        <pc:chgData name="Mauricio Codesso" userId="ce92ac0181d0c682" providerId="LiveId" clId="{5E52AE9A-DF85-ED4D-8384-92C2351D3B3F}" dt="2023-12-01T11:57:55.002" v="55"/>
        <pc:sldMkLst>
          <pc:docMk/>
          <pc:sldMk cId="3089365158" sldId="486"/>
        </pc:sldMkLst>
        <pc:spChg chg="mod">
          <ac:chgData name="Mauricio Codesso" userId="ce92ac0181d0c682" providerId="LiveId" clId="{5E52AE9A-DF85-ED4D-8384-92C2351D3B3F}" dt="2023-12-01T11:57:55.002" v="55"/>
          <ac:spMkLst>
            <pc:docMk/>
            <pc:sldMk cId="3089365158" sldId="486"/>
            <ac:spMk id="3" creationId="{8FEE6B06-CB0E-2540-9DCE-4AF49CE2C83A}"/>
          </ac:spMkLst>
        </pc:spChg>
        <pc:spChg chg="mod">
          <ac:chgData name="Mauricio Codesso" userId="ce92ac0181d0c682" providerId="LiveId" clId="{5E52AE9A-DF85-ED4D-8384-92C2351D3B3F}" dt="2023-12-01T11:57:55.002" v="55"/>
          <ac:spMkLst>
            <pc:docMk/>
            <pc:sldMk cId="3089365158" sldId="486"/>
            <ac:spMk id="4" creationId="{71E82036-93AE-C441-9B35-13198C5380A2}"/>
          </ac:spMkLst>
        </pc:spChg>
      </pc:sldChg>
      <pc:sldChg chg="modSp mod">
        <pc:chgData name="Mauricio Codesso" userId="ce92ac0181d0c682" providerId="LiveId" clId="{5E52AE9A-DF85-ED4D-8384-92C2351D3B3F}" dt="2023-12-01T11:57:55.002" v="55"/>
        <pc:sldMkLst>
          <pc:docMk/>
          <pc:sldMk cId="3606524015" sldId="488"/>
        </pc:sldMkLst>
        <pc:spChg chg="mod">
          <ac:chgData name="Mauricio Codesso" userId="ce92ac0181d0c682" providerId="LiveId" clId="{5E52AE9A-DF85-ED4D-8384-92C2351D3B3F}" dt="2023-12-01T11:57:55.002" v="55"/>
          <ac:spMkLst>
            <pc:docMk/>
            <pc:sldMk cId="3606524015" sldId="488"/>
            <ac:spMk id="2" creationId="{7A15E3E7-997F-964B-BEDE-871C204D62A0}"/>
          </ac:spMkLst>
        </pc:spChg>
        <pc:spChg chg="mod">
          <ac:chgData name="Mauricio Codesso" userId="ce92ac0181d0c682" providerId="LiveId" clId="{5E52AE9A-DF85-ED4D-8384-92C2351D3B3F}" dt="2023-12-01T11:57:55.002" v="55"/>
          <ac:spMkLst>
            <pc:docMk/>
            <pc:sldMk cId="3606524015" sldId="488"/>
            <ac:spMk id="3" creationId="{426F241D-6BEE-7C4D-9EC8-21CC9453EFE6}"/>
          </ac:spMkLst>
        </pc:spChg>
        <pc:spChg chg="mod">
          <ac:chgData name="Mauricio Codesso" userId="ce92ac0181d0c682" providerId="LiveId" clId="{5E52AE9A-DF85-ED4D-8384-92C2351D3B3F}" dt="2023-12-01T11:57:55.002" v="55"/>
          <ac:spMkLst>
            <pc:docMk/>
            <pc:sldMk cId="3606524015" sldId="488"/>
            <ac:spMk id="5" creationId="{CC52B076-C530-944F-A1D9-5B4BBF12CE31}"/>
          </ac:spMkLst>
        </pc:spChg>
      </pc:sldChg>
      <pc:sldChg chg="modSp mod">
        <pc:chgData name="Mauricio Codesso" userId="ce92ac0181d0c682" providerId="LiveId" clId="{5E52AE9A-DF85-ED4D-8384-92C2351D3B3F}" dt="2023-12-01T11:57:55.002" v="55"/>
        <pc:sldMkLst>
          <pc:docMk/>
          <pc:sldMk cId="3477916645" sldId="489"/>
        </pc:sldMkLst>
        <pc:spChg chg="mod">
          <ac:chgData name="Mauricio Codesso" userId="ce92ac0181d0c682" providerId="LiveId" clId="{5E52AE9A-DF85-ED4D-8384-92C2351D3B3F}" dt="2023-12-01T11:57:55.002" v="55"/>
          <ac:spMkLst>
            <pc:docMk/>
            <pc:sldMk cId="3477916645" sldId="489"/>
            <ac:spMk id="2" creationId="{7A15E3E7-997F-964B-BEDE-871C204D62A0}"/>
          </ac:spMkLst>
        </pc:spChg>
        <pc:spChg chg="mod">
          <ac:chgData name="Mauricio Codesso" userId="ce92ac0181d0c682" providerId="LiveId" clId="{5E52AE9A-DF85-ED4D-8384-92C2351D3B3F}" dt="2023-12-01T11:57:55.002" v="55"/>
          <ac:spMkLst>
            <pc:docMk/>
            <pc:sldMk cId="3477916645" sldId="489"/>
            <ac:spMk id="3" creationId="{426F241D-6BEE-7C4D-9EC8-21CC9453EFE6}"/>
          </ac:spMkLst>
        </pc:spChg>
        <pc:spChg chg="mod">
          <ac:chgData name="Mauricio Codesso" userId="ce92ac0181d0c682" providerId="LiveId" clId="{5E52AE9A-DF85-ED4D-8384-92C2351D3B3F}" dt="2023-12-01T11:57:55.002" v="55"/>
          <ac:spMkLst>
            <pc:docMk/>
            <pc:sldMk cId="3477916645" sldId="489"/>
            <ac:spMk id="5" creationId="{CC52B076-C530-944F-A1D9-5B4BBF12CE31}"/>
          </ac:spMkLst>
        </pc:spChg>
      </pc:sldChg>
      <pc:sldChg chg="modSp mod">
        <pc:chgData name="Mauricio Codesso" userId="ce92ac0181d0c682" providerId="LiveId" clId="{5E52AE9A-DF85-ED4D-8384-92C2351D3B3F}" dt="2023-12-01T11:57:55.002" v="55"/>
        <pc:sldMkLst>
          <pc:docMk/>
          <pc:sldMk cId="3103845679" sldId="491"/>
        </pc:sldMkLst>
        <pc:spChg chg="mod">
          <ac:chgData name="Mauricio Codesso" userId="ce92ac0181d0c682" providerId="LiveId" clId="{5E52AE9A-DF85-ED4D-8384-92C2351D3B3F}" dt="2023-12-01T11:57:55.002" v="55"/>
          <ac:spMkLst>
            <pc:docMk/>
            <pc:sldMk cId="3103845679" sldId="491"/>
            <ac:spMk id="2" creationId="{7A15E3E7-997F-964B-BEDE-871C204D62A0}"/>
          </ac:spMkLst>
        </pc:spChg>
        <pc:spChg chg="mod">
          <ac:chgData name="Mauricio Codesso" userId="ce92ac0181d0c682" providerId="LiveId" clId="{5E52AE9A-DF85-ED4D-8384-92C2351D3B3F}" dt="2023-12-01T11:57:55.002" v="55"/>
          <ac:spMkLst>
            <pc:docMk/>
            <pc:sldMk cId="3103845679" sldId="491"/>
            <ac:spMk id="3" creationId="{426F241D-6BEE-7C4D-9EC8-21CC9453EFE6}"/>
          </ac:spMkLst>
        </pc:spChg>
        <pc:spChg chg="mod">
          <ac:chgData name="Mauricio Codesso" userId="ce92ac0181d0c682" providerId="LiveId" clId="{5E52AE9A-DF85-ED4D-8384-92C2351D3B3F}" dt="2023-12-01T11:57:55.002" v="55"/>
          <ac:spMkLst>
            <pc:docMk/>
            <pc:sldMk cId="3103845679" sldId="491"/>
            <ac:spMk id="5" creationId="{CC52B076-C530-944F-A1D9-5B4BBF12CE31}"/>
          </ac:spMkLst>
        </pc:spChg>
      </pc:sldChg>
      <pc:sldChg chg="addSp delSp modSp mod delDesignElem">
        <pc:chgData name="Mauricio Codesso" userId="ce92ac0181d0c682" providerId="LiveId" clId="{5E52AE9A-DF85-ED4D-8384-92C2351D3B3F}" dt="2023-12-01T11:57:55.002" v="55"/>
        <pc:sldMkLst>
          <pc:docMk/>
          <pc:sldMk cId="98176402" sldId="492"/>
        </pc:sldMkLst>
        <pc:spChg chg="mod">
          <ac:chgData name="Mauricio Codesso" userId="ce92ac0181d0c682" providerId="LiveId" clId="{5E52AE9A-DF85-ED4D-8384-92C2351D3B3F}" dt="2023-12-01T11:57:55.002" v="55"/>
          <ac:spMkLst>
            <pc:docMk/>
            <pc:sldMk cId="98176402" sldId="492"/>
            <ac:spMk id="2" creationId="{7A15E3E7-997F-964B-BEDE-871C204D62A0}"/>
          </ac:spMkLst>
        </pc:spChg>
        <pc:spChg chg="mod">
          <ac:chgData name="Mauricio Codesso" userId="ce92ac0181d0c682" providerId="LiveId" clId="{5E52AE9A-DF85-ED4D-8384-92C2351D3B3F}" dt="2023-12-01T11:57:55.002" v="55"/>
          <ac:spMkLst>
            <pc:docMk/>
            <pc:sldMk cId="98176402" sldId="492"/>
            <ac:spMk id="3" creationId="{426F241D-6BEE-7C4D-9EC8-21CC9453EFE6}"/>
          </ac:spMkLst>
        </pc:spChg>
        <pc:picChg chg="add del">
          <ac:chgData name="Mauricio Codesso" userId="ce92ac0181d0c682" providerId="LiveId" clId="{5E52AE9A-DF85-ED4D-8384-92C2351D3B3F}" dt="2023-12-01T11:57:55.002" v="55"/>
          <ac:picMkLst>
            <pc:docMk/>
            <pc:sldMk cId="98176402" sldId="492"/>
            <ac:picMk id="16" creationId="{A53ED3FC-3BE8-4F1F-BEF1-74B1C721718A}"/>
          </ac:picMkLst>
        </pc:picChg>
      </pc:sldChg>
      <pc:sldChg chg="modSp mod">
        <pc:chgData name="Mauricio Codesso" userId="ce92ac0181d0c682" providerId="LiveId" clId="{5E52AE9A-DF85-ED4D-8384-92C2351D3B3F}" dt="2023-12-01T11:57:55.002" v="55"/>
        <pc:sldMkLst>
          <pc:docMk/>
          <pc:sldMk cId="1623141707" sldId="493"/>
        </pc:sldMkLst>
        <pc:spChg chg="mod">
          <ac:chgData name="Mauricio Codesso" userId="ce92ac0181d0c682" providerId="LiveId" clId="{5E52AE9A-DF85-ED4D-8384-92C2351D3B3F}" dt="2023-12-01T11:57:55.002" v="55"/>
          <ac:spMkLst>
            <pc:docMk/>
            <pc:sldMk cId="1623141707" sldId="493"/>
            <ac:spMk id="2" creationId="{7A15E3E7-997F-964B-BEDE-871C204D62A0}"/>
          </ac:spMkLst>
        </pc:spChg>
        <pc:spChg chg="mod">
          <ac:chgData name="Mauricio Codesso" userId="ce92ac0181d0c682" providerId="LiveId" clId="{5E52AE9A-DF85-ED4D-8384-92C2351D3B3F}" dt="2023-12-01T11:57:55.002" v="55"/>
          <ac:spMkLst>
            <pc:docMk/>
            <pc:sldMk cId="1623141707" sldId="493"/>
            <ac:spMk id="3" creationId="{426F241D-6BEE-7C4D-9EC8-21CC9453EFE6}"/>
          </ac:spMkLst>
        </pc:spChg>
        <pc:spChg chg="mod">
          <ac:chgData name="Mauricio Codesso" userId="ce92ac0181d0c682" providerId="LiveId" clId="{5E52AE9A-DF85-ED4D-8384-92C2351D3B3F}" dt="2023-12-01T11:57:55.002" v="55"/>
          <ac:spMkLst>
            <pc:docMk/>
            <pc:sldMk cId="1623141707" sldId="493"/>
            <ac:spMk id="5" creationId="{CC52B076-C530-944F-A1D9-5B4BBF12CE31}"/>
          </ac:spMkLst>
        </pc:spChg>
      </pc:sldChg>
      <pc:sldChg chg="modSp">
        <pc:chgData name="Mauricio Codesso" userId="ce92ac0181d0c682" providerId="LiveId" clId="{5E52AE9A-DF85-ED4D-8384-92C2351D3B3F}" dt="2023-12-01T11:57:55.002" v="55"/>
        <pc:sldMkLst>
          <pc:docMk/>
          <pc:sldMk cId="3290488387" sldId="495"/>
        </pc:sldMkLst>
        <pc:spChg chg="mod">
          <ac:chgData name="Mauricio Codesso" userId="ce92ac0181d0c682" providerId="LiveId" clId="{5E52AE9A-DF85-ED4D-8384-92C2351D3B3F}" dt="2023-12-01T11:57:55.002" v="55"/>
          <ac:spMkLst>
            <pc:docMk/>
            <pc:sldMk cId="3290488387" sldId="495"/>
            <ac:spMk id="2" creationId="{7A15E3E7-997F-964B-BEDE-871C204D62A0}"/>
          </ac:spMkLst>
        </pc:spChg>
        <pc:spChg chg="mod">
          <ac:chgData name="Mauricio Codesso" userId="ce92ac0181d0c682" providerId="LiveId" clId="{5E52AE9A-DF85-ED4D-8384-92C2351D3B3F}" dt="2023-12-01T11:57:55.002" v="55"/>
          <ac:spMkLst>
            <pc:docMk/>
            <pc:sldMk cId="3290488387" sldId="495"/>
            <ac:spMk id="5" creationId="{CC52B076-C530-944F-A1D9-5B4BBF12CE31}"/>
          </ac:spMkLst>
        </pc:spChg>
      </pc:sldChg>
      <pc:sldChg chg="modSp mod">
        <pc:chgData name="Mauricio Codesso" userId="ce92ac0181d0c682" providerId="LiveId" clId="{5E52AE9A-DF85-ED4D-8384-92C2351D3B3F}" dt="2023-12-01T11:57:55.002" v="55"/>
        <pc:sldMkLst>
          <pc:docMk/>
          <pc:sldMk cId="3070113768" sldId="497"/>
        </pc:sldMkLst>
        <pc:spChg chg="mod">
          <ac:chgData name="Mauricio Codesso" userId="ce92ac0181d0c682" providerId="LiveId" clId="{5E52AE9A-DF85-ED4D-8384-92C2351D3B3F}" dt="2023-12-01T11:57:55.002" v="55"/>
          <ac:spMkLst>
            <pc:docMk/>
            <pc:sldMk cId="3070113768" sldId="497"/>
            <ac:spMk id="2" creationId="{7A15E3E7-997F-964B-BEDE-871C204D62A0}"/>
          </ac:spMkLst>
        </pc:spChg>
        <pc:spChg chg="mod">
          <ac:chgData name="Mauricio Codesso" userId="ce92ac0181d0c682" providerId="LiveId" clId="{5E52AE9A-DF85-ED4D-8384-92C2351D3B3F}" dt="2023-12-01T11:57:55.002" v="55"/>
          <ac:spMkLst>
            <pc:docMk/>
            <pc:sldMk cId="3070113768" sldId="497"/>
            <ac:spMk id="3" creationId="{426F241D-6BEE-7C4D-9EC8-21CC9453EFE6}"/>
          </ac:spMkLst>
        </pc:spChg>
        <pc:spChg chg="mod">
          <ac:chgData name="Mauricio Codesso" userId="ce92ac0181d0c682" providerId="LiveId" clId="{5E52AE9A-DF85-ED4D-8384-92C2351D3B3F}" dt="2023-12-01T11:57:55.002" v="55"/>
          <ac:spMkLst>
            <pc:docMk/>
            <pc:sldMk cId="3070113768" sldId="497"/>
            <ac:spMk id="5" creationId="{CC52B076-C530-944F-A1D9-5B4BBF12CE31}"/>
          </ac:spMkLst>
        </pc:spChg>
      </pc:sldChg>
      <pc:sldChg chg="modSp mod">
        <pc:chgData name="Mauricio Codesso" userId="ce92ac0181d0c682" providerId="LiveId" clId="{5E52AE9A-DF85-ED4D-8384-92C2351D3B3F}" dt="2023-12-01T11:57:55.002" v="55"/>
        <pc:sldMkLst>
          <pc:docMk/>
          <pc:sldMk cId="1481385985" sldId="498"/>
        </pc:sldMkLst>
        <pc:spChg chg="mod">
          <ac:chgData name="Mauricio Codesso" userId="ce92ac0181d0c682" providerId="LiveId" clId="{5E52AE9A-DF85-ED4D-8384-92C2351D3B3F}" dt="2023-12-01T11:57:55.002" v="55"/>
          <ac:spMkLst>
            <pc:docMk/>
            <pc:sldMk cId="1481385985" sldId="498"/>
            <ac:spMk id="2" creationId="{7A15E3E7-997F-964B-BEDE-871C204D62A0}"/>
          </ac:spMkLst>
        </pc:spChg>
        <pc:spChg chg="mod">
          <ac:chgData name="Mauricio Codesso" userId="ce92ac0181d0c682" providerId="LiveId" clId="{5E52AE9A-DF85-ED4D-8384-92C2351D3B3F}" dt="2023-12-01T11:57:55.002" v="55"/>
          <ac:spMkLst>
            <pc:docMk/>
            <pc:sldMk cId="1481385985" sldId="498"/>
            <ac:spMk id="3" creationId="{426F241D-6BEE-7C4D-9EC8-21CC9453EFE6}"/>
          </ac:spMkLst>
        </pc:spChg>
        <pc:spChg chg="mod">
          <ac:chgData name="Mauricio Codesso" userId="ce92ac0181d0c682" providerId="LiveId" clId="{5E52AE9A-DF85-ED4D-8384-92C2351D3B3F}" dt="2023-12-01T11:57:55.002" v="55"/>
          <ac:spMkLst>
            <pc:docMk/>
            <pc:sldMk cId="1481385985" sldId="498"/>
            <ac:spMk id="5" creationId="{CC52B076-C530-944F-A1D9-5B4BBF12CE31}"/>
          </ac:spMkLst>
        </pc:spChg>
      </pc:sldChg>
      <pc:sldChg chg="modSp mod">
        <pc:chgData name="Mauricio Codesso" userId="ce92ac0181d0c682" providerId="LiveId" clId="{5E52AE9A-DF85-ED4D-8384-92C2351D3B3F}" dt="2023-12-01T11:57:55.002" v="55"/>
        <pc:sldMkLst>
          <pc:docMk/>
          <pc:sldMk cId="714376086" sldId="499"/>
        </pc:sldMkLst>
        <pc:spChg chg="mod">
          <ac:chgData name="Mauricio Codesso" userId="ce92ac0181d0c682" providerId="LiveId" clId="{5E52AE9A-DF85-ED4D-8384-92C2351D3B3F}" dt="2023-12-01T11:57:55.002" v="55"/>
          <ac:spMkLst>
            <pc:docMk/>
            <pc:sldMk cId="714376086" sldId="499"/>
            <ac:spMk id="2" creationId="{7A15E3E7-997F-964B-BEDE-871C204D62A0}"/>
          </ac:spMkLst>
        </pc:spChg>
        <pc:spChg chg="mod">
          <ac:chgData name="Mauricio Codesso" userId="ce92ac0181d0c682" providerId="LiveId" clId="{5E52AE9A-DF85-ED4D-8384-92C2351D3B3F}" dt="2023-12-01T11:57:55.002" v="55"/>
          <ac:spMkLst>
            <pc:docMk/>
            <pc:sldMk cId="714376086" sldId="499"/>
            <ac:spMk id="3" creationId="{426F241D-6BEE-7C4D-9EC8-21CC9453EFE6}"/>
          </ac:spMkLst>
        </pc:spChg>
        <pc:spChg chg="mod">
          <ac:chgData name="Mauricio Codesso" userId="ce92ac0181d0c682" providerId="LiveId" clId="{5E52AE9A-DF85-ED4D-8384-92C2351D3B3F}" dt="2023-12-01T11:57:55.002" v="55"/>
          <ac:spMkLst>
            <pc:docMk/>
            <pc:sldMk cId="714376086" sldId="499"/>
            <ac:spMk id="5" creationId="{CC52B076-C530-944F-A1D9-5B4BBF12CE31}"/>
          </ac:spMkLst>
        </pc:spChg>
      </pc:sldChg>
      <pc:sldChg chg="modSp">
        <pc:chgData name="Mauricio Codesso" userId="ce92ac0181d0c682" providerId="LiveId" clId="{5E52AE9A-DF85-ED4D-8384-92C2351D3B3F}" dt="2023-12-01T11:57:55.002" v="55"/>
        <pc:sldMkLst>
          <pc:docMk/>
          <pc:sldMk cId="3437598771" sldId="500"/>
        </pc:sldMkLst>
        <pc:spChg chg="mod">
          <ac:chgData name="Mauricio Codesso" userId="ce92ac0181d0c682" providerId="LiveId" clId="{5E52AE9A-DF85-ED4D-8384-92C2351D3B3F}" dt="2023-12-01T11:57:55.002" v="55"/>
          <ac:spMkLst>
            <pc:docMk/>
            <pc:sldMk cId="3437598771" sldId="500"/>
            <ac:spMk id="2" creationId="{7A15E3E7-997F-964B-BEDE-871C204D62A0}"/>
          </ac:spMkLst>
        </pc:spChg>
        <pc:spChg chg="mod">
          <ac:chgData name="Mauricio Codesso" userId="ce92ac0181d0c682" providerId="LiveId" clId="{5E52AE9A-DF85-ED4D-8384-92C2351D3B3F}" dt="2023-12-01T11:57:55.002" v="55"/>
          <ac:spMkLst>
            <pc:docMk/>
            <pc:sldMk cId="3437598771" sldId="500"/>
            <ac:spMk id="5" creationId="{CC52B076-C530-944F-A1D9-5B4BBF12CE31}"/>
          </ac:spMkLst>
        </pc:spChg>
      </pc:sldChg>
      <pc:sldChg chg="modSp mod">
        <pc:chgData name="Mauricio Codesso" userId="ce92ac0181d0c682" providerId="LiveId" clId="{5E52AE9A-DF85-ED4D-8384-92C2351D3B3F}" dt="2023-12-01T11:57:55.002" v="55"/>
        <pc:sldMkLst>
          <pc:docMk/>
          <pc:sldMk cId="3948941460" sldId="502"/>
        </pc:sldMkLst>
        <pc:spChg chg="mod">
          <ac:chgData name="Mauricio Codesso" userId="ce92ac0181d0c682" providerId="LiveId" clId="{5E52AE9A-DF85-ED4D-8384-92C2351D3B3F}" dt="2023-12-01T11:57:55.002" v="55"/>
          <ac:spMkLst>
            <pc:docMk/>
            <pc:sldMk cId="3948941460" sldId="502"/>
            <ac:spMk id="2" creationId="{7A15E3E7-997F-964B-BEDE-871C204D62A0}"/>
          </ac:spMkLst>
        </pc:spChg>
        <pc:spChg chg="mod">
          <ac:chgData name="Mauricio Codesso" userId="ce92ac0181d0c682" providerId="LiveId" clId="{5E52AE9A-DF85-ED4D-8384-92C2351D3B3F}" dt="2023-12-01T11:57:54.461" v="53"/>
          <ac:spMkLst>
            <pc:docMk/>
            <pc:sldMk cId="3948941460" sldId="502"/>
            <ac:spMk id="3" creationId="{426F241D-6BEE-7C4D-9EC8-21CC9453EFE6}"/>
          </ac:spMkLst>
        </pc:spChg>
        <pc:spChg chg="mod">
          <ac:chgData name="Mauricio Codesso" userId="ce92ac0181d0c682" providerId="LiveId" clId="{5E52AE9A-DF85-ED4D-8384-92C2351D3B3F}" dt="2023-12-01T11:57:55.002" v="55"/>
          <ac:spMkLst>
            <pc:docMk/>
            <pc:sldMk cId="3948941460" sldId="502"/>
            <ac:spMk id="5" creationId="{CC52B076-C530-944F-A1D9-5B4BBF12CE31}"/>
          </ac:spMkLst>
        </pc:spChg>
      </pc:sldChg>
      <pc:sldChg chg="modSp">
        <pc:chgData name="Mauricio Codesso" userId="ce92ac0181d0c682" providerId="LiveId" clId="{5E52AE9A-DF85-ED4D-8384-92C2351D3B3F}" dt="2023-12-01T11:57:55.002" v="55"/>
        <pc:sldMkLst>
          <pc:docMk/>
          <pc:sldMk cId="2991382405" sldId="504"/>
        </pc:sldMkLst>
        <pc:spChg chg="mod">
          <ac:chgData name="Mauricio Codesso" userId="ce92ac0181d0c682" providerId="LiveId" clId="{5E52AE9A-DF85-ED4D-8384-92C2351D3B3F}" dt="2023-12-01T11:57:55.002" v="55"/>
          <ac:spMkLst>
            <pc:docMk/>
            <pc:sldMk cId="2991382405" sldId="504"/>
            <ac:spMk id="2" creationId="{7A15E3E7-997F-964B-BEDE-871C204D62A0}"/>
          </ac:spMkLst>
        </pc:spChg>
        <pc:spChg chg="mod">
          <ac:chgData name="Mauricio Codesso" userId="ce92ac0181d0c682" providerId="LiveId" clId="{5E52AE9A-DF85-ED4D-8384-92C2351D3B3F}" dt="2023-12-01T11:57:55.002" v="55"/>
          <ac:spMkLst>
            <pc:docMk/>
            <pc:sldMk cId="2991382405" sldId="504"/>
            <ac:spMk id="5" creationId="{CC52B076-C530-944F-A1D9-5B4BBF12CE31}"/>
          </ac:spMkLst>
        </pc:spChg>
      </pc:sldChg>
      <pc:sldChg chg="modSp mod">
        <pc:chgData name="Mauricio Codesso" userId="ce92ac0181d0c682" providerId="LiveId" clId="{5E52AE9A-DF85-ED4D-8384-92C2351D3B3F}" dt="2023-12-01T11:57:55.002" v="55"/>
        <pc:sldMkLst>
          <pc:docMk/>
          <pc:sldMk cId="2671288402" sldId="505"/>
        </pc:sldMkLst>
        <pc:spChg chg="mod">
          <ac:chgData name="Mauricio Codesso" userId="ce92ac0181d0c682" providerId="LiveId" clId="{5E52AE9A-DF85-ED4D-8384-92C2351D3B3F}" dt="2023-12-01T11:57:55.002" v="55"/>
          <ac:spMkLst>
            <pc:docMk/>
            <pc:sldMk cId="2671288402" sldId="505"/>
            <ac:spMk id="2" creationId="{7A15E3E7-997F-964B-BEDE-871C204D62A0}"/>
          </ac:spMkLst>
        </pc:spChg>
        <pc:spChg chg="mod">
          <ac:chgData name="Mauricio Codesso" userId="ce92ac0181d0c682" providerId="LiveId" clId="{5E52AE9A-DF85-ED4D-8384-92C2351D3B3F}" dt="2023-12-01T11:57:54.461" v="53"/>
          <ac:spMkLst>
            <pc:docMk/>
            <pc:sldMk cId="2671288402" sldId="505"/>
            <ac:spMk id="3" creationId="{426F241D-6BEE-7C4D-9EC8-21CC9453EFE6}"/>
          </ac:spMkLst>
        </pc:spChg>
        <pc:spChg chg="mod">
          <ac:chgData name="Mauricio Codesso" userId="ce92ac0181d0c682" providerId="LiveId" clId="{5E52AE9A-DF85-ED4D-8384-92C2351D3B3F}" dt="2023-12-01T11:57:55.002" v="55"/>
          <ac:spMkLst>
            <pc:docMk/>
            <pc:sldMk cId="2671288402" sldId="505"/>
            <ac:spMk id="5" creationId="{CC52B076-C530-944F-A1D9-5B4BBF12CE31}"/>
          </ac:spMkLst>
        </pc:spChg>
      </pc:sldChg>
      <pc:sldChg chg="modSp mod">
        <pc:chgData name="Mauricio Codesso" userId="ce92ac0181d0c682" providerId="LiveId" clId="{5E52AE9A-DF85-ED4D-8384-92C2351D3B3F}" dt="2023-12-01T11:57:55.002" v="55"/>
        <pc:sldMkLst>
          <pc:docMk/>
          <pc:sldMk cId="3200194032" sldId="506"/>
        </pc:sldMkLst>
        <pc:spChg chg="mod">
          <ac:chgData name="Mauricio Codesso" userId="ce92ac0181d0c682" providerId="LiveId" clId="{5E52AE9A-DF85-ED4D-8384-92C2351D3B3F}" dt="2023-12-01T11:57:55.002" v="55"/>
          <ac:spMkLst>
            <pc:docMk/>
            <pc:sldMk cId="3200194032" sldId="506"/>
            <ac:spMk id="2" creationId="{7A15E3E7-997F-964B-BEDE-871C204D62A0}"/>
          </ac:spMkLst>
        </pc:spChg>
        <pc:spChg chg="mod">
          <ac:chgData name="Mauricio Codesso" userId="ce92ac0181d0c682" providerId="LiveId" clId="{5E52AE9A-DF85-ED4D-8384-92C2351D3B3F}" dt="2023-12-01T11:57:55.002" v="55"/>
          <ac:spMkLst>
            <pc:docMk/>
            <pc:sldMk cId="3200194032" sldId="506"/>
            <ac:spMk id="3" creationId="{426F241D-6BEE-7C4D-9EC8-21CC9453EFE6}"/>
          </ac:spMkLst>
        </pc:spChg>
        <pc:spChg chg="mod">
          <ac:chgData name="Mauricio Codesso" userId="ce92ac0181d0c682" providerId="LiveId" clId="{5E52AE9A-DF85-ED4D-8384-92C2351D3B3F}" dt="2023-12-01T11:57:55.002" v="55"/>
          <ac:spMkLst>
            <pc:docMk/>
            <pc:sldMk cId="3200194032" sldId="506"/>
            <ac:spMk id="5" creationId="{CC52B076-C530-944F-A1D9-5B4BBF12CE31}"/>
          </ac:spMkLst>
        </pc:spChg>
      </pc:sldChg>
      <pc:sldChg chg="modSp mod">
        <pc:chgData name="Mauricio Codesso" userId="ce92ac0181d0c682" providerId="LiveId" clId="{5E52AE9A-DF85-ED4D-8384-92C2351D3B3F}" dt="2023-12-01T11:57:55.002" v="55"/>
        <pc:sldMkLst>
          <pc:docMk/>
          <pc:sldMk cId="2145586450" sldId="507"/>
        </pc:sldMkLst>
        <pc:spChg chg="mod">
          <ac:chgData name="Mauricio Codesso" userId="ce92ac0181d0c682" providerId="LiveId" clId="{5E52AE9A-DF85-ED4D-8384-92C2351D3B3F}" dt="2023-12-01T11:57:55.002" v="55"/>
          <ac:spMkLst>
            <pc:docMk/>
            <pc:sldMk cId="2145586450" sldId="507"/>
            <ac:spMk id="2" creationId="{7A15E3E7-997F-964B-BEDE-871C204D62A0}"/>
          </ac:spMkLst>
        </pc:spChg>
        <pc:spChg chg="mod">
          <ac:chgData name="Mauricio Codesso" userId="ce92ac0181d0c682" providerId="LiveId" clId="{5E52AE9A-DF85-ED4D-8384-92C2351D3B3F}" dt="2023-12-01T11:57:55.002" v="55"/>
          <ac:spMkLst>
            <pc:docMk/>
            <pc:sldMk cId="2145586450" sldId="507"/>
            <ac:spMk id="3" creationId="{426F241D-6BEE-7C4D-9EC8-21CC9453EFE6}"/>
          </ac:spMkLst>
        </pc:spChg>
        <pc:spChg chg="mod">
          <ac:chgData name="Mauricio Codesso" userId="ce92ac0181d0c682" providerId="LiveId" clId="{5E52AE9A-DF85-ED4D-8384-92C2351D3B3F}" dt="2023-12-01T11:57:55.002" v="55"/>
          <ac:spMkLst>
            <pc:docMk/>
            <pc:sldMk cId="2145586450" sldId="507"/>
            <ac:spMk id="5" creationId="{CC52B076-C530-944F-A1D9-5B4BBF12CE31}"/>
          </ac:spMkLst>
        </pc:spChg>
      </pc:sldChg>
      <pc:sldChg chg="modSp mod">
        <pc:chgData name="Mauricio Codesso" userId="ce92ac0181d0c682" providerId="LiveId" clId="{5E52AE9A-DF85-ED4D-8384-92C2351D3B3F}" dt="2023-12-01T11:57:55.002" v="55"/>
        <pc:sldMkLst>
          <pc:docMk/>
          <pc:sldMk cId="1881221059" sldId="508"/>
        </pc:sldMkLst>
        <pc:spChg chg="mod">
          <ac:chgData name="Mauricio Codesso" userId="ce92ac0181d0c682" providerId="LiveId" clId="{5E52AE9A-DF85-ED4D-8384-92C2351D3B3F}" dt="2023-12-01T11:57:55.002" v="55"/>
          <ac:spMkLst>
            <pc:docMk/>
            <pc:sldMk cId="1881221059" sldId="508"/>
            <ac:spMk id="2" creationId="{7A15E3E7-997F-964B-BEDE-871C204D62A0}"/>
          </ac:spMkLst>
        </pc:spChg>
        <pc:spChg chg="mod">
          <ac:chgData name="Mauricio Codesso" userId="ce92ac0181d0c682" providerId="LiveId" clId="{5E52AE9A-DF85-ED4D-8384-92C2351D3B3F}" dt="2023-12-01T11:57:55.002" v="55"/>
          <ac:spMkLst>
            <pc:docMk/>
            <pc:sldMk cId="1881221059" sldId="508"/>
            <ac:spMk id="3" creationId="{426F241D-6BEE-7C4D-9EC8-21CC9453EFE6}"/>
          </ac:spMkLst>
        </pc:spChg>
        <pc:spChg chg="mod">
          <ac:chgData name="Mauricio Codesso" userId="ce92ac0181d0c682" providerId="LiveId" clId="{5E52AE9A-DF85-ED4D-8384-92C2351D3B3F}" dt="2023-12-01T11:57:55.002" v="55"/>
          <ac:spMkLst>
            <pc:docMk/>
            <pc:sldMk cId="1881221059" sldId="508"/>
            <ac:spMk id="5" creationId="{CC52B076-C530-944F-A1D9-5B4BBF12CE31}"/>
          </ac:spMkLst>
        </pc:spChg>
      </pc:sldChg>
      <pc:sldChg chg="modSp mod">
        <pc:chgData name="Mauricio Codesso" userId="ce92ac0181d0c682" providerId="LiveId" clId="{5E52AE9A-DF85-ED4D-8384-92C2351D3B3F}" dt="2023-12-01T11:57:55.002" v="55"/>
        <pc:sldMkLst>
          <pc:docMk/>
          <pc:sldMk cId="2034502096" sldId="509"/>
        </pc:sldMkLst>
        <pc:spChg chg="mod">
          <ac:chgData name="Mauricio Codesso" userId="ce92ac0181d0c682" providerId="LiveId" clId="{5E52AE9A-DF85-ED4D-8384-92C2351D3B3F}" dt="2023-12-01T11:57:55.002" v="55"/>
          <ac:spMkLst>
            <pc:docMk/>
            <pc:sldMk cId="2034502096" sldId="509"/>
            <ac:spMk id="2" creationId="{7A15E3E7-997F-964B-BEDE-871C204D62A0}"/>
          </ac:spMkLst>
        </pc:spChg>
        <pc:spChg chg="mod">
          <ac:chgData name="Mauricio Codesso" userId="ce92ac0181d0c682" providerId="LiveId" clId="{5E52AE9A-DF85-ED4D-8384-92C2351D3B3F}" dt="2023-12-01T11:57:55.002" v="55"/>
          <ac:spMkLst>
            <pc:docMk/>
            <pc:sldMk cId="2034502096" sldId="509"/>
            <ac:spMk id="3" creationId="{426F241D-6BEE-7C4D-9EC8-21CC9453EFE6}"/>
          </ac:spMkLst>
        </pc:spChg>
        <pc:spChg chg="mod">
          <ac:chgData name="Mauricio Codesso" userId="ce92ac0181d0c682" providerId="LiveId" clId="{5E52AE9A-DF85-ED4D-8384-92C2351D3B3F}" dt="2023-12-01T11:57:55.002" v="55"/>
          <ac:spMkLst>
            <pc:docMk/>
            <pc:sldMk cId="2034502096" sldId="509"/>
            <ac:spMk id="5" creationId="{CC52B076-C530-944F-A1D9-5B4BBF12CE3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2E30D-B15A-4B41-BB32-96C79B8BBFCA}" type="datetimeFigureOut">
              <a:rPr lang="en-US" smtClean="0"/>
              <a:t>12/1/23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BA0F2-4B20-7644-8913-FAFE4B817C17}" type="slidenum">
              <a:rPr lang="en-US" smtClean="0"/>
              <a:t>‹#›</a:t>
            </a:fld>
            <a:endParaRPr lang="en-US"/>
          </a:p>
        </p:txBody>
      </p:sp>
    </p:spTree>
    <p:extLst>
      <p:ext uri="{BB962C8B-B14F-4D97-AF65-F5344CB8AC3E}">
        <p14:creationId xmlns:p14="http://schemas.microsoft.com/office/powerpoint/2010/main" val="192180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00BA0F2-4B20-7644-8913-FAFE4B817C17}" type="slidenum">
              <a:rPr lang="en-US" smtClean="0"/>
              <a:t>1</a:t>
            </a:fld>
            <a:endParaRPr lang="en-US"/>
          </a:p>
        </p:txBody>
      </p:sp>
    </p:spTree>
    <p:extLst>
      <p:ext uri="{BB962C8B-B14F-4D97-AF65-F5344CB8AC3E}">
        <p14:creationId xmlns:p14="http://schemas.microsoft.com/office/powerpoint/2010/main" val="2371701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b="1" i="0" dirty="0">
                <a:effectLst/>
                <a:latin typeface="Söhne"/>
              </a:rPr>
              <a:t>Key Components of the Framework</a:t>
            </a:r>
          </a:p>
          <a:p>
            <a:pPr algn="l">
              <a:buFont typeface="+mj-lt"/>
              <a:buAutoNum type="arabicPeriod"/>
            </a:pPr>
            <a:r>
              <a:rPr lang="en-US" b="1" i="0" dirty="0">
                <a:effectLst/>
                <a:latin typeface="Söhne"/>
              </a:rPr>
              <a:t>Data Collection and Standard Setting:</a:t>
            </a:r>
            <a:r>
              <a:rPr lang="en-US" b="0" i="0" dirty="0">
                <a:effectLst/>
                <a:latin typeface="Söhne"/>
              </a:rPr>
              <a:t> Involves gathering ESG data from diverse sources, ensuring compliance with reporting standards.</a:t>
            </a:r>
          </a:p>
          <a:p>
            <a:pPr algn="l">
              <a:buFont typeface="+mj-lt"/>
              <a:buAutoNum type="arabicPeriod"/>
            </a:pPr>
            <a:r>
              <a:rPr lang="en-US" b="1" i="0" dirty="0">
                <a:effectLst/>
                <a:latin typeface="Söhne"/>
              </a:rPr>
              <a:t>Recording:</a:t>
            </a:r>
            <a:r>
              <a:rPr lang="en-US" b="0" i="0" dirty="0">
                <a:effectLst/>
                <a:latin typeface="Söhne"/>
              </a:rPr>
              <a:t> Utilizes blockchain platforms for secure, tamper-proof recording of ESG data.</a:t>
            </a:r>
          </a:p>
          <a:p>
            <a:pPr algn="l">
              <a:buFont typeface="+mj-lt"/>
              <a:buAutoNum type="arabicPeriod"/>
            </a:pPr>
            <a:r>
              <a:rPr lang="en-US" b="1" i="0" dirty="0">
                <a:effectLst/>
                <a:latin typeface="Söhne"/>
              </a:rPr>
              <a:t>Decision Process - Verification:</a:t>
            </a:r>
            <a:r>
              <a:rPr lang="en-US" b="0" i="0" dirty="0">
                <a:effectLst/>
                <a:latin typeface="Söhne"/>
              </a:rPr>
              <a:t> Employs smart contracts for automated verification of ESG data against set standards.</a:t>
            </a:r>
          </a:p>
          <a:p>
            <a:pPr algn="l">
              <a:buFont typeface="+mj-lt"/>
              <a:buAutoNum type="arabicPeriod"/>
            </a:pPr>
            <a:r>
              <a:rPr lang="en-US" b="1" i="0" dirty="0">
                <a:effectLst/>
                <a:latin typeface="Söhne"/>
              </a:rPr>
              <a:t>Outputs:</a:t>
            </a:r>
            <a:r>
              <a:rPr lang="en-US" b="0" i="0" dirty="0">
                <a:effectLst/>
                <a:latin typeface="Söhne"/>
              </a:rPr>
              <a:t> Divides into two categories:</a:t>
            </a:r>
          </a:p>
          <a:p>
            <a:pPr marL="742950" lvl="1" indent="-285750" algn="l">
              <a:buFont typeface="+mj-lt"/>
              <a:buAutoNum type="arabicPeriod"/>
            </a:pPr>
            <a:r>
              <a:rPr lang="en-US" b="1" i="0" dirty="0">
                <a:effectLst/>
                <a:latin typeface="Söhne"/>
              </a:rPr>
              <a:t>Relevant Data:</a:t>
            </a:r>
            <a:r>
              <a:rPr lang="en-US" b="0" i="0" dirty="0">
                <a:effectLst/>
                <a:latin typeface="Söhne"/>
              </a:rPr>
              <a:t> For decision-making processes, ensuring data relevancy and usefulness.</a:t>
            </a:r>
          </a:p>
          <a:p>
            <a:pPr marL="742950" lvl="1" indent="-285750" algn="l">
              <a:buFont typeface="+mj-lt"/>
              <a:buAutoNum type="arabicPeriod"/>
            </a:pPr>
            <a:r>
              <a:rPr lang="en-US" b="1" i="0" dirty="0">
                <a:effectLst/>
                <a:latin typeface="Söhne"/>
              </a:rPr>
              <a:t>Non-Passed Data:</a:t>
            </a:r>
            <a:r>
              <a:rPr lang="en-US" b="0" i="0" dirty="0">
                <a:effectLst/>
                <a:latin typeface="Söhne"/>
              </a:rPr>
              <a:t> Recorded separately for transparency and stakeholder reference.</a:t>
            </a:r>
          </a:p>
          <a:p>
            <a:pPr algn="l">
              <a:buFont typeface="+mj-lt"/>
              <a:buAutoNum type="arabicPeriod"/>
            </a:pPr>
            <a:r>
              <a:rPr lang="en-US" b="1" i="0" dirty="0">
                <a:effectLst/>
                <a:latin typeface="Söhne"/>
              </a:rPr>
              <a:t>Analytics:</a:t>
            </a:r>
            <a:r>
              <a:rPr lang="en-US" b="0" i="0" dirty="0">
                <a:effectLst/>
                <a:latin typeface="Söhne"/>
              </a:rPr>
              <a:t> Implementing data science techniques on verified ESG data to identify significant patterns and insights.</a:t>
            </a:r>
          </a:p>
          <a:p>
            <a:pPr algn="l">
              <a:buFont typeface="+mj-lt"/>
              <a:buAutoNum type="arabicPeriod"/>
            </a:pPr>
            <a:r>
              <a:rPr lang="en-US" b="1" i="0" dirty="0">
                <a:effectLst/>
                <a:latin typeface="Söhne"/>
              </a:rPr>
              <a:t>Reporting:</a:t>
            </a:r>
            <a:r>
              <a:rPr lang="en-US" b="0" i="0" dirty="0">
                <a:effectLst/>
                <a:latin typeface="Söhne"/>
              </a:rPr>
              <a:t> Generating transparent, standardized reports on ESG issues for stakeholders.</a:t>
            </a:r>
          </a:p>
          <a:p>
            <a:pPr algn="l">
              <a:buFont typeface="+mj-lt"/>
              <a:buAutoNum type="arabicPeriod"/>
            </a:pPr>
            <a:r>
              <a:rPr lang="en-US" b="1" i="0" dirty="0">
                <a:effectLst/>
                <a:latin typeface="Söhne"/>
              </a:rPr>
              <a:t>Stakeholder Engagement:</a:t>
            </a:r>
            <a:r>
              <a:rPr lang="en-US" b="0" i="0" dirty="0">
                <a:effectLst/>
                <a:latin typeface="Söhne"/>
              </a:rPr>
              <a:t> Facilitates stakeholder interaction with reported ESG data for enhanced transparency and accountability.</a:t>
            </a:r>
          </a:p>
        </p:txBody>
      </p:sp>
      <p:sp>
        <p:nvSpPr>
          <p:cNvPr id="4" name="Slide Number Placeholder 3"/>
          <p:cNvSpPr>
            <a:spLocks noGrp="1"/>
          </p:cNvSpPr>
          <p:nvPr>
            <p:ph type="sldNum" sz="quarter" idx="5"/>
          </p:nvPr>
        </p:nvSpPr>
        <p:spPr/>
        <p:txBody>
          <a:bodyPr/>
          <a:lstStyle/>
          <a:p>
            <a:fld id="{C00BA0F2-4B20-7644-8913-FAFE4B817C17}" type="slidenum">
              <a:rPr lang="en-US" smtClean="0"/>
              <a:t>10</a:t>
            </a:fld>
            <a:endParaRPr lang="en-US"/>
          </a:p>
        </p:txBody>
      </p:sp>
    </p:spTree>
    <p:extLst>
      <p:ext uri="{BB962C8B-B14F-4D97-AF65-F5344CB8AC3E}">
        <p14:creationId xmlns:p14="http://schemas.microsoft.com/office/powerpoint/2010/main" val="3035488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00BA0F2-4B20-7644-8913-FAFE4B817C17}" type="slidenum">
              <a:rPr lang="en-US" smtClean="0"/>
              <a:t>11</a:t>
            </a:fld>
            <a:endParaRPr lang="en-US"/>
          </a:p>
        </p:txBody>
      </p:sp>
    </p:spTree>
    <p:extLst>
      <p:ext uri="{BB962C8B-B14F-4D97-AF65-F5344CB8AC3E}">
        <p14:creationId xmlns:p14="http://schemas.microsoft.com/office/powerpoint/2010/main" val="2813143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Overview of Artifact Design</a:t>
            </a:r>
          </a:p>
          <a:p>
            <a:pPr algn="l">
              <a:buFont typeface="Arial" panose="020B0604020202020204" pitchFamily="34" charset="0"/>
              <a:buChar char="•"/>
            </a:pPr>
            <a:r>
              <a:rPr lang="en-US" b="1" i="0" dirty="0">
                <a:effectLst/>
                <a:latin typeface="Söhne"/>
              </a:rPr>
              <a:t>Objective:</a:t>
            </a:r>
            <a:r>
              <a:rPr lang="en-US" b="0" i="0" dirty="0">
                <a:effectLst/>
                <a:latin typeface="Söhne"/>
              </a:rPr>
              <a:t> Detail the process of designing a blockchain-based artifact to integrate blockchain technology into ESG reporting, with a focus on carbon emissions accounting.</a:t>
            </a:r>
          </a:p>
          <a:p>
            <a:pPr algn="l">
              <a:buFont typeface="Arial" panose="020B0604020202020204" pitchFamily="34" charset="0"/>
              <a:buChar char="•"/>
            </a:pPr>
            <a:r>
              <a:rPr lang="en-US" b="1" i="0" dirty="0">
                <a:effectLst/>
                <a:latin typeface="Söhne"/>
              </a:rPr>
              <a:t>Conceptual Framework:</a:t>
            </a:r>
            <a:r>
              <a:rPr lang="en-US" b="0" i="0" dirty="0">
                <a:effectLst/>
                <a:latin typeface="Söhne"/>
              </a:rPr>
              <a:t> Utilize the proposed conceptual framework as a foundation for artifact design, ensuring seamless integration of blockchain with ESG reporting standards.</a:t>
            </a:r>
          </a:p>
          <a:p>
            <a:pPr algn="l"/>
            <a:r>
              <a:rPr lang="en-US" b="0" i="0" dirty="0">
                <a:effectLst/>
                <a:latin typeface="Söhne"/>
              </a:rPr>
              <a:t>Key Components of the Artifact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lphaLcPeriod"/>
            </a:pPr>
            <a:r>
              <a:rPr lang="en-US" b="0" i="0" dirty="0">
                <a:effectLst/>
                <a:latin typeface="Söhne"/>
              </a:rPr>
              <a:t>Sources: Utilize various sources including sensors, energy bills, supplier reports, and ISO 14064 protocols for comprehensive data collection.</a:t>
            </a:r>
          </a:p>
          <a:p>
            <a:pPr marL="742950" lvl="1" indent="-285750" algn="l">
              <a:buFont typeface="+mj-lt"/>
              <a:buAutoNum type="alphaLcPeriod"/>
            </a:pPr>
            <a:r>
              <a:rPr lang="en-US" b="0" i="0" dirty="0">
                <a:effectLst/>
                <a:latin typeface="Söhne"/>
              </a:rPr>
              <a:t>ESG Standards: Ensure data collection aligns with ESG standards for relevance and accuracy.</a:t>
            </a:r>
          </a:p>
          <a:p>
            <a:pPr algn="l">
              <a:buFont typeface="+mj-lt"/>
              <a:buAutoNum type="arabicPeriod"/>
            </a:pPr>
            <a:r>
              <a:rPr lang="en-US" b="1" i="0" dirty="0">
                <a:effectLst/>
                <a:latin typeface="Söhne"/>
              </a:rPr>
              <a:t>Blockchain Recording:</a:t>
            </a:r>
            <a:endParaRPr lang="en-US" b="0" i="0" dirty="0">
              <a:effectLst/>
              <a:latin typeface="Söhne"/>
            </a:endParaRPr>
          </a:p>
          <a:p>
            <a:pPr marL="742950" lvl="1" indent="-285750" algn="l">
              <a:buFont typeface="+mj-lt"/>
              <a:buAutoNum type="alphaLcPeriod"/>
            </a:pPr>
            <a:r>
              <a:rPr lang="en-US" b="0" i="0" dirty="0">
                <a:effectLst/>
                <a:latin typeface="Söhne"/>
              </a:rPr>
              <a:t>Record collected ESG data and standards on a blockchain platform for secure, transparent, and tamper-proof recording.</a:t>
            </a:r>
          </a:p>
          <a:p>
            <a:pPr marL="742950" lvl="1" indent="-285750" algn="l">
              <a:buFont typeface="+mj-lt"/>
              <a:buAutoNum type="alphaLcPeriod"/>
            </a:pPr>
            <a:r>
              <a:rPr lang="en-US" b="0" i="0" dirty="0">
                <a:effectLst/>
                <a:latin typeface="Söhne"/>
              </a:rPr>
              <a:t>Use smart contracts for data verification, ensuring the reliability and validity of collected data.</a:t>
            </a:r>
          </a:p>
          <a:p>
            <a:pPr algn="l">
              <a:buFont typeface="+mj-lt"/>
              <a:buAutoNum type="arabicPeriod"/>
            </a:pPr>
            <a:r>
              <a:rPr lang="en-US" b="1" i="0" dirty="0">
                <a:effectLst/>
                <a:latin typeface="Söhne"/>
              </a:rPr>
              <a:t>Data Verification: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Implement smart contracts to validate and verify collected information against preset conditions to ensure accuracy and reliability.</a:t>
            </a:r>
          </a:p>
          <a:p>
            <a:pPr algn="l">
              <a:buFont typeface="+mj-lt"/>
              <a:buAutoNum type="arabicPeriod"/>
            </a:pPr>
            <a:r>
              <a:rPr lang="en-US" b="1" i="0" dirty="0">
                <a:effectLst/>
                <a:latin typeface="Söhne"/>
              </a:rPr>
              <a:t>Decision Process - Relevant and Non-Relevant Data:</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Classify data into relevant and non-relevant categories, with relevant data being utilized for decision-making processes and non-relevant data being stored for transparency.</a:t>
            </a:r>
          </a:p>
          <a:p>
            <a:pPr algn="l">
              <a:buFont typeface="+mj-lt"/>
              <a:buAutoNum type="arabicPeriod"/>
            </a:pPr>
            <a:r>
              <a:rPr lang="en-US" b="1" i="0" dirty="0">
                <a:effectLst/>
                <a:latin typeface="Söhne"/>
              </a:rPr>
              <a:t>Integration with ESG Reporting Standards: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Ensure the artifact's design aligns with existing ESG reporting standards, facilitating coherent and consistent carbon emissions accounting and boosting the effectiveness of carbon offset programs.</a:t>
            </a:r>
          </a:p>
          <a:p>
            <a:endParaRPr lang="en-US" dirty="0"/>
          </a:p>
        </p:txBody>
      </p:sp>
      <p:sp>
        <p:nvSpPr>
          <p:cNvPr id="4" name="Slide Number Placeholder 3"/>
          <p:cNvSpPr>
            <a:spLocks noGrp="1"/>
          </p:cNvSpPr>
          <p:nvPr>
            <p:ph type="sldNum" sz="quarter" idx="5"/>
          </p:nvPr>
        </p:nvSpPr>
        <p:spPr/>
        <p:txBody>
          <a:bodyPr/>
          <a:lstStyle/>
          <a:p>
            <a:fld id="{C00BA0F2-4B20-7644-8913-FAFE4B817C17}" type="slidenum">
              <a:rPr lang="en-US" smtClean="0"/>
              <a:t>12</a:t>
            </a:fld>
            <a:endParaRPr lang="en-US"/>
          </a:p>
        </p:txBody>
      </p:sp>
    </p:spTree>
    <p:extLst>
      <p:ext uri="{BB962C8B-B14F-4D97-AF65-F5344CB8AC3E}">
        <p14:creationId xmlns:p14="http://schemas.microsoft.com/office/powerpoint/2010/main" val="1846601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Enhancements and Additional Features</a:t>
            </a:r>
          </a:p>
          <a:p>
            <a:pPr algn="l">
              <a:buFont typeface="Arial" panose="020B0604020202020204" pitchFamily="34" charset="0"/>
              <a:buChar char="•"/>
            </a:pPr>
            <a:r>
              <a:rPr lang="en-US" b="1" i="0" dirty="0">
                <a:effectLst/>
                <a:latin typeface="Söhne"/>
              </a:rPr>
              <a:t>Real-Time Data Access:</a:t>
            </a:r>
            <a:r>
              <a:rPr lang="en-US" b="0" i="0" dirty="0">
                <a:effectLst/>
                <a:latin typeface="Söhne"/>
              </a:rPr>
              <a:t> Provide stakeholders with real-time access to up-to-date carbon emissions data, enhancing transparency and accountability.</a:t>
            </a:r>
          </a:p>
          <a:p>
            <a:pPr algn="l">
              <a:buFont typeface="Arial" panose="020B0604020202020204" pitchFamily="34" charset="0"/>
              <a:buChar char="•"/>
            </a:pPr>
            <a:r>
              <a:rPr lang="en-US" b="1" i="0" dirty="0">
                <a:effectLst/>
                <a:latin typeface="Söhne"/>
              </a:rPr>
              <a:t>Incentive Mechanisms:</a:t>
            </a:r>
            <a:r>
              <a:rPr lang="en-US" b="0" i="0" dirty="0">
                <a:effectLst/>
                <a:latin typeface="Söhne"/>
              </a:rPr>
              <a:t> Include smart contract-based incentive mechanisms for organizations to reduce their carbon emissions, supporting sustainability goals.</a:t>
            </a:r>
          </a:p>
          <a:p>
            <a:pPr algn="l"/>
            <a:endParaRPr lang="en-US" b="0" i="0" dirty="0">
              <a:effectLst/>
              <a:latin typeface="Söhne"/>
            </a:endParaRPr>
          </a:p>
          <a:p>
            <a:pPr algn="l"/>
            <a:r>
              <a:rPr lang="en-US" b="0" i="0" dirty="0">
                <a:effectLst/>
                <a:latin typeface="Söhne"/>
              </a:rPr>
              <a:t>Smart Contracts for Analytics and Reporting</a:t>
            </a:r>
          </a:p>
          <a:p>
            <a:pPr algn="l">
              <a:buFont typeface="Arial" panose="020B0604020202020204" pitchFamily="34" charset="0"/>
              <a:buChar char="•"/>
            </a:pPr>
            <a:r>
              <a:rPr lang="en-US" b="1" i="0" dirty="0">
                <a:effectLst/>
                <a:latin typeface="Söhne"/>
              </a:rPr>
              <a:t>Analytics:</a:t>
            </a:r>
            <a:r>
              <a:rPr lang="en-US" b="0" i="0" dirty="0">
                <a:effectLst/>
                <a:latin typeface="Söhne"/>
              </a:rPr>
              <a:t> Utilize smart contracts to identify significant patterns and insights from verified ESG data.</a:t>
            </a:r>
          </a:p>
          <a:p>
            <a:pPr algn="l">
              <a:buFont typeface="Arial" panose="020B0604020202020204" pitchFamily="34" charset="0"/>
              <a:buChar char="•"/>
            </a:pPr>
            <a:r>
              <a:rPr lang="en-US" b="1" i="0" dirty="0">
                <a:effectLst/>
                <a:latin typeface="Söhne"/>
              </a:rPr>
              <a:t>Reports:</a:t>
            </a:r>
            <a:r>
              <a:rPr lang="en-US" b="0" i="0" dirty="0">
                <a:effectLst/>
                <a:latin typeface="Söhne"/>
              </a:rPr>
              <a:t> Generate transparent and standardized ESG reports, offering detailed insights into supplier performance, energy consumption, carbon emissions, and compliance with ESG standards.</a:t>
            </a:r>
          </a:p>
          <a:p>
            <a:pPr algn="l"/>
            <a:endParaRPr lang="en-US" b="0" i="0" dirty="0">
              <a:effectLst/>
              <a:latin typeface="Söhne"/>
            </a:endParaRPr>
          </a:p>
          <a:p>
            <a:pPr algn="l"/>
            <a:r>
              <a:rPr lang="en-US" b="0" i="0" dirty="0">
                <a:effectLst/>
                <a:latin typeface="Söhne"/>
              </a:rPr>
              <a:t>Importance of Designing the Artifact</a:t>
            </a:r>
          </a:p>
          <a:p>
            <a:pPr algn="l">
              <a:buFont typeface="Arial" panose="020B0604020202020204" pitchFamily="34" charset="0"/>
              <a:buChar char="•"/>
            </a:pPr>
            <a:r>
              <a:rPr lang="en-US" b="1" i="0" dirty="0">
                <a:effectLst/>
                <a:latin typeface="Söhne"/>
              </a:rPr>
              <a:t>Enabling ESG Reporting Enhancement:</a:t>
            </a:r>
            <a:r>
              <a:rPr lang="en-US" b="0" i="0" dirty="0">
                <a:effectLst/>
                <a:latin typeface="Söhne"/>
              </a:rPr>
              <a:t> This artifact design is essential for realizing the potential of blockchain in improving the accuracy, transparency, and effectiveness of ESG reporting.</a:t>
            </a:r>
          </a:p>
          <a:p>
            <a:pPr algn="l">
              <a:buFont typeface="Arial" panose="020B0604020202020204" pitchFamily="34" charset="0"/>
              <a:buChar char="•"/>
            </a:pPr>
            <a:r>
              <a:rPr lang="en-US" b="1" i="0" dirty="0">
                <a:effectLst/>
                <a:latin typeface="Söhne"/>
              </a:rPr>
              <a:t>Addressing Carbon Emissions Challenges:</a:t>
            </a:r>
            <a:r>
              <a:rPr lang="en-US" b="0" i="0" dirty="0">
                <a:effectLst/>
                <a:latin typeface="Söhne"/>
              </a:rPr>
              <a:t> Specifically addresses the challenges in carbon emissions accounting, proposing a robust solution.</a:t>
            </a:r>
          </a:p>
        </p:txBody>
      </p:sp>
      <p:sp>
        <p:nvSpPr>
          <p:cNvPr id="4" name="Slide Number Placeholder 3"/>
          <p:cNvSpPr>
            <a:spLocks noGrp="1"/>
          </p:cNvSpPr>
          <p:nvPr>
            <p:ph type="sldNum" sz="quarter" idx="5"/>
          </p:nvPr>
        </p:nvSpPr>
        <p:spPr/>
        <p:txBody>
          <a:bodyPr/>
          <a:lstStyle/>
          <a:p>
            <a:fld id="{C00BA0F2-4B20-7644-8913-FAFE4B817C17}" type="slidenum">
              <a:rPr lang="en-US" smtClean="0"/>
              <a:t>13</a:t>
            </a:fld>
            <a:endParaRPr lang="en-US"/>
          </a:p>
        </p:txBody>
      </p:sp>
    </p:spTree>
    <p:extLst>
      <p:ext uri="{BB962C8B-B14F-4D97-AF65-F5344CB8AC3E}">
        <p14:creationId xmlns:p14="http://schemas.microsoft.com/office/powerpoint/2010/main" val="4279713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effectLst/>
                <a:latin typeface="Söhne"/>
              </a:rPr>
            </a:br>
            <a:r>
              <a:rPr lang="en-US" b="0" i="0" dirty="0">
                <a:effectLst/>
                <a:latin typeface="Söhne"/>
              </a:rPr>
              <a:t>Based on the detailed information in the attached document, Slide 8 focusing on "4.3 Implementation of the Artifact" can be outlined as follows:</a:t>
            </a:r>
          </a:p>
          <a:p>
            <a:pPr algn="l"/>
            <a:r>
              <a:rPr lang="en-US" b="1" i="0" dirty="0">
                <a:effectLst/>
                <a:latin typeface="Söhne"/>
              </a:rPr>
              <a:t>Slide 8: Implementation of the Artifact</a:t>
            </a:r>
          </a:p>
          <a:p>
            <a:pPr algn="l"/>
            <a:r>
              <a:rPr lang="en-US" b="0" i="0" dirty="0">
                <a:effectLst/>
                <a:latin typeface="Söhne"/>
              </a:rPr>
              <a:t>Overview</a:t>
            </a:r>
          </a:p>
          <a:p>
            <a:pPr algn="l">
              <a:buFont typeface="Arial" panose="020B0604020202020204" pitchFamily="34" charset="0"/>
              <a:buChar char="•"/>
            </a:pPr>
            <a:r>
              <a:rPr lang="en-US" b="1" i="0" dirty="0">
                <a:effectLst/>
                <a:latin typeface="Söhne"/>
              </a:rPr>
              <a:t>Implementation Goal:</a:t>
            </a:r>
            <a:r>
              <a:rPr lang="en-US" b="0" i="0" dirty="0">
                <a:effectLst/>
                <a:latin typeface="Söhne"/>
              </a:rPr>
              <a:t> Describe the actual implementation process of the blockchain-based ESG reporting framework, focusing on carbon emissions accounting.</a:t>
            </a:r>
          </a:p>
          <a:p>
            <a:pPr algn="l">
              <a:buFont typeface="Arial" panose="020B0604020202020204" pitchFamily="34" charset="0"/>
              <a:buChar char="•"/>
            </a:pPr>
            <a:r>
              <a:rPr lang="en-US" b="1" i="0" dirty="0">
                <a:effectLst/>
                <a:latin typeface="Söhne"/>
              </a:rPr>
              <a:t>Application Context:</a:t>
            </a:r>
            <a:r>
              <a:rPr lang="en-US" b="0" i="0" dirty="0">
                <a:effectLst/>
                <a:latin typeface="Söhne"/>
              </a:rPr>
              <a:t> Detail the application of the conceptual framework and designed artifact in a real-world setting.</a:t>
            </a:r>
          </a:p>
          <a:p>
            <a:pPr algn="l"/>
            <a:r>
              <a:rPr lang="en-US" b="0" i="0" dirty="0">
                <a:effectLst/>
                <a:latin typeface="Söhne"/>
              </a:rPr>
              <a:t>Implementation Steps</a:t>
            </a:r>
          </a:p>
          <a:p>
            <a:pPr algn="l">
              <a:buFont typeface="+mj-lt"/>
              <a:buAutoNum type="arabicPeriod"/>
            </a:pPr>
            <a:r>
              <a:rPr lang="en-US" b="1" i="0" dirty="0">
                <a:effectLst/>
                <a:latin typeface="Söhne"/>
              </a:rPr>
              <a:t>Data Collection and Standards Setting:</a:t>
            </a:r>
            <a:endParaRPr lang="en-US" b="0" i="0" dirty="0">
              <a:effectLst/>
              <a:latin typeface="Söhne"/>
            </a:endParaRPr>
          </a:p>
          <a:p>
            <a:pPr marL="742950" lvl="1" indent="-285750" algn="l">
              <a:buFont typeface="+mj-lt"/>
              <a:buAutoNum type="arabicPeriod"/>
            </a:pPr>
            <a:r>
              <a:rPr lang="en-US" b="0" i="0" dirty="0">
                <a:effectLst/>
                <a:latin typeface="Söhne"/>
              </a:rPr>
              <a:t>Collect data from varied sources including sensors, energy bills, and supplier reports, aligned with ISO 14064 protocols.</a:t>
            </a:r>
          </a:p>
          <a:p>
            <a:pPr marL="742950" lvl="1" indent="-285750" algn="l">
              <a:buFont typeface="+mj-lt"/>
              <a:buAutoNum type="arabicPeriod"/>
            </a:pPr>
            <a:r>
              <a:rPr lang="en-US" b="0" i="0" dirty="0">
                <a:effectLst/>
                <a:latin typeface="Söhne"/>
              </a:rPr>
              <a:t>Importance of accurate and relevant data collection for effective ESG reporting.</a:t>
            </a:r>
          </a:p>
          <a:p>
            <a:pPr algn="l">
              <a:buFont typeface="+mj-lt"/>
              <a:buAutoNum type="arabicPeriod"/>
            </a:pPr>
            <a:r>
              <a:rPr lang="en-US" b="1" i="0" dirty="0">
                <a:effectLst/>
                <a:latin typeface="Söhne"/>
              </a:rPr>
              <a:t>Blockchain Recording:</a:t>
            </a:r>
            <a:endParaRPr lang="en-US" b="0" i="0" dirty="0">
              <a:effectLst/>
              <a:latin typeface="Söhne"/>
            </a:endParaRPr>
          </a:p>
          <a:p>
            <a:pPr marL="742950" lvl="1" indent="-285750" algn="l">
              <a:buFont typeface="+mj-lt"/>
              <a:buAutoNum type="arabicPeriod"/>
            </a:pPr>
            <a:r>
              <a:rPr lang="en-US" b="0" i="0" dirty="0">
                <a:effectLst/>
                <a:latin typeface="Söhne"/>
              </a:rPr>
              <a:t>Record collected ESG data and standards onto a blockchain platform.</a:t>
            </a:r>
          </a:p>
          <a:p>
            <a:pPr marL="742950" lvl="1" indent="-285750" algn="l">
              <a:buFont typeface="+mj-lt"/>
              <a:buAutoNum type="arabicPeriod"/>
            </a:pPr>
            <a:r>
              <a:rPr lang="en-US" b="0" i="0" dirty="0">
                <a:effectLst/>
                <a:latin typeface="Söhne"/>
              </a:rPr>
              <a:t>Use smart contracts for data verification, ensuring data integrity.</a:t>
            </a:r>
          </a:p>
          <a:p>
            <a:pPr algn="l">
              <a:buFont typeface="+mj-lt"/>
              <a:buAutoNum type="arabicPeriod"/>
            </a:pPr>
            <a:r>
              <a:rPr lang="en-US" b="1" i="0" dirty="0">
                <a:effectLst/>
                <a:latin typeface="Söhne"/>
              </a:rPr>
              <a:t>Decision Process - Verification:</a:t>
            </a:r>
            <a:endParaRPr lang="en-US" b="0" i="0" dirty="0">
              <a:effectLst/>
              <a:latin typeface="Söhne"/>
            </a:endParaRPr>
          </a:p>
          <a:p>
            <a:pPr marL="742950" lvl="1" indent="-285750" algn="l">
              <a:buFont typeface="+mj-lt"/>
              <a:buAutoNum type="arabicPeriod"/>
            </a:pPr>
            <a:r>
              <a:rPr lang="en-US" b="0" i="0" dirty="0">
                <a:effectLst/>
                <a:latin typeface="Söhne"/>
              </a:rPr>
              <a:t>Implement smart contracts to validate and verify collected information against set conditions.</a:t>
            </a:r>
          </a:p>
          <a:p>
            <a:pPr marL="742950" lvl="1" indent="-285750" algn="l">
              <a:buFont typeface="+mj-lt"/>
              <a:buAutoNum type="arabicPeriod"/>
            </a:pPr>
            <a:r>
              <a:rPr lang="en-US" b="0" i="0" dirty="0">
                <a:effectLst/>
                <a:latin typeface="Söhne"/>
              </a:rPr>
              <a:t>Discuss the role of automation in enhancing data reliability.</a:t>
            </a:r>
          </a:p>
          <a:p>
            <a:pPr algn="l">
              <a:buFont typeface="+mj-lt"/>
              <a:buAutoNum type="arabicPeriod"/>
            </a:pPr>
            <a:r>
              <a:rPr lang="en-US" b="1" i="0" dirty="0">
                <a:effectLst/>
                <a:latin typeface="Söhne"/>
              </a:rPr>
              <a:t>Output - Relevant and Non-Passed Data:</a:t>
            </a:r>
            <a:endParaRPr lang="en-US" b="0" i="0" dirty="0">
              <a:effectLst/>
              <a:latin typeface="Söhne"/>
            </a:endParaRPr>
          </a:p>
          <a:p>
            <a:pPr marL="742950" lvl="1" indent="-285750" algn="l">
              <a:buFont typeface="+mj-lt"/>
              <a:buAutoNum type="arabicPeriod"/>
            </a:pPr>
            <a:r>
              <a:rPr lang="en-US" b="0" i="0" dirty="0">
                <a:effectLst/>
                <a:latin typeface="Söhne"/>
              </a:rPr>
              <a:t>Classify data into relevant (for decision-making) and non-passed data (for transparency).</a:t>
            </a:r>
          </a:p>
          <a:p>
            <a:pPr marL="742950" lvl="1" indent="-285750" algn="l">
              <a:buFont typeface="+mj-lt"/>
              <a:buAutoNum type="arabicPeriod"/>
            </a:pPr>
            <a:r>
              <a:rPr lang="en-US" b="0" i="0" dirty="0">
                <a:effectLst/>
                <a:latin typeface="Söhne"/>
              </a:rPr>
              <a:t>Emphasize the role of this classification in ensuring data accuracy and utility.</a:t>
            </a:r>
          </a:p>
          <a:p>
            <a:pPr algn="l">
              <a:buFont typeface="+mj-lt"/>
              <a:buAutoNum type="arabicPeriod"/>
            </a:pPr>
            <a:r>
              <a:rPr lang="en-US" b="1" i="0" dirty="0">
                <a:effectLst/>
                <a:latin typeface="Söhne"/>
              </a:rPr>
              <a:t>Analytics - Data Science Techniques:</a:t>
            </a:r>
            <a:endParaRPr lang="en-US" b="0" i="0" dirty="0">
              <a:effectLst/>
              <a:latin typeface="Söhne"/>
            </a:endParaRPr>
          </a:p>
          <a:p>
            <a:pPr marL="742950" lvl="1" indent="-285750" algn="l">
              <a:buFont typeface="+mj-lt"/>
              <a:buAutoNum type="arabicPeriod"/>
            </a:pPr>
            <a:r>
              <a:rPr lang="en-US" b="0" i="0" dirty="0">
                <a:effectLst/>
                <a:latin typeface="Söhne"/>
              </a:rPr>
              <a:t>Apply data science techniques and smart contracts for analytics.</a:t>
            </a:r>
          </a:p>
          <a:p>
            <a:pPr marL="742950" lvl="1" indent="-285750" algn="l">
              <a:buFont typeface="+mj-lt"/>
              <a:buAutoNum type="arabicPeriod"/>
            </a:pPr>
            <a:r>
              <a:rPr lang="en-US" b="0" i="0" dirty="0">
                <a:effectLst/>
                <a:latin typeface="Söhne"/>
              </a:rPr>
              <a:t>Highlight the significance of analyzing verified ESG data to derive insights.</a:t>
            </a:r>
          </a:p>
          <a:p>
            <a:pPr algn="l">
              <a:buFont typeface="+mj-lt"/>
              <a:buAutoNum type="arabicPeriod"/>
            </a:pPr>
            <a:r>
              <a:rPr lang="en-US" b="1" i="0" dirty="0">
                <a:effectLst/>
                <a:latin typeface="Söhne"/>
              </a:rPr>
              <a:t>Reporting - Standardized and Transparent Reports:</a:t>
            </a:r>
            <a:endParaRPr lang="en-US" b="0" i="0" dirty="0">
              <a:effectLst/>
              <a:latin typeface="Söhne"/>
            </a:endParaRPr>
          </a:p>
          <a:p>
            <a:pPr marL="742950" lvl="1" indent="-285750" algn="l">
              <a:buFont typeface="+mj-lt"/>
              <a:buAutoNum type="arabicPeriod"/>
            </a:pPr>
            <a:r>
              <a:rPr lang="en-US" b="0" i="0" dirty="0">
                <a:effectLst/>
                <a:latin typeface="Söhne"/>
              </a:rPr>
              <a:t>Generate transparent and standardized ESG reports.</a:t>
            </a:r>
          </a:p>
          <a:p>
            <a:pPr marL="742950" lvl="1" indent="-285750" algn="l">
              <a:buFont typeface="+mj-lt"/>
              <a:buAutoNum type="arabicPeriod"/>
            </a:pPr>
            <a:r>
              <a:rPr lang="en-US" b="0" i="0" dirty="0">
                <a:effectLst/>
                <a:latin typeface="Söhne"/>
              </a:rPr>
              <a:t>Stress the importance of clear and accessible reporting for stakeholders.</a:t>
            </a:r>
          </a:p>
          <a:p>
            <a:pPr algn="l">
              <a:buFont typeface="+mj-lt"/>
              <a:buAutoNum type="arabicPeriod"/>
            </a:pPr>
            <a:r>
              <a:rPr lang="en-US" b="1" i="0" dirty="0">
                <a:effectLst/>
                <a:latin typeface="Söhne"/>
              </a:rPr>
              <a:t>Stakeholder Engagement:</a:t>
            </a:r>
            <a:endParaRPr lang="en-US" b="0" i="0" dirty="0">
              <a:effectLst/>
              <a:latin typeface="Söhne"/>
            </a:endParaRPr>
          </a:p>
          <a:p>
            <a:pPr marL="742950" lvl="1" indent="-285750" algn="l">
              <a:buFont typeface="+mj-lt"/>
              <a:buAutoNum type="arabicPeriod"/>
            </a:pPr>
            <a:r>
              <a:rPr lang="en-US" b="0" i="0" dirty="0">
                <a:effectLst/>
                <a:latin typeface="Söhne"/>
              </a:rPr>
              <a:t>Discuss the approach for engaging stakeholders with reported ESG data.</a:t>
            </a:r>
          </a:p>
          <a:p>
            <a:pPr marL="742950" lvl="1" indent="-285750" algn="l">
              <a:buFont typeface="+mj-lt"/>
              <a:buAutoNum type="arabicPeriod"/>
            </a:pPr>
            <a:r>
              <a:rPr lang="en-US" b="0" i="0" dirty="0">
                <a:effectLst/>
                <a:latin typeface="Söhne"/>
              </a:rPr>
              <a:t>Emphasize how blockchain enhances transparency and stakeholder trust.</a:t>
            </a:r>
          </a:p>
          <a:p>
            <a:pPr algn="l"/>
            <a:r>
              <a:rPr lang="en-US" b="0" i="0" dirty="0">
                <a:effectLst/>
                <a:latin typeface="Söhne"/>
              </a:rPr>
              <a:t>Tools and Technologies Used</a:t>
            </a:r>
          </a:p>
          <a:p>
            <a:pPr algn="l">
              <a:buFont typeface="Arial" panose="020B0604020202020204" pitchFamily="34" charset="0"/>
              <a:buChar char="•"/>
            </a:pPr>
            <a:r>
              <a:rPr lang="en-US" b="1" i="0" dirty="0">
                <a:effectLst/>
                <a:latin typeface="Söhne"/>
              </a:rPr>
              <a:t>Blockchain Platform:</a:t>
            </a:r>
            <a:r>
              <a:rPr lang="en-US" b="0" i="0" dirty="0">
                <a:effectLst/>
                <a:latin typeface="Söhne"/>
              </a:rPr>
              <a:t> Ethereum blockchain and smart contracts.</a:t>
            </a:r>
          </a:p>
          <a:p>
            <a:pPr algn="l">
              <a:buFont typeface="Arial" panose="020B0604020202020204" pitchFamily="34" charset="0"/>
              <a:buChar char="•"/>
            </a:pPr>
            <a:r>
              <a:rPr lang="en-US" b="1" i="0" dirty="0">
                <a:effectLst/>
                <a:latin typeface="Söhne"/>
              </a:rPr>
              <a:t>Data Collection Tools:</a:t>
            </a:r>
            <a:r>
              <a:rPr lang="en-US" b="0" i="0" dirty="0">
                <a:effectLst/>
                <a:latin typeface="Söhne"/>
              </a:rPr>
              <a:t> Sensors and standardized protocols, ISO 14064. (ISO 14064 is an international standard for quantifying and reporting greenhouse gas emissions)</a:t>
            </a:r>
          </a:p>
          <a:p>
            <a:pPr algn="l">
              <a:buFont typeface="Arial" panose="020B0604020202020204" pitchFamily="34" charset="0"/>
              <a:buChar char="•"/>
            </a:pPr>
            <a:r>
              <a:rPr lang="en-US" b="1" i="0" dirty="0">
                <a:effectLst/>
                <a:latin typeface="Söhne"/>
              </a:rPr>
              <a:t>Analytics and Reporting Tools:</a:t>
            </a:r>
            <a:r>
              <a:rPr lang="en-US" b="0" i="0" dirty="0">
                <a:effectLst/>
                <a:latin typeface="Söhne"/>
              </a:rPr>
              <a:t> Blockchain analytics tools for insights and report generation.</a:t>
            </a:r>
          </a:p>
        </p:txBody>
      </p:sp>
      <p:sp>
        <p:nvSpPr>
          <p:cNvPr id="4" name="Slide Number Placeholder 3"/>
          <p:cNvSpPr>
            <a:spLocks noGrp="1"/>
          </p:cNvSpPr>
          <p:nvPr>
            <p:ph type="sldNum" sz="quarter" idx="5"/>
          </p:nvPr>
        </p:nvSpPr>
        <p:spPr/>
        <p:txBody>
          <a:bodyPr/>
          <a:lstStyle/>
          <a:p>
            <a:fld id="{C00BA0F2-4B20-7644-8913-FAFE4B817C17}" type="slidenum">
              <a:rPr lang="en-US" smtClean="0"/>
              <a:t>14</a:t>
            </a:fld>
            <a:endParaRPr lang="en-US"/>
          </a:p>
        </p:txBody>
      </p:sp>
    </p:spTree>
    <p:extLst>
      <p:ext uri="{BB962C8B-B14F-4D97-AF65-F5344CB8AC3E}">
        <p14:creationId xmlns:p14="http://schemas.microsoft.com/office/powerpoint/2010/main" val="28243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effectLst/>
                <a:latin typeface="Söhne"/>
              </a:rPr>
            </a:br>
            <a:r>
              <a:rPr lang="en-US" b="0" i="0" dirty="0">
                <a:effectLst/>
                <a:latin typeface="Söhne"/>
              </a:rPr>
              <a:t>Based on the detailed information in the attached document, Slide 8 focusing on "4.3 Implementation of the Artifact" can be outlined as follows:</a:t>
            </a:r>
          </a:p>
          <a:p>
            <a:pPr algn="l"/>
            <a:r>
              <a:rPr lang="en-US" b="1" i="0" dirty="0">
                <a:effectLst/>
                <a:latin typeface="Söhne"/>
              </a:rPr>
              <a:t>Slide 8: Implementation of the Artifact</a:t>
            </a:r>
          </a:p>
          <a:p>
            <a:pPr algn="l"/>
            <a:r>
              <a:rPr lang="en-US" b="0" i="0" dirty="0">
                <a:effectLst/>
                <a:latin typeface="Söhne"/>
              </a:rPr>
              <a:t>Overview</a:t>
            </a:r>
          </a:p>
          <a:p>
            <a:pPr algn="l">
              <a:buFont typeface="Arial" panose="020B0604020202020204" pitchFamily="34" charset="0"/>
              <a:buChar char="•"/>
            </a:pPr>
            <a:r>
              <a:rPr lang="en-US" b="1" i="0" dirty="0">
                <a:effectLst/>
                <a:latin typeface="Söhne"/>
              </a:rPr>
              <a:t>Implementation Goal:</a:t>
            </a:r>
            <a:r>
              <a:rPr lang="en-US" b="0" i="0" dirty="0">
                <a:effectLst/>
                <a:latin typeface="Söhne"/>
              </a:rPr>
              <a:t> Describe the actual implementation process of the blockchain-based ESG reporting framework, focusing on carbon emissions accounting.</a:t>
            </a:r>
          </a:p>
          <a:p>
            <a:pPr algn="l">
              <a:buFont typeface="Arial" panose="020B0604020202020204" pitchFamily="34" charset="0"/>
              <a:buChar char="•"/>
            </a:pPr>
            <a:r>
              <a:rPr lang="en-US" b="1" i="0" dirty="0">
                <a:effectLst/>
                <a:latin typeface="Söhne"/>
              </a:rPr>
              <a:t>Application Context:</a:t>
            </a:r>
            <a:r>
              <a:rPr lang="en-US" b="0" i="0" dirty="0">
                <a:effectLst/>
                <a:latin typeface="Söhne"/>
              </a:rPr>
              <a:t> Detail the application of the conceptual framework and designed artifact in a real-world setting.</a:t>
            </a:r>
          </a:p>
          <a:p>
            <a:pPr algn="l"/>
            <a:r>
              <a:rPr lang="en-US" b="0" i="0" dirty="0">
                <a:effectLst/>
                <a:latin typeface="Söhne"/>
              </a:rPr>
              <a:t>Implementation Steps</a:t>
            </a:r>
          </a:p>
          <a:p>
            <a:pPr algn="l">
              <a:buFont typeface="+mj-lt"/>
              <a:buAutoNum type="arabicPeriod"/>
            </a:pPr>
            <a:r>
              <a:rPr lang="en-US" b="1" i="0" dirty="0">
                <a:effectLst/>
                <a:latin typeface="Söhne"/>
              </a:rPr>
              <a:t>Data Collection and Standards Setting:</a:t>
            </a:r>
            <a:endParaRPr lang="en-US" b="0" i="0" dirty="0">
              <a:effectLst/>
              <a:latin typeface="Söhne"/>
            </a:endParaRPr>
          </a:p>
          <a:p>
            <a:pPr marL="742950" lvl="1" indent="-285750" algn="l">
              <a:buFont typeface="+mj-lt"/>
              <a:buAutoNum type="arabicPeriod"/>
            </a:pPr>
            <a:r>
              <a:rPr lang="en-US" b="0" i="0" dirty="0">
                <a:effectLst/>
                <a:latin typeface="Söhne"/>
              </a:rPr>
              <a:t>Collect data from varied sources including sensors, energy bills, and supplier reports, aligned with ISO 14064 protocols.</a:t>
            </a:r>
          </a:p>
          <a:p>
            <a:pPr marL="742950" lvl="1" indent="-285750" algn="l">
              <a:buFont typeface="+mj-lt"/>
              <a:buAutoNum type="arabicPeriod"/>
            </a:pPr>
            <a:r>
              <a:rPr lang="en-US" b="0" i="0" dirty="0">
                <a:effectLst/>
                <a:latin typeface="Söhne"/>
              </a:rPr>
              <a:t>Importance of accurate and relevant data collection for effective ESG reporting.</a:t>
            </a:r>
          </a:p>
          <a:p>
            <a:pPr algn="l">
              <a:buFont typeface="+mj-lt"/>
              <a:buAutoNum type="arabicPeriod"/>
            </a:pPr>
            <a:r>
              <a:rPr lang="en-US" b="1" i="0" dirty="0">
                <a:effectLst/>
                <a:latin typeface="Söhne"/>
              </a:rPr>
              <a:t>Blockchain Recording:</a:t>
            </a:r>
            <a:endParaRPr lang="en-US" b="0" i="0" dirty="0">
              <a:effectLst/>
              <a:latin typeface="Söhne"/>
            </a:endParaRPr>
          </a:p>
          <a:p>
            <a:pPr marL="742950" lvl="1" indent="-285750" algn="l">
              <a:buFont typeface="+mj-lt"/>
              <a:buAutoNum type="arabicPeriod"/>
            </a:pPr>
            <a:r>
              <a:rPr lang="en-US" b="0" i="0" dirty="0">
                <a:effectLst/>
                <a:latin typeface="Söhne"/>
              </a:rPr>
              <a:t>Record collected ESG data and standards onto a blockchain platform.</a:t>
            </a:r>
          </a:p>
          <a:p>
            <a:pPr marL="742950" lvl="1" indent="-285750" algn="l">
              <a:buFont typeface="+mj-lt"/>
              <a:buAutoNum type="arabicPeriod"/>
            </a:pPr>
            <a:r>
              <a:rPr lang="en-US" b="0" i="0" dirty="0">
                <a:effectLst/>
                <a:latin typeface="Söhne"/>
              </a:rPr>
              <a:t>Use smart contracts for data verification, ensuring data integrity.</a:t>
            </a:r>
          </a:p>
          <a:p>
            <a:pPr algn="l">
              <a:buFont typeface="+mj-lt"/>
              <a:buAutoNum type="arabicPeriod"/>
            </a:pPr>
            <a:r>
              <a:rPr lang="en-US" b="1" i="0" dirty="0">
                <a:effectLst/>
                <a:latin typeface="Söhne"/>
              </a:rPr>
              <a:t>Decision Process - Verification:</a:t>
            </a:r>
            <a:endParaRPr lang="en-US" b="0" i="0" dirty="0">
              <a:effectLst/>
              <a:latin typeface="Söhne"/>
            </a:endParaRPr>
          </a:p>
          <a:p>
            <a:pPr marL="742950" lvl="1" indent="-285750" algn="l">
              <a:buFont typeface="+mj-lt"/>
              <a:buAutoNum type="arabicPeriod"/>
            </a:pPr>
            <a:r>
              <a:rPr lang="en-US" b="0" i="0" dirty="0">
                <a:effectLst/>
                <a:latin typeface="Söhne"/>
              </a:rPr>
              <a:t>Implement smart contracts to validate and verify collected information against set conditions.</a:t>
            </a:r>
          </a:p>
          <a:p>
            <a:pPr marL="742950" lvl="1" indent="-285750" algn="l">
              <a:buFont typeface="+mj-lt"/>
              <a:buAutoNum type="arabicPeriod"/>
            </a:pPr>
            <a:r>
              <a:rPr lang="en-US" b="0" i="0" dirty="0">
                <a:effectLst/>
                <a:latin typeface="Söhne"/>
              </a:rPr>
              <a:t>Discuss the role of automation in enhancing data reliability.</a:t>
            </a:r>
          </a:p>
          <a:p>
            <a:pPr algn="l">
              <a:buFont typeface="+mj-lt"/>
              <a:buAutoNum type="arabicPeriod"/>
            </a:pPr>
            <a:r>
              <a:rPr lang="en-US" b="1" i="0" dirty="0">
                <a:effectLst/>
                <a:latin typeface="Söhne"/>
              </a:rPr>
              <a:t>Output - Relevant and Non-Passed Data:</a:t>
            </a:r>
            <a:endParaRPr lang="en-US" b="0" i="0" dirty="0">
              <a:effectLst/>
              <a:latin typeface="Söhne"/>
            </a:endParaRPr>
          </a:p>
          <a:p>
            <a:pPr marL="742950" lvl="1" indent="-285750" algn="l">
              <a:buFont typeface="+mj-lt"/>
              <a:buAutoNum type="arabicPeriod"/>
            </a:pPr>
            <a:r>
              <a:rPr lang="en-US" b="0" i="0" dirty="0">
                <a:effectLst/>
                <a:latin typeface="Söhne"/>
              </a:rPr>
              <a:t>Classify data into relevant (for decision-making) and non-passed data (for transparency).</a:t>
            </a:r>
          </a:p>
          <a:p>
            <a:pPr marL="742950" lvl="1" indent="-285750" algn="l">
              <a:buFont typeface="+mj-lt"/>
              <a:buAutoNum type="arabicPeriod"/>
            </a:pPr>
            <a:r>
              <a:rPr lang="en-US" b="0" i="0" dirty="0">
                <a:effectLst/>
                <a:latin typeface="Söhne"/>
              </a:rPr>
              <a:t>Emphasize the role of this classification in ensuring data accuracy and utility.</a:t>
            </a:r>
          </a:p>
          <a:p>
            <a:pPr algn="l">
              <a:buFont typeface="+mj-lt"/>
              <a:buAutoNum type="arabicPeriod"/>
            </a:pPr>
            <a:r>
              <a:rPr lang="en-US" b="1" i="0" dirty="0">
                <a:effectLst/>
                <a:latin typeface="Söhne"/>
              </a:rPr>
              <a:t>Analytics - Data Science Techniques:</a:t>
            </a:r>
            <a:endParaRPr lang="en-US" b="0" i="0" dirty="0">
              <a:effectLst/>
              <a:latin typeface="Söhne"/>
            </a:endParaRPr>
          </a:p>
          <a:p>
            <a:pPr marL="742950" lvl="1" indent="-285750" algn="l">
              <a:buFont typeface="+mj-lt"/>
              <a:buAutoNum type="arabicPeriod"/>
            </a:pPr>
            <a:r>
              <a:rPr lang="en-US" b="0" i="0" dirty="0">
                <a:effectLst/>
                <a:latin typeface="Söhne"/>
              </a:rPr>
              <a:t>Apply data science techniques and smart contracts for analytics.</a:t>
            </a:r>
          </a:p>
          <a:p>
            <a:pPr marL="742950" lvl="1" indent="-285750" algn="l">
              <a:buFont typeface="+mj-lt"/>
              <a:buAutoNum type="arabicPeriod"/>
            </a:pPr>
            <a:r>
              <a:rPr lang="en-US" b="0" i="0" dirty="0">
                <a:effectLst/>
                <a:latin typeface="Söhne"/>
              </a:rPr>
              <a:t>Highlight the significance of analyzing verified ESG data to derive insights.</a:t>
            </a:r>
          </a:p>
          <a:p>
            <a:pPr algn="l">
              <a:buFont typeface="+mj-lt"/>
              <a:buAutoNum type="arabicPeriod"/>
            </a:pPr>
            <a:r>
              <a:rPr lang="en-US" b="1" i="0" dirty="0">
                <a:effectLst/>
                <a:latin typeface="Söhne"/>
              </a:rPr>
              <a:t>Reporting - Standardized and Transparent Reports:</a:t>
            </a:r>
            <a:endParaRPr lang="en-US" b="0" i="0" dirty="0">
              <a:effectLst/>
              <a:latin typeface="Söhne"/>
            </a:endParaRPr>
          </a:p>
          <a:p>
            <a:pPr marL="742950" lvl="1" indent="-285750" algn="l">
              <a:buFont typeface="+mj-lt"/>
              <a:buAutoNum type="arabicPeriod"/>
            </a:pPr>
            <a:r>
              <a:rPr lang="en-US" b="0" i="0" dirty="0">
                <a:effectLst/>
                <a:latin typeface="Söhne"/>
              </a:rPr>
              <a:t>Generate transparent and standardized ESG reports.</a:t>
            </a:r>
          </a:p>
          <a:p>
            <a:pPr marL="742950" lvl="1" indent="-285750" algn="l">
              <a:buFont typeface="+mj-lt"/>
              <a:buAutoNum type="arabicPeriod"/>
            </a:pPr>
            <a:r>
              <a:rPr lang="en-US" b="0" i="0" dirty="0">
                <a:effectLst/>
                <a:latin typeface="Söhne"/>
              </a:rPr>
              <a:t>Stress the importance of clear and accessible reporting for stakeholders.</a:t>
            </a:r>
          </a:p>
          <a:p>
            <a:pPr algn="l">
              <a:buFont typeface="+mj-lt"/>
              <a:buAutoNum type="arabicPeriod"/>
            </a:pPr>
            <a:r>
              <a:rPr lang="en-US" b="1" i="0" dirty="0">
                <a:effectLst/>
                <a:latin typeface="Söhne"/>
              </a:rPr>
              <a:t>Stakeholder Engagement:</a:t>
            </a:r>
            <a:endParaRPr lang="en-US" b="0" i="0" dirty="0">
              <a:effectLst/>
              <a:latin typeface="Söhne"/>
            </a:endParaRPr>
          </a:p>
          <a:p>
            <a:pPr marL="742950" lvl="1" indent="-285750" algn="l">
              <a:buFont typeface="+mj-lt"/>
              <a:buAutoNum type="arabicPeriod"/>
            </a:pPr>
            <a:r>
              <a:rPr lang="en-US" b="0" i="0" dirty="0">
                <a:effectLst/>
                <a:latin typeface="Söhne"/>
              </a:rPr>
              <a:t>Discuss the approach for engaging stakeholders with reported ESG data.</a:t>
            </a:r>
          </a:p>
          <a:p>
            <a:pPr marL="742950" lvl="1" indent="-285750" algn="l">
              <a:buFont typeface="+mj-lt"/>
              <a:buAutoNum type="arabicPeriod"/>
            </a:pPr>
            <a:r>
              <a:rPr lang="en-US" b="0" i="0" dirty="0">
                <a:effectLst/>
                <a:latin typeface="Söhne"/>
              </a:rPr>
              <a:t>Emphasize how blockchain enhances transparency and stakeholder trust.</a:t>
            </a:r>
          </a:p>
          <a:p>
            <a:pPr algn="l"/>
            <a:r>
              <a:rPr lang="en-US" b="0" i="0" dirty="0">
                <a:effectLst/>
                <a:latin typeface="Söhne"/>
              </a:rPr>
              <a:t>Tools and Technologies Used</a:t>
            </a:r>
          </a:p>
          <a:p>
            <a:pPr algn="l">
              <a:buFont typeface="Arial" panose="020B0604020202020204" pitchFamily="34" charset="0"/>
              <a:buChar char="•"/>
            </a:pPr>
            <a:r>
              <a:rPr lang="en-US" b="1" i="0" dirty="0">
                <a:effectLst/>
                <a:latin typeface="Söhne"/>
              </a:rPr>
              <a:t>Blockchain Platform:</a:t>
            </a:r>
            <a:r>
              <a:rPr lang="en-US" b="0" i="0" dirty="0">
                <a:effectLst/>
                <a:latin typeface="Söhne"/>
              </a:rPr>
              <a:t> Ethereum blockchain and smart contracts.</a:t>
            </a:r>
          </a:p>
          <a:p>
            <a:pPr algn="l">
              <a:buFont typeface="Arial" panose="020B0604020202020204" pitchFamily="34" charset="0"/>
              <a:buChar char="•"/>
            </a:pPr>
            <a:r>
              <a:rPr lang="en-US" b="1" i="0" dirty="0">
                <a:effectLst/>
                <a:latin typeface="Söhne"/>
              </a:rPr>
              <a:t>Data Collection Tools:</a:t>
            </a:r>
            <a:r>
              <a:rPr lang="en-US" b="0" i="0" dirty="0">
                <a:effectLst/>
                <a:latin typeface="Söhne"/>
              </a:rPr>
              <a:t> Sensors and standardized protocols, ISO 14064. (ISO 14064 is an international standard for quantifying and reporting greenhouse gas emissions)</a:t>
            </a:r>
          </a:p>
          <a:p>
            <a:pPr algn="l">
              <a:buFont typeface="Arial" panose="020B0604020202020204" pitchFamily="34" charset="0"/>
              <a:buChar char="•"/>
            </a:pPr>
            <a:r>
              <a:rPr lang="en-US" b="1" i="0" dirty="0">
                <a:effectLst/>
                <a:latin typeface="Söhne"/>
              </a:rPr>
              <a:t>Analytics and Reporting Tools:</a:t>
            </a:r>
            <a:r>
              <a:rPr lang="en-US" b="0" i="0" dirty="0">
                <a:effectLst/>
                <a:latin typeface="Söhne"/>
              </a:rPr>
              <a:t> Blockchain analytics tools for insights and report generation.</a:t>
            </a:r>
          </a:p>
        </p:txBody>
      </p:sp>
      <p:sp>
        <p:nvSpPr>
          <p:cNvPr id="4" name="Slide Number Placeholder 3"/>
          <p:cNvSpPr>
            <a:spLocks noGrp="1"/>
          </p:cNvSpPr>
          <p:nvPr>
            <p:ph type="sldNum" sz="quarter" idx="5"/>
          </p:nvPr>
        </p:nvSpPr>
        <p:spPr/>
        <p:txBody>
          <a:bodyPr/>
          <a:lstStyle/>
          <a:p>
            <a:fld id="{C00BA0F2-4B20-7644-8913-FAFE4B817C17}" type="slidenum">
              <a:rPr lang="en-US" smtClean="0"/>
              <a:t>15</a:t>
            </a:fld>
            <a:endParaRPr lang="en-US"/>
          </a:p>
        </p:txBody>
      </p:sp>
    </p:spTree>
    <p:extLst>
      <p:ext uri="{BB962C8B-B14F-4D97-AF65-F5344CB8AC3E}">
        <p14:creationId xmlns:p14="http://schemas.microsoft.com/office/powerpoint/2010/main" val="1213706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effectLst/>
              <a:latin typeface="Söhne"/>
            </a:endParaRPr>
          </a:p>
        </p:txBody>
      </p:sp>
      <p:sp>
        <p:nvSpPr>
          <p:cNvPr id="4" name="Slide Number Placeholder 3"/>
          <p:cNvSpPr>
            <a:spLocks noGrp="1"/>
          </p:cNvSpPr>
          <p:nvPr>
            <p:ph type="sldNum" sz="quarter" idx="5"/>
          </p:nvPr>
        </p:nvSpPr>
        <p:spPr/>
        <p:txBody>
          <a:bodyPr/>
          <a:lstStyle/>
          <a:p>
            <a:fld id="{C00BA0F2-4B20-7644-8913-FAFE4B817C17}" type="slidenum">
              <a:rPr lang="en-US" smtClean="0"/>
              <a:t>16</a:t>
            </a:fld>
            <a:endParaRPr lang="en-US"/>
          </a:p>
        </p:txBody>
      </p:sp>
    </p:spTree>
    <p:extLst>
      <p:ext uri="{BB962C8B-B14F-4D97-AF65-F5344CB8AC3E}">
        <p14:creationId xmlns:p14="http://schemas.microsoft.com/office/powerpoint/2010/main" val="2834854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Performance Comparison</a:t>
            </a:r>
          </a:p>
          <a:p>
            <a:pPr algn="l">
              <a:buFont typeface="Arial" panose="020B0604020202020204" pitchFamily="34" charset="0"/>
              <a:buChar char="•"/>
            </a:pPr>
            <a:r>
              <a:rPr lang="en-US" b="1" i="0" dirty="0">
                <a:effectLst/>
                <a:latin typeface="Söhne"/>
              </a:rPr>
              <a:t>Supplier Performance:</a:t>
            </a:r>
            <a:r>
              <a:rPr lang="en-US" b="0" i="0" dirty="0">
                <a:effectLst/>
                <a:latin typeface="Söhne"/>
              </a:rPr>
              <a:t> Company B outperformed Company A, indicating more sustainable suppliers in terms of ESG standards and carbon footprint.</a:t>
            </a:r>
          </a:p>
          <a:p>
            <a:pPr algn="l">
              <a:buFont typeface="Arial" panose="020B0604020202020204" pitchFamily="34" charset="0"/>
              <a:buChar char="•"/>
            </a:pPr>
            <a:r>
              <a:rPr lang="en-US" b="1" i="0" dirty="0">
                <a:effectLst/>
                <a:latin typeface="Söhne"/>
              </a:rPr>
              <a:t>Energy Consumption &amp; Carbon Emission:</a:t>
            </a:r>
            <a:r>
              <a:rPr lang="en-US" b="0" i="0" dirty="0">
                <a:effectLst/>
                <a:latin typeface="Söhne"/>
              </a:rPr>
              <a:t> Company B also showed better performance in these areas, reflecting a more efficient approach to energy use and emission control.</a:t>
            </a:r>
          </a:p>
          <a:p>
            <a:pPr algn="l">
              <a:buFont typeface="Arial" panose="020B0604020202020204" pitchFamily="34" charset="0"/>
              <a:buChar char="•"/>
            </a:pPr>
            <a:r>
              <a:rPr lang="en-US" b="1" i="0" dirty="0">
                <a:effectLst/>
                <a:latin typeface="Söhne"/>
              </a:rPr>
              <a:t>Compliance Check:</a:t>
            </a:r>
            <a:r>
              <a:rPr lang="en-US" b="0" i="0" dirty="0">
                <a:effectLst/>
                <a:latin typeface="Söhne"/>
              </a:rPr>
              <a:t> Company A scored higher, demonstrating better adherence to ESG standards.</a:t>
            </a:r>
          </a:p>
          <a:p>
            <a:pPr algn="l"/>
            <a:endParaRPr lang="en-US" b="0" i="0" dirty="0">
              <a:effectLst/>
              <a:latin typeface="Söhne"/>
            </a:endParaRPr>
          </a:p>
          <a:p>
            <a:pPr algn="l"/>
            <a:endParaRPr lang="en-US" b="0" i="0" dirty="0">
              <a:effectLst/>
              <a:latin typeface="Söhne"/>
            </a:endParaRPr>
          </a:p>
        </p:txBody>
      </p:sp>
      <p:sp>
        <p:nvSpPr>
          <p:cNvPr id="4" name="Slide Number Placeholder 3"/>
          <p:cNvSpPr>
            <a:spLocks noGrp="1"/>
          </p:cNvSpPr>
          <p:nvPr>
            <p:ph type="sldNum" sz="quarter" idx="5"/>
          </p:nvPr>
        </p:nvSpPr>
        <p:spPr/>
        <p:txBody>
          <a:bodyPr/>
          <a:lstStyle/>
          <a:p>
            <a:fld id="{C00BA0F2-4B20-7644-8913-FAFE4B817C17}" type="slidenum">
              <a:rPr lang="en-US" smtClean="0"/>
              <a:t>17</a:t>
            </a:fld>
            <a:endParaRPr lang="en-US"/>
          </a:p>
        </p:txBody>
      </p:sp>
    </p:spTree>
    <p:extLst>
      <p:ext uri="{BB962C8B-B14F-4D97-AF65-F5344CB8AC3E}">
        <p14:creationId xmlns:p14="http://schemas.microsoft.com/office/powerpoint/2010/main" val="466021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effectLst/>
              <a:latin typeface="Söhne"/>
            </a:endParaRPr>
          </a:p>
        </p:txBody>
      </p:sp>
      <p:sp>
        <p:nvSpPr>
          <p:cNvPr id="4" name="Slide Number Placeholder 3"/>
          <p:cNvSpPr>
            <a:spLocks noGrp="1"/>
          </p:cNvSpPr>
          <p:nvPr>
            <p:ph type="sldNum" sz="quarter" idx="5"/>
          </p:nvPr>
        </p:nvSpPr>
        <p:spPr/>
        <p:txBody>
          <a:bodyPr/>
          <a:lstStyle/>
          <a:p>
            <a:fld id="{C00BA0F2-4B20-7644-8913-FAFE4B817C17}" type="slidenum">
              <a:rPr lang="en-US" smtClean="0"/>
              <a:t>18</a:t>
            </a:fld>
            <a:endParaRPr lang="en-US"/>
          </a:p>
        </p:txBody>
      </p:sp>
    </p:spTree>
    <p:extLst>
      <p:ext uri="{BB962C8B-B14F-4D97-AF65-F5344CB8AC3E}">
        <p14:creationId xmlns:p14="http://schemas.microsoft.com/office/powerpoint/2010/main" val="107459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Key Discussion Points</a:t>
            </a:r>
          </a:p>
          <a:p>
            <a:pPr algn="l"/>
            <a:endParaRPr lang="en-US" b="0" i="0" dirty="0">
              <a:effectLst/>
              <a:latin typeface="Söhne"/>
            </a:endParaRPr>
          </a:p>
          <a:p>
            <a:pPr algn="l">
              <a:buFont typeface="+mj-lt"/>
              <a:buAutoNum type="arabicPeriod"/>
            </a:pPr>
            <a:r>
              <a:rPr lang="en-US" b="1" i="0" dirty="0">
                <a:effectLst/>
                <a:latin typeface="Söhne"/>
              </a:rPr>
              <a:t>Blockchain's Impact on ESG Reporting:</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Blockchain significantly enhances the accuracy and transparency of ESG reporting, especially for carbon emissions accounting, offering a transformative solution for sustainability practices (Dai and </a:t>
            </a:r>
            <a:r>
              <a:rPr lang="en-US" b="0" i="0" dirty="0" err="1">
                <a:effectLst/>
                <a:latin typeface="Söhne"/>
              </a:rPr>
              <a:t>Vasarhelyi</a:t>
            </a:r>
            <a:r>
              <a:rPr lang="en-US" b="0" i="0" dirty="0">
                <a:effectLst/>
                <a:latin typeface="Söhne"/>
              </a:rPr>
              <a:t> 2017).</a:t>
            </a:r>
          </a:p>
          <a:p>
            <a:pPr marL="742950" lvl="1" indent="-285750" algn="l">
              <a:buFont typeface="Arial" panose="020B0604020202020204" pitchFamily="34" charset="0"/>
              <a:buChar char="•"/>
            </a:pPr>
            <a:endParaRPr lang="en-US" b="0" i="0" dirty="0">
              <a:effectLst/>
              <a:latin typeface="Söhne"/>
            </a:endParaRPr>
          </a:p>
          <a:p>
            <a:pPr algn="l">
              <a:buFont typeface="+mj-lt"/>
              <a:buAutoNum type="arabicPeriod"/>
            </a:pPr>
            <a:r>
              <a:rPr lang="en-US" b="1" i="0" dirty="0">
                <a:effectLst/>
                <a:latin typeface="Söhne"/>
              </a:rPr>
              <a:t>Effective Data Collection and Verification: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framework's success hinges on robust data collection and verification, utilizing advanced technologies like sensors and integrating with established ESG standards for reliable reporting (Woo et al. 2021; Park and Li 2021).</a:t>
            </a:r>
          </a:p>
          <a:p>
            <a:pPr marL="742950" lvl="1" indent="-285750"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Design Science Methodology's Role: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Design science methodology is instrumental in creating practical, efficient solutions for ESG reporting, exemplifying innovation in addressing complex sustainability challenges (</a:t>
            </a:r>
            <a:r>
              <a:rPr lang="en-US" b="0" i="0" dirty="0" err="1">
                <a:effectLst/>
                <a:latin typeface="Söhne"/>
              </a:rPr>
              <a:t>Hevner</a:t>
            </a:r>
            <a:r>
              <a:rPr lang="en-US" b="0" i="0" dirty="0">
                <a:effectLst/>
                <a:latin typeface="Söhne"/>
              </a:rPr>
              <a:t> et al. 2004; David et al. 2002).</a:t>
            </a:r>
          </a:p>
          <a:p>
            <a:pPr marL="742950" lvl="1" indent="-285750"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Results from Implementation in Companies: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implementation in UAE-based companies shows that blockchain can significantly improve ESG reporting, with variations in results highlighting its adaptability to different organizational contexts.</a:t>
            </a:r>
          </a:p>
          <a:p>
            <a:pPr marL="742950" lvl="1" indent="-285750"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Study Limitations: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study, while limited in scope, paves the way for future research to explore broader applications of the framework across diverse industries and geographic locations, emphasizing scalability and versatility. </a:t>
            </a:r>
            <a:r>
              <a:rPr lang="en-US" sz="1800" b="0" i="0" dirty="0">
                <a:effectLst/>
                <a:latin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ore limitation are its applicability to other industries/locations, considering cost-effectiveness and other considerations that may impede the adoption of this approach.</a:t>
            </a:r>
            <a:r>
              <a:rPr lang="en-US" dirty="0">
                <a:effectLst/>
              </a:rPr>
              <a:t> </a:t>
            </a:r>
            <a:endParaRPr lang="en-US" b="0" i="0" dirty="0">
              <a:effectLst/>
              <a:latin typeface="Söhne"/>
            </a:endParaRPr>
          </a:p>
        </p:txBody>
      </p:sp>
      <p:sp>
        <p:nvSpPr>
          <p:cNvPr id="4" name="Slide Number Placeholder 3"/>
          <p:cNvSpPr>
            <a:spLocks noGrp="1"/>
          </p:cNvSpPr>
          <p:nvPr>
            <p:ph type="sldNum" sz="quarter" idx="5"/>
          </p:nvPr>
        </p:nvSpPr>
        <p:spPr/>
        <p:txBody>
          <a:bodyPr/>
          <a:lstStyle/>
          <a:p>
            <a:fld id="{C00BA0F2-4B20-7644-8913-FAFE4B817C17}" type="slidenum">
              <a:rPr lang="en-US" smtClean="0"/>
              <a:t>19</a:t>
            </a:fld>
            <a:endParaRPr lang="en-US"/>
          </a:p>
        </p:txBody>
      </p:sp>
    </p:spTree>
    <p:extLst>
      <p:ext uri="{BB962C8B-B14F-4D97-AF65-F5344CB8AC3E}">
        <p14:creationId xmlns:p14="http://schemas.microsoft.com/office/powerpoint/2010/main" val="1434649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0BA0F2-4B20-7644-8913-FAFE4B817C17}" type="slidenum">
              <a:rPr lang="en-US" smtClean="0"/>
              <a:t>2</a:t>
            </a:fld>
            <a:endParaRPr lang="en-US" dirty="0"/>
          </a:p>
        </p:txBody>
      </p:sp>
    </p:spTree>
    <p:extLst>
      <p:ext uri="{BB962C8B-B14F-4D97-AF65-F5344CB8AC3E}">
        <p14:creationId xmlns:p14="http://schemas.microsoft.com/office/powerpoint/2010/main" val="2191198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dirty="0">
                <a:effectLst/>
                <a:latin typeface="Söhne"/>
              </a:rPr>
              <a:t>Future Research:</a:t>
            </a:r>
            <a:br>
              <a:rPr lang="en-US" b="0" i="0" dirty="0">
                <a:effectLst/>
                <a:latin typeface="Söhne"/>
              </a:rPr>
            </a:br>
            <a:r>
              <a:rPr lang="en-US" b="0" i="0" dirty="0">
                <a:solidFill>
                  <a:srgbClr val="FFFFFF"/>
                </a:solidFill>
                <a:effectLst/>
                <a:latin typeface="Söhne"/>
              </a:rPr>
              <a:t>Focus on developing and testing standardized protocols for collecting and reporting ESG data using blockchain, examining the role of smart contracts in facilitating various aspects of ESG reporting beyond carbon emissions accounting. This research should also address barriers to blockchain adoption in ESG reporting and propose strategies to overcome these challenges, thereby optimizing blockchain's potential in supporting sustainable business practices.</a:t>
            </a:r>
          </a:p>
          <a:p>
            <a:pPr algn="l"/>
            <a:br>
              <a:rPr lang="en-US" b="0" i="0" dirty="0">
                <a:solidFill>
                  <a:srgbClr val="FFFFFF"/>
                </a:solidFill>
                <a:effectLst/>
                <a:latin typeface="Inter"/>
              </a:rPr>
            </a:br>
            <a:endParaRPr lang="en-US" b="0" i="0" dirty="0">
              <a:solidFill>
                <a:srgbClr val="FFFFFF"/>
              </a:solidFill>
              <a:effectLst/>
              <a:latin typeface="Inter"/>
            </a:endParaRPr>
          </a:p>
          <a:p>
            <a:pPr algn="l"/>
            <a:endParaRPr lang="en-US" b="0" i="0" dirty="0">
              <a:effectLst/>
              <a:latin typeface="Söhne"/>
            </a:endParaRPr>
          </a:p>
        </p:txBody>
      </p:sp>
      <p:sp>
        <p:nvSpPr>
          <p:cNvPr id="4" name="Slide Number Placeholder 3"/>
          <p:cNvSpPr>
            <a:spLocks noGrp="1"/>
          </p:cNvSpPr>
          <p:nvPr>
            <p:ph type="sldNum" sz="quarter" idx="5"/>
          </p:nvPr>
        </p:nvSpPr>
        <p:spPr/>
        <p:txBody>
          <a:bodyPr/>
          <a:lstStyle/>
          <a:p>
            <a:fld id="{C00BA0F2-4B20-7644-8913-FAFE4B817C17}" type="slidenum">
              <a:rPr lang="en-US" smtClean="0"/>
              <a:t>20</a:t>
            </a:fld>
            <a:endParaRPr lang="en-US"/>
          </a:p>
        </p:txBody>
      </p:sp>
    </p:spTree>
    <p:extLst>
      <p:ext uri="{BB962C8B-B14F-4D97-AF65-F5344CB8AC3E}">
        <p14:creationId xmlns:p14="http://schemas.microsoft.com/office/powerpoint/2010/main" val="314977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00BA0F2-4B20-7644-8913-FAFE4B817C17}" type="slidenum">
              <a:rPr lang="en-US" smtClean="0"/>
              <a:t>3</a:t>
            </a:fld>
            <a:endParaRPr lang="en-US"/>
          </a:p>
        </p:txBody>
      </p:sp>
    </p:spTree>
    <p:extLst>
      <p:ext uri="{BB962C8B-B14F-4D97-AF65-F5344CB8AC3E}">
        <p14:creationId xmlns:p14="http://schemas.microsoft.com/office/powerpoint/2010/main" val="406599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00BA0F2-4B20-7644-8913-FAFE4B817C17}" type="slidenum">
              <a:rPr lang="en-US" smtClean="0"/>
              <a:t>4</a:t>
            </a:fld>
            <a:endParaRPr lang="en-US"/>
          </a:p>
        </p:txBody>
      </p:sp>
    </p:spTree>
    <p:extLst>
      <p:ext uri="{BB962C8B-B14F-4D97-AF65-F5344CB8AC3E}">
        <p14:creationId xmlns:p14="http://schemas.microsoft.com/office/powerpoint/2010/main" val="1226713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Securities and Exchange Commission (SEC)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Non-governmental organizations (NGOs)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Carbon Disclosure Project (CDP)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Global Reporting Initiative (GRI)</a:t>
            </a:r>
            <a:r>
              <a:rPr lang="en-US" dirty="0">
                <a:effectLst/>
              </a:rPr>
              <a:t> </a:t>
            </a:r>
            <a:endParaRPr lang="en-US" dirty="0"/>
          </a:p>
        </p:txBody>
      </p:sp>
      <p:sp>
        <p:nvSpPr>
          <p:cNvPr id="4" name="Slide Number Placeholder 3"/>
          <p:cNvSpPr>
            <a:spLocks noGrp="1"/>
          </p:cNvSpPr>
          <p:nvPr>
            <p:ph type="sldNum" sz="quarter" idx="5"/>
          </p:nvPr>
        </p:nvSpPr>
        <p:spPr/>
        <p:txBody>
          <a:bodyPr/>
          <a:lstStyle/>
          <a:p>
            <a:fld id="{C00BA0F2-4B20-7644-8913-FAFE4B817C17}" type="slidenum">
              <a:rPr lang="en-US" smtClean="0"/>
              <a:t>5</a:t>
            </a:fld>
            <a:endParaRPr lang="en-US"/>
          </a:p>
        </p:txBody>
      </p:sp>
    </p:spTree>
    <p:extLst>
      <p:ext uri="{BB962C8B-B14F-4D97-AF65-F5344CB8AC3E}">
        <p14:creationId xmlns:p14="http://schemas.microsoft.com/office/powerpoint/2010/main" val="1692326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00BA0F2-4B20-7644-8913-FAFE4B817C17}" type="slidenum">
              <a:rPr lang="en-US" smtClean="0"/>
              <a:t>6</a:t>
            </a:fld>
            <a:endParaRPr lang="en-US"/>
          </a:p>
        </p:txBody>
      </p:sp>
    </p:spTree>
    <p:extLst>
      <p:ext uri="{BB962C8B-B14F-4D97-AF65-F5344CB8AC3E}">
        <p14:creationId xmlns:p14="http://schemas.microsoft.com/office/powerpoint/2010/main" val="11286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00BA0F2-4B20-7644-8913-FAFE4B817C17}" type="slidenum">
              <a:rPr lang="en-US" smtClean="0"/>
              <a:t>7</a:t>
            </a:fld>
            <a:endParaRPr lang="en-US"/>
          </a:p>
        </p:txBody>
      </p:sp>
    </p:spTree>
    <p:extLst>
      <p:ext uri="{BB962C8B-B14F-4D97-AF65-F5344CB8AC3E}">
        <p14:creationId xmlns:p14="http://schemas.microsoft.com/office/powerpoint/2010/main" val="3667141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00BA0F2-4B20-7644-8913-FAFE4B817C17}" type="slidenum">
              <a:rPr lang="en-US" smtClean="0"/>
              <a:t>8</a:t>
            </a:fld>
            <a:endParaRPr lang="en-US"/>
          </a:p>
        </p:txBody>
      </p:sp>
    </p:spTree>
    <p:extLst>
      <p:ext uri="{BB962C8B-B14F-4D97-AF65-F5344CB8AC3E}">
        <p14:creationId xmlns:p14="http://schemas.microsoft.com/office/powerpoint/2010/main" val="93129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00BA0F2-4B20-7644-8913-FAFE4B817C17}" type="slidenum">
              <a:rPr lang="en-US" smtClean="0"/>
              <a:t>9</a:t>
            </a:fld>
            <a:endParaRPr lang="en-US"/>
          </a:p>
        </p:txBody>
      </p:sp>
    </p:spTree>
    <p:extLst>
      <p:ext uri="{BB962C8B-B14F-4D97-AF65-F5344CB8AC3E}">
        <p14:creationId xmlns:p14="http://schemas.microsoft.com/office/powerpoint/2010/main" val="1951798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9AB3A824-1A51-4B26-AD58-A6D8E14F6C04}" type="datetimeFigureOut">
              <a:rPr lang="en-US" smtClean="0"/>
              <a:t>12/1/23</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r>
              <a:rPr lang="en-US"/>
              <a:t>
              </a:t>
            </a:r>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9614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pPr/>
              <a:t>12/1/23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35123677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12/1/23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119034938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12/1/23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197921537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12/1/23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414416006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12/1/23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129297572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12/1/23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321692875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418785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363004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2400"/>
            <a:ext cx="8229600" cy="5445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6D10E269-5031-F741-8E93-7E0209B91CEF}" type="slidenum">
              <a:rPr lang="en-US" smtClean="0"/>
              <a:t>‹#›</a:t>
            </a:fld>
            <a:endParaRPr lang="en-US"/>
          </a:p>
        </p:txBody>
      </p:sp>
      <p:sp>
        <p:nvSpPr>
          <p:cNvPr id="5" name="TextBox 4">
            <a:extLst>
              <a:ext uri="{FF2B5EF4-FFF2-40B4-BE49-F238E27FC236}">
                <a16:creationId xmlns:a16="http://schemas.microsoft.com/office/drawing/2014/main" id="{20708964-EABE-434C-B212-3AED56C1A593}"/>
              </a:ext>
            </a:extLst>
          </p:cNvPr>
          <p:cNvSpPr txBox="1"/>
          <p:nvPr userDrawn="1"/>
        </p:nvSpPr>
        <p:spPr>
          <a:xfrm>
            <a:off x="6423949" y="243068"/>
            <a:ext cx="184731" cy="369332"/>
          </a:xfrm>
          <a:prstGeom prst="rect">
            <a:avLst/>
          </a:prstGeom>
          <a:noFill/>
        </p:spPr>
        <p:txBody>
          <a:bodyPr wrap="none" rtlCol="0">
            <a:spAutoFit/>
          </a:bodyPr>
          <a:lstStyle/>
          <a:p>
            <a:endParaRPr lang="en-US" dirty="0"/>
          </a:p>
        </p:txBody>
      </p:sp>
      <p:sp>
        <p:nvSpPr>
          <p:cNvPr id="6" name="Rectangle 5">
            <a:extLst>
              <a:ext uri="{FF2B5EF4-FFF2-40B4-BE49-F238E27FC236}">
                <a16:creationId xmlns:a16="http://schemas.microsoft.com/office/drawing/2014/main" id="{06D79735-2318-934C-A306-D8A85E85C679}"/>
              </a:ext>
            </a:extLst>
          </p:cNvPr>
          <p:cNvSpPr/>
          <p:nvPr userDrawn="1"/>
        </p:nvSpPr>
        <p:spPr>
          <a:xfrm>
            <a:off x="2812648" y="101909"/>
            <a:ext cx="6082032" cy="369332"/>
          </a:xfrm>
          <a:prstGeom prst="rect">
            <a:avLst/>
          </a:prstGeom>
        </p:spPr>
        <p:txBody>
          <a:bodyPr wrap="square">
            <a:spAutoFit/>
          </a:bodyPr>
          <a:lstStyle/>
          <a:p>
            <a:r>
              <a:rPr lang="en-US" dirty="0"/>
              <a:t> </a:t>
            </a:r>
          </a:p>
        </p:txBody>
      </p:sp>
    </p:spTree>
    <p:extLst>
      <p:ext uri="{BB962C8B-B14F-4D97-AF65-F5344CB8AC3E}">
        <p14:creationId xmlns:p14="http://schemas.microsoft.com/office/powerpoint/2010/main" val="49527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60197272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148101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12/1/23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391884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pPr/>
              <a:t>12/1/23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37982573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12/1/23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414347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921D9284-D300-4297-87F7-E791DCC15DB1}" type="datetimeFigureOut">
              <a:rPr lang="en-US" smtClean="0"/>
              <a:t>12/1/23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396961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12/1/23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4134803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pPr/>
              <a:t>12/1/23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10E269-5031-F741-8E93-7E0209B91CEF}" type="slidenum">
              <a:rPr lang="en-US" smtClean="0"/>
              <a:t>‹#›</a:t>
            </a:fld>
            <a:endParaRPr lang="en-US"/>
          </a:p>
        </p:txBody>
      </p:sp>
    </p:spTree>
    <p:extLst>
      <p:ext uri="{BB962C8B-B14F-4D97-AF65-F5344CB8AC3E}">
        <p14:creationId xmlns:p14="http://schemas.microsoft.com/office/powerpoint/2010/main" val="20407231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BC1C18-307B-4F68-A007-B5B542270E8D}" type="datetimeFigureOut">
              <a:rPr lang="en-US" smtClean="0"/>
              <a:pPr/>
              <a:t>12/1/23</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10E269-5031-F741-8E93-7E0209B91CEF}" type="slidenum">
              <a:rPr lang="en-US" smtClean="0"/>
              <a:t>‹#›</a:t>
            </a:fld>
            <a:endParaRPr lang="en-US"/>
          </a:p>
        </p:txBody>
      </p:sp>
    </p:spTree>
    <p:extLst>
      <p:ext uri="{BB962C8B-B14F-4D97-AF65-F5344CB8AC3E}">
        <p14:creationId xmlns:p14="http://schemas.microsoft.com/office/powerpoint/2010/main" val="2630761012"/>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6.em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mailto:m.codesso@northeastern.edu" TargetMode="External"/><Relationship Id="rId2" Type="http://schemas.openxmlformats.org/officeDocument/2006/relationships/hyperlink" Target="mailto:ealotaibi@aus.edu" TargetMode="External"/><Relationship Id="rId1" Type="http://schemas.openxmlformats.org/officeDocument/2006/relationships/slideLayout" Target="../slideLayouts/slideLayout18.xml"/><Relationship Id="rId4" Type="http://schemas.openxmlformats.org/officeDocument/2006/relationships/hyperlink" Target="mailto:akhallaf@aus.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7312" y="914400"/>
            <a:ext cx="7772400" cy="3067642"/>
          </a:xfrm>
        </p:spPr>
        <p:txBody>
          <a:bodyPr>
            <a:normAutofit fontScale="90000"/>
          </a:bodyPr>
          <a:lstStyle/>
          <a:p>
            <a:pPr algn="l"/>
            <a:r>
              <a:rPr lang="en-US" b="1" dirty="0"/>
              <a:t>Towards Transparent ESG Reporting: A Blockchain-based Conceptual Framework and its Implications on Carbon Accounting</a:t>
            </a:r>
          </a:p>
        </p:txBody>
      </p:sp>
      <p:sp>
        <p:nvSpPr>
          <p:cNvPr id="3" name="Subtitle 2"/>
          <p:cNvSpPr>
            <a:spLocks noGrp="1"/>
          </p:cNvSpPr>
          <p:nvPr>
            <p:ph type="subTitle" idx="1"/>
          </p:nvPr>
        </p:nvSpPr>
        <p:spPr>
          <a:xfrm>
            <a:off x="914400" y="4191000"/>
            <a:ext cx="7315200" cy="2023820"/>
          </a:xfrm>
        </p:spPr>
        <p:txBody>
          <a:bodyPr>
            <a:normAutofit/>
          </a:bodyPr>
          <a:lstStyle/>
          <a:p>
            <a:pPr algn="ctr"/>
            <a:r>
              <a:rPr lang="en-US" altLang="zh-TW" sz="2400" dirty="0"/>
              <a:t>Authors: </a:t>
            </a:r>
          </a:p>
          <a:p>
            <a:pPr algn="ctr"/>
            <a:r>
              <a:rPr lang="en-US" altLang="zh-TW" sz="2400" dirty="0"/>
              <a:t>Eid Alotaibi</a:t>
            </a:r>
          </a:p>
          <a:p>
            <a:pPr algn="ctr"/>
            <a:r>
              <a:rPr lang="en-US" altLang="zh-TW" sz="2400" dirty="0"/>
              <a:t>Mauricio </a:t>
            </a:r>
            <a:r>
              <a:rPr lang="en-US" altLang="zh-TW" sz="2400" dirty="0" err="1"/>
              <a:t>Codesso</a:t>
            </a:r>
            <a:endParaRPr lang="en-US" altLang="zh-TW" sz="2400" dirty="0"/>
          </a:p>
          <a:p>
            <a:pPr algn="ctr"/>
            <a:r>
              <a:rPr lang="en-US" altLang="zh-TW" sz="2400" dirty="0"/>
              <a:t>Ashraf Khallaf</a:t>
            </a:r>
            <a:endParaRPr lang="en-US" sz="3200" b="1" dirty="0"/>
          </a:p>
        </p:txBody>
      </p:sp>
    </p:spTree>
    <p:extLst>
      <p:ext uri="{BB962C8B-B14F-4D97-AF65-F5344CB8AC3E}">
        <p14:creationId xmlns:p14="http://schemas.microsoft.com/office/powerpoint/2010/main" val="3877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5899353" y="643463"/>
            <a:ext cx="3212222" cy="1608124"/>
          </a:xfrm>
          <a:prstGeom prst="rect">
            <a:avLst/>
          </a:prstGeom>
        </p:spPr>
        <p:txBody>
          <a:bodyPr vert="horz" lIns="91440" tIns="45720" rIns="91440" bIns="45720" rtlCol="0" anchor="ctr">
            <a:normAutofit/>
          </a:bodyPr>
          <a:lstStyle/>
          <a:p>
            <a:r>
              <a:rPr lang="en-US" sz="2800" b="1" dirty="0">
                <a:latin typeface="Söhne"/>
              </a:rPr>
              <a:t>4.1 The proposed framework</a:t>
            </a:r>
          </a:p>
        </p:txBody>
      </p:sp>
      <p:pic>
        <p:nvPicPr>
          <p:cNvPr id="6" name="Picture 5">
            <a:extLst>
              <a:ext uri="{FF2B5EF4-FFF2-40B4-BE49-F238E27FC236}">
                <a16:creationId xmlns:a16="http://schemas.microsoft.com/office/drawing/2014/main" id="{FC1113E3-F42D-9849-BD55-B5B273D5F544}"/>
              </a:ext>
            </a:extLst>
          </p:cNvPr>
          <p:cNvPicPr/>
          <p:nvPr/>
        </p:nvPicPr>
        <p:blipFill rotWithShape="1">
          <a:blip r:embed="rId5">
            <a:alphaModFix/>
            <a:lum bright="-6000" contrast="37000"/>
            <a:extLst>
              <a:ext uri="{28A0092B-C50C-407E-A947-70E740481C1C}">
                <a14:useLocalDpi xmlns:a14="http://schemas.microsoft.com/office/drawing/2010/main" val="0"/>
              </a:ext>
            </a:extLst>
          </a:blip>
          <a:srcRect l="11766" t="16987" r="22813" b="33067"/>
          <a:stretch/>
        </p:blipFill>
        <p:spPr bwMode="auto">
          <a:xfrm>
            <a:off x="275771" y="406401"/>
            <a:ext cx="5380235" cy="5985286"/>
          </a:xfrm>
          <a:prstGeom prst="roundRect">
            <a:avLst>
              <a:gd name="adj" fmla="val 4380"/>
            </a:avLst>
          </a:prstGeom>
          <a:gradFill>
            <a:gsLst>
              <a:gs pos="0">
                <a:srgbClr val="FFFFFF"/>
              </a:gs>
              <a:gs pos="100000">
                <a:schemeClr val="tx1">
                  <a:alpha val="0"/>
                </a:schemeClr>
              </a:gs>
            </a:gsLst>
            <a:path path="circle">
              <a:fillToRect l="50000" t="50000" r="50000" b="50000"/>
            </a:path>
          </a:gra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5899353" y="2061029"/>
            <a:ext cx="2968875" cy="4330658"/>
          </a:xfrm>
        </p:spPr>
        <p:txBody>
          <a:bodyPr vert="horz" lIns="91440" tIns="45720" rIns="91440" bIns="45720" rtlCol="0" anchor="ctr">
            <a:normAutofit lnSpcReduction="10000"/>
          </a:bodyPr>
          <a:lstStyle/>
          <a:p>
            <a:pPr marL="0" indent="0">
              <a:buNone/>
            </a:pPr>
            <a:r>
              <a:rPr lang="en-US" sz="2400" b="1" i="0" dirty="0"/>
              <a:t>Purpose:</a:t>
            </a:r>
            <a:r>
              <a:rPr lang="en-US" sz="2400" b="0" i="0" dirty="0"/>
              <a:t> a conceptual framework for integrating blockchain technology into ESG reporting, with a focus on carbon emissions accounting.</a:t>
            </a:r>
          </a:p>
          <a:p>
            <a:pPr marL="0" indent="0">
              <a:buNone/>
            </a:pPr>
            <a:r>
              <a:rPr lang="en-US" sz="2400" b="1" i="0" dirty="0"/>
              <a:t>Significance:</a:t>
            </a:r>
            <a:r>
              <a:rPr lang="en-US" sz="2400" b="0" i="0" dirty="0"/>
              <a:t> Aims to enhance accuracy, transparency, and effectiveness of ESG reporting processes.</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a:xfrm>
            <a:off x="8222187" y="6391687"/>
            <a:ext cx="413376" cy="377825"/>
          </a:xfrm>
        </p:spPr>
        <p:txBody>
          <a:bodyPr vert="horz" lIns="91440" tIns="45720" rIns="91440" bIns="45720" rtlCol="0" anchor="ctr">
            <a:normAutofit/>
          </a:bodyPr>
          <a:lstStyle/>
          <a:p>
            <a:pPr defTabSz="914400">
              <a:spcAft>
                <a:spcPts val="600"/>
              </a:spcAft>
            </a:pPr>
            <a:fld id="{6D10E269-5031-F741-8E93-7E0209B91CEF}" type="slidenum">
              <a:rPr lang="en-US" smtClean="0"/>
              <a:pPr defTabSz="914400">
                <a:spcAft>
                  <a:spcPts val="600"/>
                </a:spcAft>
              </a:pPr>
              <a:t>10</a:t>
            </a:fld>
            <a:endParaRPr lang="en-US"/>
          </a:p>
        </p:txBody>
      </p:sp>
    </p:spTree>
    <p:extLst>
      <p:ext uri="{BB962C8B-B14F-4D97-AF65-F5344CB8AC3E}">
        <p14:creationId xmlns:p14="http://schemas.microsoft.com/office/powerpoint/2010/main" val="98176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924275"/>
            <a:ext cx="8229600" cy="5476525"/>
          </a:xfrm>
        </p:spPr>
        <p:txBody>
          <a:bodyPr>
            <a:normAutofit fontScale="92500" lnSpcReduction="10000"/>
          </a:bodyPr>
          <a:lstStyle/>
          <a:p>
            <a:pPr marL="0" indent="0" algn="l">
              <a:buNone/>
            </a:pPr>
            <a:r>
              <a:rPr lang="en-US" sz="2400" b="1" i="0" dirty="0">
                <a:effectLst/>
                <a:latin typeface="Söhne"/>
              </a:rPr>
              <a:t>Advantages of the Framework</a:t>
            </a:r>
          </a:p>
          <a:p>
            <a:pPr algn="l">
              <a:buFont typeface="Arial" panose="020B0604020202020204" pitchFamily="34" charset="0"/>
              <a:buChar char="•"/>
            </a:pPr>
            <a:r>
              <a:rPr lang="en-US" sz="2400" b="1" i="0" dirty="0">
                <a:effectLst/>
                <a:latin typeface="Söhne"/>
              </a:rPr>
              <a:t>Accuracy and Transparency:</a:t>
            </a:r>
            <a:r>
              <a:rPr lang="en-US" sz="2400" b="0" i="0" dirty="0">
                <a:effectLst/>
                <a:latin typeface="Söhne"/>
              </a:rPr>
              <a:t> Improves reliability and credibility of ESG reporting.</a:t>
            </a:r>
          </a:p>
          <a:p>
            <a:pPr algn="l">
              <a:buFont typeface="Arial" panose="020B0604020202020204" pitchFamily="34" charset="0"/>
              <a:buChar char="•"/>
            </a:pPr>
            <a:r>
              <a:rPr lang="en-US" sz="2400" b="1" i="0" dirty="0">
                <a:effectLst/>
                <a:latin typeface="Söhne"/>
              </a:rPr>
              <a:t>Decentralization and Real-Time Verification:</a:t>
            </a:r>
            <a:r>
              <a:rPr lang="en-US" sz="2400" b="0" i="0" dirty="0">
                <a:effectLst/>
                <a:latin typeface="Söhne"/>
              </a:rPr>
              <a:t> Offers real-time data verification and reduces central points of failure.</a:t>
            </a:r>
          </a:p>
          <a:p>
            <a:pPr algn="l">
              <a:buFont typeface="Arial" panose="020B0604020202020204" pitchFamily="34" charset="0"/>
              <a:buChar char="•"/>
            </a:pPr>
            <a:r>
              <a:rPr lang="en-US" sz="2400" b="1" i="0" dirty="0">
                <a:effectLst/>
                <a:latin typeface="Söhne"/>
              </a:rPr>
              <a:t>Integration with Existing ESG Practices:</a:t>
            </a:r>
            <a:r>
              <a:rPr lang="en-US" sz="2400" b="0" i="0" dirty="0">
                <a:effectLst/>
                <a:latin typeface="Söhne"/>
              </a:rPr>
              <a:t> Ensures seamless adoption of blockchain technology in current ESG reporting practice.</a:t>
            </a:r>
          </a:p>
          <a:p>
            <a:pPr marL="0" indent="0" algn="l">
              <a:buNone/>
            </a:pPr>
            <a:r>
              <a:rPr lang="en-US" sz="2400" b="1" i="0" dirty="0">
                <a:effectLst/>
                <a:latin typeface="Söhne"/>
              </a:rPr>
              <a:t>Addressing Challenges</a:t>
            </a:r>
          </a:p>
          <a:p>
            <a:pPr algn="l">
              <a:buFont typeface="Arial" panose="020B0604020202020204" pitchFamily="34" charset="0"/>
              <a:buChar char="•"/>
            </a:pPr>
            <a:r>
              <a:rPr lang="en-US" sz="2400" b="1" i="0" dirty="0">
                <a:effectLst/>
                <a:latin typeface="Söhne"/>
              </a:rPr>
              <a:t>Technical and Operational Barriers:</a:t>
            </a:r>
            <a:r>
              <a:rPr lang="en-US" sz="2400" b="0" i="0" dirty="0">
                <a:effectLst/>
                <a:latin typeface="Söhne"/>
              </a:rPr>
              <a:t> Acknowledge potential challenges such as technological complexity and integration with existing ESG reporting process.</a:t>
            </a:r>
          </a:p>
          <a:p>
            <a:pPr algn="l">
              <a:buFont typeface="Arial" panose="020B0604020202020204" pitchFamily="34" charset="0"/>
              <a:buChar char="•"/>
            </a:pPr>
            <a:r>
              <a:rPr lang="en-US" sz="2400" b="1" i="0" dirty="0">
                <a:effectLst/>
                <a:latin typeface="Söhne"/>
              </a:rPr>
              <a:t>Strategies for Overcoming Challenges:</a:t>
            </a:r>
            <a:r>
              <a:rPr lang="en-US" sz="2400" b="0" i="0" dirty="0">
                <a:effectLst/>
                <a:latin typeface="Söhne"/>
              </a:rPr>
              <a:t> Recommend collaborative efforts, continuous stakeholder engagement (armchair auditor), and technological advancements to address these challenges.</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11</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r>
              <a:rPr lang="en-US" b="1" i="0" dirty="0">
                <a:effectLst/>
                <a:latin typeface="Söhne"/>
              </a:rPr>
              <a:t>4.1 The proposed framework</a:t>
            </a:r>
          </a:p>
        </p:txBody>
      </p:sp>
    </p:spTree>
    <p:extLst>
      <p:ext uri="{BB962C8B-B14F-4D97-AF65-F5344CB8AC3E}">
        <p14:creationId xmlns:p14="http://schemas.microsoft.com/office/powerpoint/2010/main" val="162314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12</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pPr algn="l"/>
            <a:r>
              <a:rPr lang="en-US" b="1" i="0" dirty="0">
                <a:effectLst/>
                <a:latin typeface="Söhne"/>
              </a:rPr>
              <a:t>4.2 Designing the artifact</a:t>
            </a:r>
          </a:p>
        </p:txBody>
      </p:sp>
      <p:graphicFrame>
        <p:nvGraphicFramePr>
          <p:cNvPr id="9" name="Table 8">
            <a:extLst>
              <a:ext uri="{FF2B5EF4-FFF2-40B4-BE49-F238E27FC236}">
                <a16:creationId xmlns:a16="http://schemas.microsoft.com/office/drawing/2014/main" id="{3F2528BD-D686-064E-9668-F8327981D2DE}"/>
              </a:ext>
            </a:extLst>
          </p:cNvPr>
          <p:cNvGraphicFramePr>
            <a:graphicFrameLocks noGrp="1"/>
          </p:cNvGraphicFramePr>
          <p:nvPr>
            <p:extLst>
              <p:ext uri="{D42A27DB-BD31-4B8C-83A1-F6EECF244321}">
                <p14:modId xmlns:p14="http://schemas.microsoft.com/office/powerpoint/2010/main" val="2524730891"/>
              </p:ext>
            </p:extLst>
          </p:nvPr>
        </p:nvGraphicFramePr>
        <p:xfrm>
          <a:off x="333828" y="1209846"/>
          <a:ext cx="8519886" cy="1728470"/>
        </p:xfrm>
        <a:graphic>
          <a:graphicData uri="http://schemas.openxmlformats.org/drawingml/2006/table">
            <a:tbl>
              <a:tblPr firstRow="1" firstCol="1" bandRow="1">
                <a:tableStyleId>{D03447BB-5D67-496B-8E87-E561075AD55C}</a:tableStyleId>
              </a:tblPr>
              <a:tblGrid>
                <a:gridCol w="2075996">
                  <a:extLst>
                    <a:ext uri="{9D8B030D-6E8A-4147-A177-3AD203B41FA5}">
                      <a16:colId xmlns:a16="http://schemas.microsoft.com/office/drawing/2014/main" val="1341866462"/>
                    </a:ext>
                  </a:extLst>
                </a:gridCol>
                <a:gridCol w="6443890">
                  <a:extLst>
                    <a:ext uri="{9D8B030D-6E8A-4147-A177-3AD203B41FA5}">
                      <a16:colId xmlns:a16="http://schemas.microsoft.com/office/drawing/2014/main" val="619490473"/>
                    </a:ext>
                  </a:extLst>
                </a:gridCol>
              </a:tblGrid>
              <a:tr h="329196">
                <a:tc>
                  <a:txBody>
                    <a:bodyPr/>
                    <a:lstStyle/>
                    <a:p>
                      <a:pPr marL="0" marR="0" algn="ctr">
                        <a:lnSpc>
                          <a:spcPct val="150000"/>
                        </a:lnSpc>
                        <a:spcBef>
                          <a:spcPts val="0"/>
                        </a:spcBef>
                        <a:spcAft>
                          <a:spcPts val="0"/>
                        </a:spcAft>
                      </a:pPr>
                      <a:r>
                        <a:rPr lang="en-US" sz="1600" dirty="0">
                          <a:effectLst/>
                        </a:rPr>
                        <a:t>Data Type</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effectLst/>
                        </a:rPr>
                        <a:t>Description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0044834"/>
                  </a:ext>
                </a:extLst>
              </a:tr>
              <a:tr h="329196">
                <a:tc>
                  <a:txBody>
                    <a:bodyPr/>
                    <a:lstStyle/>
                    <a:p>
                      <a:pPr marL="0" marR="0" algn="l">
                        <a:lnSpc>
                          <a:spcPct val="150000"/>
                        </a:lnSpc>
                        <a:spcBef>
                          <a:spcPts val="0"/>
                        </a:spcBef>
                        <a:spcAft>
                          <a:spcPts val="0"/>
                        </a:spcAft>
                      </a:pPr>
                      <a:r>
                        <a:rPr lang="en-US" sz="1600" dirty="0">
                          <a:solidFill>
                            <a:schemeClr val="bg1"/>
                          </a:solidFill>
                          <a:effectLst/>
                        </a:rPr>
                        <a:t>Sensors data</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50000"/>
                        </a:lnSpc>
                        <a:spcBef>
                          <a:spcPts val="0"/>
                        </a:spcBef>
                        <a:spcAft>
                          <a:spcPts val="0"/>
                        </a:spcAft>
                      </a:pPr>
                      <a:r>
                        <a:rPr lang="en-US" sz="1600" dirty="0">
                          <a:solidFill>
                            <a:schemeClr val="bg1"/>
                          </a:solidFill>
                          <a:effectLst/>
                        </a:rPr>
                        <a:t>Data collected from various sensors that measure energy consumption</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9866649"/>
                  </a:ext>
                </a:extLst>
              </a:tr>
              <a:tr h="329196">
                <a:tc>
                  <a:txBody>
                    <a:bodyPr/>
                    <a:lstStyle/>
                    <a:p>
                      <a:pPr marL="0" marR="0" algn="l">
                        <a:lnSpc>
                          <a:spcPct val="150000"/>
                        </a:lnSpc>
                        <a:spcBef>
                          <a:spcPts val="0"/>
                        </a:spcBef>
                        <a:spcAft>
                          <a:spcPts val="0"/>
                        </a:spcAft>
                      </a:pPr>
                      <a:r>
                        <a:rPr lang="en-US" sz="1600" dirty="0">
                          <a:solidFill>
                            <a:schemeClr val="bg1"/>
                          </a:solidFill>
                          <a:effectLst/>
                        </a:rPr>
                        <a:t>Energy bills data</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50000"/>
                        </a:lnSpc>
                        <a:spcBef>
                          <a:spcPts val="0"/>
                        </a:spcBef>
                        <a:spcAft>
                          <a:spcPts val="0"/>
                        </a:spcAft>
                      </a:pPr>
                      <a:r>
                        <a:rPr lang="en-US" sz="1600" dirty="0">
                          <a:solidFill>
                            <a:schemeClr val="bg1"/>
                          </a:solidFill>
                          <a:effectLst/>
                        </a:rPr>
                        <a:t>Data collected from energy bills</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2043254"/>
                  </a:ext>
                </a:extLst>
              </a:tr>
              <a:tr h="329196">
                <a:tc>
                  <a:txBody>
                    <a:bodyPr/>
                    <a:lstStyle/>
                    <a:p>
                      <a:pPr marL="0" marR="0" algn="l">
                        <a:lnSpc>
                          <a:spcPct val="150000"/>
                        </a:lnSpc>
                        <a:spcBef>
                          <a:spcPts val="0"/>
                        </a:spcBef>
                        <a:spcAft>
                          <a:spcPts val="0"/>
                        </a:spcAft>
                      </a:pPr>
                      <a:r>
                        <a:rPr lang="en-US" sz="1600" dirty="0">
                          <a:solidFill>
                            <a:schemeClr val="bg1"/>
                          </a:solidFill>
                          <a:effectLst/>
                        </a:rPr>
                        <a:t>Supplier reports data</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50000"/>
                        </a:lnSpc>
                        <a:spcBef>
                          <a:spcPts val="0"/>
                        </a:spcBef>
                        <a:spcAft>
                          <a:spcPts val="0"/>
                        </a:spcAft>
                      </a:pPr>
                      <a:r>
                        <a:rPr lang="en-US" sz="1600" dirty="0">
                          <a:solidFill>
                            <a:schemeClr val="bg1"/>
                          </a:solidFill>
                          <a:effectLst/>
                        </a:rPr>
                        <a:t>Data collected from supplier reports</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8433702"/>
                  </a:ext>
                </a:extLst>
              </a:tr>
              <a:tr h="329196">
                <a:tc>
                  <a:txBody>
                    <a:bodyPr/>
                    <a:lstStyle/>
                    <a:p>
                      <a:pPr marL="0" marR="0" algn="l">
                        <a:lnSpc>
                          <a:spcPct val="150000"/>
                        </a:lnSpc>
                        <a:spcBef>
                          <a:spcPts val="0"/>
                        </a:spcBef>
                        <a:spcAft>
                          <a:spcPts val="0"/>
                        </a:spcAft>
                      </a:pPr>
                      <a:r>
                        <a:rPr lang="en-US" sz="1600" dirty="0">
                          <a:solidFill>
                            <a:schemeClr val="bg1"/>
                          </a:solidFill>
                          <a:effectLst/>
                        </a:rPr>
                        <a:t>ESG standards</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50000"/>
                        </a:lnSpc>
                        <a:spcBef>
                          <a:spcPts val="0"/>
                        </a:spcBef>
                        <a:spcAft>
                          <a:spcPts val="0"/>
                        </a:spcAft>
                      </a:pPr>
                      <a:r>
                        <a:rPr lang="en-US" sz="1600" dirty="0">
                          <a:solidFill>
                            <a:schemeClr val="bg1"/>
                          </a:solidFill>
                          <a:effectLst/>
                        </a:rPr>
                        <a:t>Standards collected through standardized protocols</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5688575"/>
                  </a:ext>
                </a:extLst>
              </a:tr>
            </a:tbl>
          </a:graphicData>
        </a:graphic>
      </p:graphicFrame>
      <p:sp>
        <p:nvSpPr>
          <p:cNvPr id="18" name="TextBox 17">
            <a:extLst>
              <a:ext uri="{FF2B5EF4-FFF2-40B4-BE49-F238E27FC236}">
                <a16:creationId xmlns:a16="http://schemas.microsoft.com/office/drawing/2014/main" id="{17490531-A1A9-364B-85DB-A6086730E39D}"/>
              </a:ext>
            </a:extLst>
          </p:cNvPr>
          <p:cNvSpPr txBox="1"/>
          <p:nvPr/>
        </p:nvSpPr>
        <p:spPr>
          <a:xfrm>
            <a:off x="333828" y="701199"/>
            <a:ext cx="4991998" cy="458074"/>
          </a:xfrm>
          <a:prstGeom prst="rect">
            <a:avLst/>
          </a:prstGeom>
          <a:noFill/>
        </p:spPr>
        <p:txBody>
          <a:bodyPr wrap="square">
            <a:spAutoFit/>
          </a:bodyPr>
          <a:lstStyle/>
          <a:p>
            <a:pPr marL="0" marR="0">
              <a:lnSpc>
                <a:spcPct val="150000"/>
              </a:lnSpc>
              <a:spcBef>
                <a:spcPts val="0"/>
              </a:spcBef>
              <a:spcAft>
                <a:spcPts val="0"/>
              </a:spcAft>
            </a:pPr>
            <a:r>
              <a:rPr lang="en-US" sz="1800" b="1" dirty="0">
                <a:effectLst/>
                <a:latin typeface="TimesNewRomanPS"/>
                <a:ea typeface="Times New Roman" panose="02020603050405020304" pitchFamily="18" charset="0"/>
              </a:rPr>
              <a:t>Table 1</a:t>
            </a:r>
            <a:r>
              <a:rPr lang="en-US" sz="1800" dirty="0">
                <a:effectLst/>
                <a:latin typeface="TimesNewRomanPS"/>
                <a:ea typeface="Times New Roman" panose="02020603050405020304" pitchFamily="18" charset="0"/>
              </a:rPr>
              <a:t>. Data </a:t>
            </a:r>
            <a:r>
              <a:rPr lang="en-US" sz="1800" b="1" dirty="0">
                <a:effectLst/>
                <a:latin typeface="TimesNewRomanPS"/>
                <a:ea typeface="Times New Roman" panose="02020603050405020304" pitchFamily="18" charset="0"/>
              </a:rPr>
              <a:t>Collection</a:t>
            </a:r>
            <a:r>
              <a:rPr lang="en-US" sz="1800" dirty="0">
                <a:effectLst/>
                <a:latin typeface="TimesNewRomanPS"/>
                <a:ea typeface="Times New Roman" panose="02020603050405020304" pitchFamily="18" charset="0"/>
              </a:rPr>
              <a:t> Parameters</a:t>
            </a:r>
            <a:endParaRPr lang="en-US" sz="1800" dirty="0">
              <a:effectLst/>
              <a:latin typeface="Times New Roman" panose="02020603050405020304" pitchFamily="18" charset="0"/>
              <a:ea typeface="Times New Roman" panose="02020603050405020304" pitchFamily="18" charset="0"/>
            </a:endParaRPr>
          </a:p>
        </p:txBody>
      </p:sp>
      <p:graphicFrame>
        <p:nvGraphicFramePr>
          <p:cNvPr id="14" name="Table 13">
            <a:extLst>
              <a:ext uri="{FF2B5EF4-FFF2-40B4-BE49-F238E27FC236}">
                <a16:creationId xmlns:a16="http://schemas.microsoft.com/office/drawing/2014/main" id="{0E0E4B4B-E055-C649-B5AD-A2DB6AEA9EFD}"/>
              </a:ext>
            </a:extLst>
          </p:cNvPr>
          <p:cNvGraphicFramePr>
            <a:graphicFrameLocks noGrp="1"/>
          </p:cNvGraphicFramePr>
          <p:nvPr>
            <p:extLst>
              <p:ext uri="{D42A27DB-BD31-4B8C-83A1-F6EECF244321}">
                <p14:modId xmlns:p14="http://schemas.microsoft.com/office/powerpoint/2010/main" val="3138659527"/>
              </p:ext>
            </p:extLst>
          </p:nvPr>
        </p:nvGraphicFramePr>
        <p:xfrm>
          <a:off x="333828" y="3592087"/>
          <a:ext cx="8519886" cy="3151378"/>
        </p:xfrm>
        <a:graphic>
          <a:graphicData uri="http://schemas.openxmlformats.org/drawingml/2006/table">
            <a:tbl>
              <a:tblPr firstRow="1" firstCol="1" bandRow="1">
                <a:tableStyleId>{D03447BB-5D67-496B-8E87-E561075AD55C}</a:tableStyleId>
              </a:tblPr>
              <a:tblGrid>
                <a:gridCol w="2075543">
                  <a:extLst>
                    <a:ext uri="{9D8B030D-6E8A-4147-A177-3AD203B41FA5}">
                      <a16:colId xmlns:a16="http://schemas.microsoft.com/office/drawing/2014/main" val="2600964821"/>
                    </a:ext>
                  </a:extLst>
                </a:gridCol>
                <a:gridCol w="6444343">
                  <a:extLst>
                    <a:ext uri="{9D8B030D-6E8A-4147-A177-3AD203B41FA5}">
                      <a16:colId xmlns:a16="http://schemas.microsoft.com/office/drawing/2014/main" val="2915055381"/>
                    </a:ext>
                  </a:extLst>
                </a:gridCol>
              </a:tblGrid>
              <a:tr h="73964">
                <a:tc>
                  <a:txBody>
                    <a:bodyPr/>
                    <a:lstStyle/>
                    <a:p>
                      <a:pPr marL="0" marR="0" algn="ctr">
                        <a:lnSpc>
                          <a:spcPct val="150000"/>
                        </a:lnSpc>
                        <a:spcBef>
                          <a:spcPts val="0"/>
                        </a:spcBef>
                        <a:spcAft>
                          <a:spcPts val="0"/>
                        </a:spcAft>
                      </a:pPr>
                      <a:r>
                        <a:rPr lang="en-US" sz="1600" dirty="0">
                          <a:solidFill>
                            <a:schemeClr val="tx1"/>
                          </a:solidFill>
                          <a:effectLst/>
                        </a:rPr>
                        <a:t>Parameter</a:t>
                      </a:r>
                      <a:endParaRPr lang="en-US" sz="16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chemeClr val="tx1"/>
                          </a:solidFill>
                          <a:effectLst/>
                        </a:rPr>
                        <a:t>Description</a:t>
                      </a:r>
                      <a:endParaRPr lang="en-US" sz="16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5037508"/>
                  </a:ext>
                </a:extLst>
              </a:tr>
              <a:tr h="0">
                <a:tc>
                  <a:txBody>
                    <a:bodyPr/>
                    <a:lstStyle/>
                    <a:p>
                      <a:pPr marL="0" marR="0" algn="just">
                        <a:lnSpc>
                          <a:spcPct val="150000"/>
                        </a:lnSpc>
                        <a:spcBef>
                          <a:spcPts val="0"/>
                        </a:spcBef>
                        <a:spcAft>
                          <a:spcPts val="0"/>
                        </a:spcAft>
                      </a:pPr>
                      <a:r>
                        <a:rPr lang="en-US" sz="1600" dirty="0">
                          <a:solidFill>
                            <a:schemeClr val="bg1"/>
                          </a:solidFill>
                          <a:effectLst/>
                        </a:rPr>
                        <a:t>Supplier Name</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solidFill>
                            <a:schemeClr val="bg1"/>
                          </a:solidFill>
                          <a:effectLst/>
                        </a:rPr>
                        <a:t>The name of the supplier providing the energy data</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851945"/>
                  </a:ext>
                </a:extLst>
              </a:tr>
              <a:tr h="0">
                <a:tc>
                  <a:txBody>
                    <a:bodyPr/>
                    <a:lstStyle/>
                    <a:p>
                      <a:pPr marL="0" marR="0" algn="just">
                        <a:lnSpc>
                          <a:spcPct val="150000"/>
                        </a:lnSpc>
                        <a:spcBef>
                          <a:spcPts val="0"/>
                        </a:spcBef>
                        <a:spcAft>
                          <a:spcPts val="0"/>
                        </a:spcAft>
                      </a:pPr>
                      <a:r>
                        <a:rPr lang="en-US" sz="1600" dirty="0">
                          <a:solidFill>
                            <a:schemeClr val="bg1"/>
                          </a:solidFill>
                          <a:effectLst/>
                        </a:rPr>
                        <a:t>Energy Consumed</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solidFill>
                            <a:schemeClr val="bg1"/>
                          </a:solidFill>
                          <a:effectLst/>
                        </a:rPr>
                        <a:t>The amount of energy consumed by the supplier</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9408705"/>
                  </a:ext>
                </a:extLst>
              </a:tr>
              <a:tr h="0">
                <a:tc>
                  <a:txBody>
                    <a:bodyPr/>
                    <a:lstStyle/>
                    <a:p>
                      <a:pPr marL="0" marR="0" algn="just">
                        <a:lnSpc>
                          <a:spcPct val="150000"/>
                        </a:lnSpc>
                        <a:spcBef>
                          <a:spcPts val="0"/>
                        </a:spcBef>
                        <a:spcAft>
                          <a:spcPts val="0"/>
                        </a:spcAft>
                      </a:pPr>
                      <a:r>
                        <a:rPr lang="en-US" sz="1600" dirty="0">
                          <a:solidFill>
                            <a:schemeClr val="bg1"/>
                          </a:solidFill>
                          <a:effectLst/>
                        </a:rPr>
                        <a:t>Carbon Emissions</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solidFill>
                            <a:schemeClr val="bg1"/>
                          </a:solidFill>
                          <a:effectLst/>
                        </a:rPr>
                        <a:t>The amount of carbon emissions produced by the supplier</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6787419"/>
                  </a:ext>
                </a:extLst>
              </a:tr>
              <a:tr h="0">
                <a:tc>
                  <a:txBody>
                    <a:bodyPr/>
                    <a:lstStyle/>
                    <a:p>
                      <a:pPr marL="0" marR="0" algn="just">
                        <a:lnSpc>
                          <a:spcPct val="150000"/>
                        </a:lnSpc>
                        <a:spcBef>
                          <a:spcPts val="0"/>
                        </a:spcBef>
                        <a:spcAft>
                          <a:spcPts val="0"/>
                        </a:spcAft>
                      </a:pPr>
                      <a:r>
                        <a:rPr lang="en-US" sz="1600" dirty="0">
                          <a:solidFill>
                            <a:schemeClr val="bg1"/>
                          </a:solidFill>
                          <a:effectLst/>
                        </a:rPr>
                        <a:t>Energy Source</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solidFill>
                            <a:schemeClr val="bg1"/>
                          </a:solidFill>
                          <a:effectLst/>
                        </a:rPr>
                        <a:t>The source of the energy consumed by the supplier</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756584"/>
                  </a:ext>
                </a:extLst>
              </a:tr>
              <a:tr h="0">
                <a:tc>
                  <a:txBody>
                    <a:bodyPr/>
                    <a:lstStyle/>
                    <a:p>
                      <a:pPr marL="0" marR="0" algn="just">
                        <a:lnSpc>
                          <a:spcPct val="150000"/>
                        </a:lnSpc>
                        <a:spcBef>
                          <a:spcPts val="0"/>
                        </a:spcBef>
                        <a:spcAft>
                          <a:spcPts val="0"/>
                        </a:spcAft>
                      </a:pPr>
                      <a:r>
                        <a:rPr lang="en-US" sz="1600" dirty="0">
                          <a:solidFill>
                            <a:schemeClr val="bg1"/>
                          </a:solidFill>
                          <a:effectLst/>
                        </a:rPr>
                        <a:t>ESG Standards</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solidFill>
                            <a:schemeClr val="bg1"/>
                          </a:solidFill>
                          <a:effectLst/>
                        </a:rPr>
                        <a:t>The ESG standards used to verify the accuracy and relevance of the data collected</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9680392"/>
                  </a:ext>
                </a:extLst>
              </a:tr>
              <a:tr h="0">
                <a:tc>
                  <a:txBody>
                    <a:bodyPr/>
                    <a:lstStyle/>
                    <a:p>
                      <a:pPr marL="0" marR="0" algn="just">
                        <a:lnSpc>
                          <a:spcPct val="150000"/>
                        </a:lnSpc>
                        <a:spcBef>
                          <a:spcPts val="0"/>
                        </a:spcBef>
                        <a:spcAft>
                          <a:spcPts val="0"/>
                        </a:spcAft>
                      </a:pPr>
                      <a:r>
                        <a:rPr lang="en-US" sz="1600" dirty="0">
                          <a:solidFill>
                            <a:schemeClr val="bg1"/>
                          </a:solidFill>
                          <a:effectLst/>
                        </a:rPr>
                        <a:t>Threshold</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solidFill>
                            <a:schemeClr val="bg1"/>
                          </a:solidFill>
                          <a:effectLst/>
                        </a:rPr>
                        <a:t>The threshold set by the ESG standards for the maximum allowable carbon emissions for a particular energy source</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766490"/>
                  </a:ext>
                </a:extLst>
              </a:tr>
            </a:tbl>
          </a:graphicData>
        </a:graphic>
      </p:graphicFrame>
      <p:sp>
        <p:nvSpPr>
          <p:cNvPr id="23" name="TextBox 22">
            <a:extLst>
              <a:ext uri="{FF2B5EF4-FFF2-40B4-BE49-F238E27FC236}">
                <a16:creationId xmlns:a16="http://schemas.microsoft.com/office/drawing/2014/main" id="{2F2ADBAC-4134-BB4A-BEC4-840FAA8150E3}"/>
              </a:ext>
            </a:extLst>
          </p:cNvPr>
          <p:cNvSpPr txBox="1"/>
          <p:nvPr/>
        </p:nvSpPr>
        <p:spPr>
          <a:xfrm>
            <a:off x="333828" y="2999785"/>
            <a:ext cx="4991998" cy="458074"/>
          </a:xfrm>
          <a:prstGeom prst="rect">
            <a:avLst/>
          </a:prstGeom>
          <a:noFill/>
        </p:spPr>
        <p:txBody>
          <a:bodyPr wrap="square">
            <a:spAutoFit/>
          </a:bodyPr>
          <a:lstStyle/>
          <a:p>
            <a:pPr marL="0" marR="0">
              <a:lnSpc>
                <a:spcPct val="150000"/>
              </a:lnSpc>
              <a:spcBef>
                <a:spcPts val="0"/>
              </a:spcBef>
              <a:spcAft>
                <a:spcPts val="0"/>
              </a:spcAft>
            </a:pPr>
            <a:r>
              <a:rPr lang="en-US" sz="1800" b="1" dirty="0">
                <a:effectLst/>
                <a:latin typeface="TimesNewRomanPS"/>
                <a:ea typeface="Times New Roman" panose="02020603050405020304" pitchFamily="18" charset="0"/>
              </a:rPr>
              <a:t>Table 2. Data parameters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048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13</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pPr algn="l"/>
            <a:r>
              <a:rPr lang="en-US" b="1" i="0" dirty="0">
                <a:effectLst/>
                <a:latin typeface="Söhne"/>
              </a:rPr>
              <a:t>4.2 Designing the artifact</a:t>
            </a:r>
          </a:p>
        </p:txBody>
      </p:sp>
      <p:sp>
        <p:nvSpPr>
          <p:cNvPr id="18" name="TextBox 17">
            <a:extLst>
              <a:ext uri="{FF2B5EF4-FFF2-40B4-BE49-F238E27FC236}">
                <a16:creationId xmlns:a16="http://schemas.microsoft.com/office/drawing/2014/main" id="{17490531-A1A9-364B-85DB-A6086730E39D}"/>
              </a:ext>
            </a:extLst>
          </p:cNvPr>
          <p:cNvSpPr txBox="1"/>
          <p:nvPr/>
        </p:nvSpPr>
        <p:spPr>
          <a:xfrm>
            <a:off x="333828" y="744179"/>
            <a:ext cx="4991998" cy="458074"/>
          </a:xfrm>
          <a:prstGeom prst="rect">
            <a:avLst/>
          </a:prstGeom>
          <a:noFill/>
        </p:spPr>
        <p:txBody>
          <a:bodyPr wrap="square">
            <a:spAutoFit/>
          </a:bodyPr>
          <a:lstStyle/>
          <a:p>
            <a:pPr marL="0" marR="0">
              <a:lnSpc>
                <a:spcPct val="150000"/>
              </a:lnSpc>
              <a:spcBef>
                <a:spcPts val="0"/>
              </a:spcBef>
              <a:spcAft>
                <a:spcPts val="0"/>
              </a:spcAft>
            </a:pPr>
            <a:r>
              <a:rPr lang="en-US" sz="1800" b="1" dirty="0">
                <a:effectLst/>
                <a:latin typeface="TimesNewRomanPS"/>
                <a:ea typeface="Times New Roman" panose="02020603050405020304" pitchFamily="18" charset="0"/>
              </a:rPr>
              <a:t>Table 3. The Selected Analytics </a:t>
            </a:r>
            <a:r>
              <a:rPr lang="en-US" b="1" dirty="0">
                <a:latin typeface="TimesNewRomanPS"/>
                <a:ea typeface="Times New Roman" panose="02020603050405020304" pitchFamily="18" charset="0"/>
              </a:rPr>
              <a:t>P</a:t>
            </a:r>
            <a:r>
              <a:rPr lang="en-US" sz="1800" b="1" dirty="0">
                <a:effectLst/>
                <a:latin typeface="TimesNewRomanPS"/>
                <a:ea typeface="Times New Roman" panose="02020603050405020304" pitchFamily="18" charset="0"/>
              </a:rPr>
              <a:t>atterns</a:t>
            </a:r>
            <a:endParaRPr lang="en-US" sz="1800" b="1" dirty="0">
              <a:effectLst/>
              <a:latin typeface="Times New Roman" panose="02020603050405020304" pitchFamily="18" charset="0"/>
              <a:ea typeface="Times New Roman" panose="02020603050405020304" pitchFamily="18" charset="0"/>
            </a:endParaRPr>
          </a:p>
        </p:txBody>
      </p:sp>
      <p:graphicFrame>
        <p:nvGraphicFramePr>
          <p:cNvPr id="3" name="Table 2">
            <a:extLst>
              <a:ext uri="{FF2B5EF4-FFF2-40B4-BE49-F238E27FC236}">
                <a16:creationId xmlns:a16="http://schemas.microsoft.com/office/drawing/2014/main" id="{B883699E-28AE-6140-99BC-3E253767EAA4}"/>
              </a:ext>
            </a:extLst>
          </p:cNvPr>
          <p:cNvGraphicFramePr>
            <a:graphicFrameLocks noGrp="1"/>
          </p:cNvGraphicFramePr>
          <p:nvPr>
            <p:extLst>
              <p:ext uri="{D42A27DB-BD31-4B8C-83A1-F6EECF244321}">
                <p14:modId xmlns:p14="http://schemas.microsoft.com/office/powerpoint/2010/main" val="2414206490"/>
              </p:ext>
            </p:extLst>
          </p:nvPr>
        </p:nvGraphicFramePr>
        <p:xfrm>
          <a:off x="333828" y="1349829"/>
          <a:ext cx="8476344" cy="4800434"/>
        </p:xfrm>
        <a:graphic>
          <a:graphicData uri="http://schemas.openxmlformats.org/drawingml/2006/table">
            <a:tbl>
              <a:tblPr firstRow="1" firstCol="1" bandRow="1">
                <a:tableStyleId>{D03447BB-5D67-496B-8E87-E561075AD55C}</a:tableStyleId>
              </a:tblPr>
              <a:tblGrid>
                <a:gridCol w="1918860">
                  <a:extLst>
                    <a:ext uri="{9D8B030D-6E8A-4147-A177-3AD203B41FA5}">
                      <a16:colId xmlns:a16="http://schemas.microsoft.com/office/drawing/2014/main" val="3660744675"/>
                    </a:ext>
                  </a:extLst>
                </a:gridCol>
                <a:gridCol w="6557484">
                  <a:extLst>
                    <a:ext uri="{9D8B030D-6E8A-4147-A177-3AD203B41FA5}">
                      <a16:colId xmlns:a16="http://schemas.microsoft.com/office/drawing/2014/main" val="4086648026"/>
                    </a:ext>
                  </a:extLst>
                </a:gridCol>
              </a:tblGrid>
              <a:tr h="491578">
                <a:tc>
                  <a:txBody>
                    <a:bodyPr/>
                    <a:lstStyle/>
                    <a:p>
                      <a:pPr marL="0" marR="0" algn="ctr">
                        <a:lnSpc>
                          <a:spcPct val="150000"/>
                        </a:lnSpc>
                        <a:spcBef>
                          <a:spcPts val="0"/>
                        </a:spcBef>
                        <a:spcAft>
                          <a:spcPts val="0"/>
                        </a:spcAft>
                      </a:pPr>
                      <a:r>
                        <a:rPr lang="en-US" sz="1600" dirty="0">
                          <a:solidFill>
                            <a:schemeClr val="tx1"/>
                          </a:solidFill>
                          <a:effectLst/>
                        </a:rPr>
                        <a:t>Analytics patterns</a:t>
                      </a:r>
                      <a:endParaRPr lang="en-US" sz="16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chemeClr val="tx1"/>
                          </a:solidFill>
                          <a:effectLst/>
                        </a:rPr>
                        <a:t>Description</a:t>
                      </a:r>
                      <a:endParaRPr lang="en-US" sz="16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788057"/>
                  </a:ext>
                </a:extLst>
              </a:tr>
              <a:tr h="1047269">
                <a:tc>
                  <a:txBody>
                    <a:bodyPr/>
                    <a:lstStyle/>
                    <a:p>
                      <a:pPr marL="0" marR="0">
                        <a:lnSpc>
                          <a:spcPct val="150000"/>
                        </a:lnSpc>
                        <a:spcBef>
                          <a:spcPts val="0"/>
                        </a:spcBef>
                        <a:spcAft>
                          <a:spcPts val="0"/>
                        </a:spcAft>
                      </a:pPr>
                      <a:r>
                        <a:rPr lang="en-US" sz="1600" dirty="0">
                          <a:solidFill>
                            <a:schemeClr val="bg1"/>
                          </a:solidFill>
                          <a:effectLst/>
                        </a:rPr>
                        <a:t>Supplier Performance</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dirty="0">
                          <a:solidFill>
                            <a:schemeClr val="bg1"/>
                          </a:solidFill>
                          <a:effectLst/>
                        </a:rPr>
                        <a:t>Ranks suppliers based on their energy consumption and carbon emissions. Helps organizations identify the best-performing suppliers in terms of ESG standards and carbon footprint.</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3555782"/>
                  </a:ext>
                </a:extLst>
              </a:tr>
              <a:tr h="1047269">
                <a:tc>
                  <a:txBody>
                    <a:bodyPr/>
                    <a:lstStyle/>
                    <a:p>
                      <a:pPr marL="0" marR="0">
                        <a:lnSpc>
                          <a:spcPct val="150000"/>
                        </a:lnSpc>
                        <a:spcBef>
                          <a:spcPts val="0"/>
                        </a:spcBef>
                        <a:spcAft>
                          <a:spcPts val="0"/>
                        </a:spcAft>
                      </a:pPr>
                      <a:r>
                        <a:rPr lang="en-US" sz="1600" dirty="0">
                          <a:solidFill>
                            <a:schemeClr val="bg1"/>
                          </a:solidFill>
                          <a:effectLst/>
                        </a:rPr>
                        <a:t>Energy Consumption</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dirty="0">
                          <a:solidFill>
                            <a:schemeClr val="bg1"/>
                          </a:solidFill>
                          <a:effectLst/>
                        </a:rPr>
                        <a:t>Analyzes an organization's energy consumption and identifies opportunities for reducing energy usage. Can also help identify areas where renewable energy can be used instead of non-renewable sources.</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3470886"/>
                  </a:ext>
                </a:extLst>
              </a:tr>
              <a:tr h="1047269">
                <a:tc>
                  <a:txBody>
                    <a:bodyPr/>
                    <a:lstStyle/>
                    <a:p>
                      <a:pPr marL="0" marR="0">
                        <a:lnSpc>
                          <a:spcPct val="150000"/>
                        </a:lnSpc>
                        <a:spcBef>
                          <a:spcPts val="0"/>
                        </a:spcBef>
                        <a:spcAft>
                          <a:spcPts val="0"/>
                        </a:spcAft>
                      </a:pPr>
                      <a:r>
                        <a:rPr lang="en-US" sz="1600">
                          <a:solidFill>
                            <a:schemeClr val="bg1"/>
                          </a:solidFill>
                          <a:effectLst/>
                        </a:rPr>
                        <a:t>Carbon Emission</a:t>
                      </a:r>
                      <a:endParaRPr lang="en-US" sz="16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dirty="0">
                          <a:solidFill>
                            <a:schemeClr val="bg1"/>
                          </a:solidFill>
                          <a:effectLst/>
                        </a:rPr>
                        <a:t>Tracks an organization's carbon emissions and identifies areas where carbon offsetting can be used. Helps in achieving carbon neutrality goals and reducing the overall carbon footprint.</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551381"/>
                  </a:ext>
                </a:extLst>
              </a:tr>
              <a:tr h="1047269">
                <a:tc>
                  <a:txBody>
                    <a:bodyPr/>
                    <a:lstStyle/>
                    <a:p>
                      <a:pPr marL="0" marR="0">
                        <a:lnSpc>
                          <a:spcPct val="150000"/>
                        </a:lnSpc>
                        <a:spcBef>
                          <a:spcPts val="0"/>
                        </a:spcBef>
                        <a:spcAft>
                          <a:spcPts val="0"/>
                        </a:spcAft>
                      </a:pPr>
                      <a:r>
                        <a:rPr lang="en-US" sz="1600">
                          <a:solidFill>
                            <a:schemeClr val="bg1"/>
                          </a:solidFill>
                          <a:effectLst/>
                        </a:rPr>
                        <a:t>Compliance Check</a:t>
                      </a:r>
                      <a:endParaRPr lang="en-US" sz="16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dirty="0">
                          <a:solidFill>
                            <a:schemeClr val="bg1"/>
                          </a:solidFill>
                          <a:effectLst/>
                        </a:rPr>
                        <a:t>Ensures that an organization's energy usage and carbon emissions are within the ESG standards and thresholds set by regulatory bodies. Helps to avoid penalties and ensure compliance with regulations.</a:t>
                      </a:r>
                      <a:endPar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156343"/>
                  </a:ext>
                </a:extLst>
              </a:tr>
            </a:tbl>
          </a:graphicData>
        </a:graphic>
      </p:graphicFrame>
    </p:spTree>
    <p:extLst>
      <p:ext uri="{BB962C8B-B14F-4D97-AF65-F5344CB8AC3E}">
        <p14:creationId xmlns:p14="http://schemas.microsoft.com/office/powerpoint/2010/main" val="3437598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924275"/>
            <a:ext cx="8229600" cy="5476525"/>
          </a:xfrm>
        </p:spPr>
        <p:txBody>
          <a:bodyPr>
            <a:normAutofit/>
          </a:bodyPr>
          <a:lstStyle/>
          <a:p>
            <a:pPr marL="0" indent="0">
              <a:buNone/>
            </a:pPr>
            <a:r>
              <a:rPr lang="en-US" sz="2000" b="1" dirty="0">
                <a:latin typeface="Söhne"/>
              </a:rPr>
              <a:t>Implementation Goal: </a:t>
            </a:r>
            <a:r>
              <a:rPr lang="en-US" sz="2000" dirty="0">
                <a:latin typeface="Söhne"/>
              </a:rPr>
              <a:t>Test the actual implementation process of the blockchain-based ESG reporting framework, focusing on carbon emissions accounting.</a:t>
            </a:r>
          </a:p>
          <a:p>
            <a:pPr marL="0" indent="0">
              <a:buNone/>
            </a:pPr>
            <a:r>
              <a:rPr lang="en-US" sz="2000" b="1" dirty="0">
                <a:latin typeface="Söhne"/>
              </a:rPr>
              <a:t>Application Context: </a:t>
            </a:r>
            <a:r>
              <a:rPr lang="en-US" sz="2000" dirty="0">
                <a:latin typeface="Söhne"/>
              </a:rPr>
              <a:t>Detail the application of the conceptual framework and designed artifact in a real-world setting.</a:t>
            </a:r>
          </a:p>
          <a:p>
            <a:pPr marL="0" indent="0" algn="l">
              <a:buNone/>
            </a:pPr>
            <a:r>
              <a:rPr lang="en-US" sz="2000" b="1" i="0" dirty="0">
                <a:effectLst/>
                <a:latin typeface="Söhne"/>
              </a:rPr>
              <a:t>Implementation Steps</a:t>
            </a:r>
          </a:p>
          <a:p>
            <a:pPr algn="l">
              <a:buFont typeface="+mj-lt"/>
              <a:buAutoNum type="arabicPeriod"/>
            </a:pPr>
            <a:r>
              <a:rPr lang="en-US" sz="2000" b="1" i="0" dirty="0">
                <a:effectLst/>
                <a:latin typeface="Söhne"/>
              </a:rPr>
              <a:t>Data Collection and Standards Setting.</a:t>
            </a:r>
          </a:p>
          <a:p>
            <a:pPr algn="l">
              <a:buFont typeface="+mj-lt"/>
              <a:buAutoNum type="arabicPeriod"/>
            </a:pPr>
            <a:r>
              <a:rPr lang="en-US" sz="2000" b="1" i="0" dirty="0">
                <a:effectLst/>
                <a:latin typeface="Söhne"/>
              </a:rPr>
              <a:t>Blockchain Recording.</a:t>
            </a:r>
          </a:p>
          <a:p>
            <a:pPr algn="l">
              <a:buFont typeface="+mj-lt"/>
              <a:buAutoNum type="arabicPeriod"/>
            </a:pPr>
            <a:r>
              <a:rPr lang="en-US" sz="2000" b="1" i="0" dirty="0">
                <a:effectLst/>
                <a:latin typeface="Söhne"/>
              </a:rPr>
              <a:t>Decision Process – Verification.</a:t>
            </a:r>
          </a:p>
          <a:p>
            <a:pPr algn="l">
              <a:buFont typeface="+mj-lt"/>
              <a:buAutoNum type="arabicPeriod"/>
            </a:pPr>
            <a:r>
              <a:rPr lang="en-US" sz="2000" b="1" i="0" dirty="0">
                <a:effectLst/>
                <a:latin typeface="Söhne"/>
              </a:rPr>
              <a:t>Output - Relevant and Non-Passed Data.</a:t>
            </a:r>
          </a:p>
          <a:p>
            <a:pPr algn="l">
              <a:buFont typeface="+mj-lt"/>
              <a:buAutoNum type="arabicPeriod"/>
            </a:pPr>
            <a:r>
              <a:rPr lang="en-US" sz="2000" b="1" i="0" dirty="0">
                <a:effectLst/>
                <a:latin typeface="Söhne"/>
              </a:rPr>
              <a:t>Analytics - Data Science Techniques.</a:t>
            </a:r>
          </a:p>
          <a:p>
            <a:pPr algn="l">
              <a:buFont typeface="+mj-lt"/>
              <a:buAutoNum type="arabicPeriod"/>
            </a:pPr>
            <a:r>
              <a:rPr lang="en-US" sz="2000" b="1" i="0" dirty="0">
                <a:effectLst/>
                <a:latin typeface="Söhne"/>
              </a:rPr>
              <a:t>Reporting - Standardized and Transparent Reports.</a:t>
            </a:r>
          </a:p>
          <a:p>
            <a:pPr algn="l">
              <a:buFont typeface="+mj-lt"/>
              <a:buAutoNum type="arabicPeriod"/>
            </a:pPr>
            <a:r>
              <a:rPr lang="en-US" sz="2000" b="1" i="0" dirty="0">
                <a:effectLst/>
                <a:latin typeface="Söhne"/>
              </a:rPr>
              <a:t>Stakeholder Engagement.</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14</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r>
              <a:rPr lang="en-US" b="1" i="0" dirty="0">
                <a:effectLst/>
                <a:latin typeface="Söhne"/>
              </a:rPr>
              <a:t>4.3 Implementation of the artifact</a:t>
            </a:r>
          </a:p>
        </p:txBody>
      </p:sp>
    </p:spTree>
    <p:extLst>
      <p:ext uri="{BB962C8B-B14F-4D97-AF65-F5344CB8AC3E}">
        <p14:creationId xmlns:p14="http://schemas.microsoft.com/office/powerpoint/2010/main" val="394894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15</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r>
              <a:rPr lang="en-US" b="1" i="0" dirty="0">
                <a:effectLst/>
                <a:latin typeface="Söhne"/>
              </a:rPr>
              <a:t>4.3 Implementation of the artifact</a:t>
            </a:r>
          </a:p>
        </p:txBody>
      </p:sp>
      <p:graphicFrame>
        <p:nvGraphicFramePr>
          <p:cNvPr id="7" name="Table 6">
            <a:extLst>
              <a:ext uri="{FF2B5EF4-FFF2-40B4-BE49-F238E27FC236}">
                <a16:creationId xmlns:a16="http://schemas.microsoft.com/office/drawing/2014/main" id="{DC22A50D-02A4-1140-AD82-AB2F54A65EBB}"/>
              </a:ext>
            </a:extLst>
          </p:cNvPr>
          <p:cNvGraphicFramePr>
            <a:graphicFrameLocks noGrp="1"/>
          </p:cNvGraphicFramePr>
          <p:nvPr>
            <p:extLst>
              <p:ext uri="{D42A27DB-BD31-4B8C-83A1-F6EECF244321}">
                <p14:modId xmlns:p14="http://schemas.microsoft.com/office/powerpoint/2010/main" val="11729445"/>
              </p:ext>
            </p:extLst>
          </p:nvPr>
        </p:nvGraphicFramePr>
        <p:xfrm>
          <a:off x="333828" y="1356893"/>
          <a:ext cx="8505372" cy="5384998"/>
        </p:xfrm>
        <a:graphic>
          <a:graphicData uri="http://schemas.openxmlformats.org/drawingml/2006/table">
            <a:tbl>
              <a:tblPr firstRow="1" firstCol="1" bandRow="1">
                <a:tableStyleId>{D03447BB-5D67-496B-8E87-E561075AD55C}</a:tableStyleId>
              </a:tblPr>
              <a:tblGrid>
                <a:gridCol w="449284">
                  <a:extLst>
                    <a:ext uri="{9D8B030D-6E8A-4147-A177-3AD203B41FA5}">
                      <a16:colId xmlns:a16="http://schemas.microsoft.com/office/drawing/2014/main" val="3741127769"/>
                    </a:ext>
                  </a:extLst>
                </a:gridCol>
                <a:gridCol w="1302926">
                  <a:extLst>
                    <a:ext uri="{9D8B030D-6E8A-4147-A177-3AD203B41FA5}">
                      <a16:colId xmlns:a16="http://schemas.microsoft.com/office/drawing/2014/main" val="254217101"/>
                    </a:ext>
                  </a:extLst>
                </a:gridCol>
                <a:gridCol w="2126616">
                  <a:extLst>
                    <a:ext uri="{9D8B030D-6E8A-4147-A177-3AD203B41FA5}">
                      <a16:colId xmlns:a16="http://schemas.microsoft.com/office/drawing/2014/main" val="2236895091"/>
                    </a:ext>
                  </a:extLst>
                </a:gridCol>
                <a:gridCol w="1719098">
                  <a:extLst>
                    <a:ext uri="{9D8B030D-6E8A-4147-A177-3AD203B41FA5}">
                      <a16:colId xmlns:a16="http://schemas.microsoft.com/office/drawing/2014/main" val="790236843"/>
                    </a:ext>
                  </a:extLst>
                </a:gridCol>
                <a:gridCol w="2907448">
                  <a:extLst>
                    <a:ext uri="{9D8B030D-6E8A-4147-A177-3AD203B41FA5}">
                      <a16:colId xmlns:a16="http://schemas.microsoft.com/office/drawing/2014/main" val="2648227663"/>
                    </a:ext>
                  </a:extLst>
                </a:gridCol>
              </a:tblGrid>
              <a:tr h="269498">
                <a:tc>
                  <a:txBody>
                    <a:bodyPr/>
                    <a:lstStyle/>
                    <a:p>
                      <a:pPr marL="0" marR="0" algn="ctr">
                        <a:lnSpc>
                          <a:spcPct val="150000"/>
                        </a:lnSpc>
                        <a:spcBef>
                          <a:spcPts val="0"/>
                        </a:spcBef>
                        <a:spcAft>
                          <a:spcPts val="0"/>
                        </a:spcAft>
                      </a:pPr>
                      <a:r>
                        <a:rPr lang="en-US" sz="1400" dirty="0">
                          <a:effectLst/>
                        </a:rPr>
                        <a:t>Step</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dirty="0">
                          <a:effectLst/>
                        </a:rPr>
                        <a:t>Description</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dirty="0">
                          <a:effectLst/>
                        </a:rPr>
                        <a:t>Input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dirty="0">
                          <a:effectLst/>
                        </a:rPr>
                        <a:t>Output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dirty="0">
                          <a:effectLst/>
                        </a:rPr>
                        <a:t>Variables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2283781"/>
                  </a:ext>
                </a:extLst>
              </a:tr>
              <a:tr h="851979">
                <a:tc>
                  <a:txBody>
                    <a:bodyPr/>
                    <a:lstStyle/>
                    <a:p>
                      <a:pPr marL="0" marR="0" algn="ctr">
                        <a:lnSpc>
                          <a:spcPct val="150000"/>
                        </a:lnSpc>
                        <a:spcBef>
                          <a:spcPts val="0"/>
                        </a:spcBef>
                        <a:spcAft>
                          <a:spcPts val="0"/>
                        </a:spcAft>
                      </a:pPr>
                      <a:r>
                        <a:rPr lang="en-US" sz="1400" dirty="0">
                          <a:solidFill>
                            <a:schemeClr val="bg1"/>
                          </a:solidFill>
                          <a:effectLst/>
                        </a:rPr>
                        <a:t>1</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lnT w="12700"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400" dirty="0">
                          <a:solidFill>
                            <a:schemeClr val="bg1"/>
                          </a:solidFill>
                          <a:effectLst/>
                        </a:rPr>
                        <a:t>Data Collection and Set of Standards</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lnT w="12700"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400" dirty="0">
                          <a:solidFill>
                            <a:schemeClr val="bg1"/>
                          </a:solidFill>
                          <a:effectLst/>
                        </a:rPr>
                        <a:t>Data from sensors, energy bills, and supplier reports</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lnT w="12700"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400" dirty="0">
                          <a:solidFill>
                            <a:schemeClr val="bg1"/>
                          </a:solidFill>
                          <a:effectLst/>
                        </a:rPr>
                        <a:t>Collected data and ESG standards</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lnT w="12700"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400" dirty="0" err="1">
                          <a:solidFill>
                            <a:schemeClr val="bg1"/>
                          </a:solidFill>
                          <a:effectLst/>
                        </a:rPr>
                        <a:t>sensors_data</a:t>
                      </a:r>
                      <a:r>
                        <a:rPr lang="en-US" sz="1400" dirty="0">
                          <a:solidFill>
                            <a:schemeClr val="bg1"/>
                          </a:solidFill>
                          <a:effectLst/>
                        </a:rPr>
                        <a:t>, </a:t>
                      </a:r>
                      <a:r>
                        <a:rPr lang="en-US" sz="1400" dirty="0" err="1">
                          <a:solidFill>
                            <a:schemeClr val="bg1"/>
                          </a:solidFill>
                          <a:effectLst/>
                        </a:rPr>
                        <a:t>energy_bills_data</a:t>
                      </a:r>
                      <a:r>
                        <a:rPr lang="en-US" sz="1400" dirty="0">
                          <a:solidFill>
                            <a:schemeClr val="bg1"/>
                          </a:solidFill>
                          <a:effectLst/>
                        </a:rPr>
                        <a:t>, </a:t>
                      </a:r>
                      <a:r>
                        <a:rPr lang="en-US" sz="1400" dirty="0" err="1">
                          <a:solidFill>
                            <a:schemeClr val="bg1"/>
                          </a:solidFill>
                          <a:effectLst/>
                        </a:rPr>
                        <a:t>supplier_reports_data</a:t>
                      </a:r>
                      <a:r>
                        <a:rPr lang="en-US" sz="1400" dirty="0">
                          <a:solidFill>
                            <a:schemeClr val="bg1"/>
                          </a:solidFill>
                          <a:effectLst/>
                        </a:rPr>
                        <a:t>, </a:t>
                      </a:r>
                      <a:r>
                        <a:rPr lang="en-US" sz="1400" dirty="0" err="1">
                          <a:solidFill>
                            <a:schemeClr val="bg1"/>
                          </a:solidFill>
                          <a:effectLst/>
                        </a:rPr>
                        <a:t>esg_standards</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56411288"/>
                  </a:ext>
                </a:extLst>
              </a:tr>
              <a:tr h="851979">
                <a:tc>
                  <a:txBody>
                    <a:bodyPr/>
                    <a:lstStyle/>
                    <a:p>
                      <a:pPr marL="0" marR="0" algn="ctr">
                        <a:lnSpc>
                          <a:spcPct val="150000"/>
                        </a:lnSpc>
                        <a:spcBef>
                          <a:spcPts val="0"/>
                        </a:spcBef>
                        <a:spcAft>
                          <a:spcPts val="0"/>
                        </a:spcAft>
                      </a:pPr>
                      <a:r>
                        <a:rPr lang="en-US" sz="1400" dirty="0">
                          <a:solidFill>
                            <a:schemeClr val="bg1"/>
                          </a:solidFill>
                          <a:effectLst/>
                        </a:rPr>
                        <a:t>2</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a:solidFill>
                            <a:schemeClr val="bg1"/>
                          </a:solidFill>
                          <a:effectLst/>
                        </a:rPr>
                        <a:t>Recording</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a:solidFill>
                            <a:schemeClr val="bg1"/>
                          </a:solidFill>
                          <a:effectLst/>
                        </a:rPr>
                        <a:t>Collected data and ESG standards</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a:solidFill>
                            <a:schemeClr val="bg1"/>
                          </a:solidFill>
                          <a:effectLst/>
                        </a:rPr>
                        <a:t>Recorded data on the blockchain platform</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err="1">
                          <a:solidFill>
                            <a:schemeClr val="bg1"/>
                          </a:solidFill>
                          <a:effectLst/>
                        </a:rPr>
                        <a:t>eth_account</a:t>
                      </a:r>
                      <a:r>
                        <a:rPr lang="en-US" sz="1400" dirty="0">
                          <a:solidFill>
                            <a:schemeClr val="bg1"/>
                          </a:solidFill>
                          <a:effectLst/>
                        </a:rPr>
                        <a:t>, </a:t>
                      </a:r>
                      <a:r>
                        <a:rPr lang="en-US" sz="1400" dirty="0" err="1">
                          <a:solidFill>
                            <a:schemeClr val="bg1"/>
                          </a:solidFill>
                          <a:effectLst/>
                        </a:rPr>
                        <a:t>eth_private_key</a:t>
                      </a:r>
                      <a:r>
                        <a:rPr lang="en-US" sz="1400" dirty="0">
                          <a:solidFill>
                            <a:schemeClr val="bg1"/>
                          </a:solidFill>
                          <a:effectLst/>
                        </a:rPr>
                        <a:t>, </a:t>
                      </a:r>
                      <a:r>
                        <a:rPr lang="en-US" sz="1400" dirty="0" err="1">
                          <a:solidFill>
                            <a:schemeClr val="bg1"/>
                          </a:solidFill>
                          <a:effectLst/>
                        </a:rPr>
                        <a:t>contract_address</a:t>
                      </a:r>
                      <a:r>
                        <a:rPr lang="en-US" sz="1400" dirty="0">
                          <a:solidFill>
                            <a:schemeClr val="bg1"/>
                          </a:solidFill>
                          <a:effectLst/>
                        </a:rPr>
                        <a:t>, </a:t>
                      </a:r>
                      <a:r>
                        <a:rPr lang="en-US" sz="1400" dirty="0" err="1">
                          <a:solidFill>
                            <a:schemeClr val="bg1"/>
                          </a:solidFill>
                          <a:effectLst/>
                        </a:rPr>
                        <a:t>contract_abi</a:t>
                      </a:r>
                      <a:r>
                        <a:rPr lang="en-US" sz="1400" dirty="0">
                          <a:solidFill>
                            <a:schemeClr val="bg1"/>
                          </a:solidFill>
                          <a:effectLst/>
                        </a:rPr>
                        <a:t>, </a:t>
                      </a:r>
                      <a:r>
                        <a:rPr lang="en-US" sz="1400" dirty="0" err="1">
                          <a:solidFill>
                            <a:schemeClr val="bg1"/>
                          </a:solidFill>
                          <a:effectLst/>
                        </a:rPr>
                        <a:t>tx_hash</a:t>
                      </a:r>
                      <a:r>
                        <a:rPr lang="en-US" sz="1400" dirty="0">
                          <a:solidFill>
                            <a:schemeClr val="bg1"/>
                          </a:solidFill>
                          <a:effectLst/>
                        </a:rPr>
                        <a:t>, receipt</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extLst>
                  <a:ext uri="{0D108BD9-81ED-4DB2-BD59-A6C34878D82A}">
                    <a16:rowId xmlns:a16="http://schemas.microsoft.com/office/drawing/2014/main" val="2429155575"/>
                  </a:ext>
                </a:extLst>
              </a:tr>
              <a:tr h="806686">
                <a:tc>
                  <a:txBody>
                    <a:bodyPr/>
                    <a:lstStyle/>
                    <a:p>
                      <a:pPr marL="0" marR="0" algn="ctr">
                        <a:lnSpc>
                          <a:spcPct val="150000"/>
                        </a:lnSpc>
                        <a:spcBef>
                          <a:spcPts val="0"/>
                        </a:spcBef>
                        <a:spcAft>
                          <a:spcPts val="0"/>
                        </a:spcAft>
                      </a:pPr>
                      <a:r>
                        <a:rPr lang="en-US" sz="1400" dirty="0">
                          <a:solidFill>
                            <a:schemeClr val="bg1"/>
                          </a:solidFill>
                          <a:effectLst/>
                        </a:rPr>
                        <a:t>3</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Decision Process - Verification</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a:solidFill>
                            <a:schemeClr val="bg1"/>
                          </a:solidFill>
                          <a:effectLst/>
                        </a:rPr>
                        <a:t>Recorded data on the blockchain platform</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a:solidFill>
                            <a:schemeClr val="bg1"/>
                          </a:solidFill>
                          <a:effectLst/>
                        </a:rPr>
                        <a:t>Verification result</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verification_conditions, verification_result</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extLst>
                  <a:ext uri="{0D108BD9-81ED-4DB2-BD59-A6C34878D82A}">
                    <a16:rowId xmlns:a16="http://schemas.microsoft.com/office/drawing/2014/main" val="1582571449"/>
                  </a:ext>
                </a:extLst>
              </a:tr>
              <a:tr h="806686">
                <a:tc>
                  <a:txBody>
                    <a:bodyPr/>
                    <a:lstStyle/>
                    <a:p>
                      <a:pPr marL="0" marR="0" algn="ctr">
                        <a:lnSpc>
                          <a:spcPct val="150000"/>
                        </a:lnSpc>
                        <a:spcBef>
                          <a:spcPts val="0"/>
                        </a:spcBef>
                        <a:spcAft>
                          <a:spcPts val="0"/>
                        </a:spcAft>
                      </a:pPr>
                      <a:r>
                        <a:rPr lang="en-US" sz="1400" dirty="0">
                          <a:solidFill>
                            <a:schemeClr val="bg1"/>
                          </a:solidFill>
                          <a:effectLst/>
                        </a:rPr>
                        <a:t>4</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Output 1 - Relevant Data</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Recorded data on the blockchain platform</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a:solidFill>
                            <a:schemeClr val="bg1"/>
                          </a:solidFill>
                          <a:effectLst/>
                        </a:rPr>
                        <a:t>Relevant data</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err="1">
                          <a:solidFill>
                            <a:schemeClr val="bg1"/>
                          </a:solidFill>
                          <a:effectLst/>
                        </a:rPr>
                        <a:t>activity_parameters</a:t>
                      </a:r>
                      <a:r>
                        <a:rPr lang="en-US" sz="1400" dirty="0">
                          <a:solidFill>
                            <a:schemeClr val="bg1"/>
                          </a:solidFill>
                          <a:effectLst/>
                        </a:rPr>
                        <a:t>, </a:t>
                      </a:r>
                      <a:r>
                        <a:rPr lang="en-US" sz="1400" dirty="0" err="1">
                          <a:solidFill>
                            <a:schemeClr val="bg1"/>
                          </a:solidFill>
                          <a:effectLst/>
                        </a:rPr>
                        <a:t>relevant_data</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extLst>
                  <a:ext uri="{0D108BD9-81ED-4DB2-BD59-A6C34878D82A}">
                    <a16:rowId xmlns:a16="http://schemas.microsoft.com/office/drawing/2014/main" val="3743290406"/>
                  </a:ext>
                </a:extLst>
              </a:tr>
              <a:tr h="806686">
                <a:tc>
                  <a:txBody>
                    <a:bodyPr/>
                    <a:lstStyle/>
                    <a:p>
                      <a:pPr marL="0" marR="0" algn="ctr">
                        <a:lnSpc>
                          <a:spcPct val="150000"/>
                        </a:lnSpc>
                        <a:spcBef>
                          <a:spcPts val="0"/>
                        </a:spcBef>
                        <a:spcAft>
                          <a:spcPts val="0"/>
                        </a:spcAft>
                      </a:pPr>
                      <a:r>
                        <a:rPr lang="en-US" sz="1400" dirty="0">
                          <a:solidFill>
                            <a:schemeClr val="bg1"/>
                          </a:solidFill>
                          <a:effectLst/>
                        </a:rPr>
                        <a:t>5</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Output 2 - Non-Relevant Data</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Recorded data on the blockchain platform</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a:solidFill>
                            <a:schemeClr val="bg1"/>
                          </a:solidFill>
                          <a:effectLst/>
                        </a:rPr>
                        <a:t>Non-relevant data</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err="1">
                          <a:solidFill>
                            <a:schemeClr val="bg1"/>
                          </a:solidFill>
                          <a:effectLst/>
                        </a:rPr>
                        <a:t>activity_parameters</a:t>
                      </a:r>
                      <a:r>
                        <a:rPr lang="en-US" sz="1400" dirty="0">
                          <a:solidFill>
                            <a:schemeClr val="bg1"/>
                          </a:solidFill>
                          <a:effectLst/>
                        </a:rPr>
                        <a:t>, </a:t>
                      </a:r>
                      <a:r>
                        <a:rPr lang="en-US" sz="1400" dirty="0" err="1">
                          <a:solidFill>
                            <a:schemeClr val="bg1"/>
                          </a:solidFill>
                          <a:effectLst/>
                        </a:rPr>
                        <a:t>non_relevant_data</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extLst>
                  <a:ext uri="{0D108BD9-81ED-4DB2-BD59-A6C34878D82A}">
                    <a16:rowId xmlns:a16="http://schemas.microsoft.com/office/drawing/2014/main" val="1764600556"/>
                  </a:ext>
                </a:extLst>
              </a:tr>
              <a:tr h="398213">
                <a:tc>
                  <a:txBody>
                    <a:bodyPr/>
                    <a:lstStyle/>
                    <a:p>
                      <a:pPr marL="0" marR="0" algn="ctr">
                        <a:lnSpc>
                          <a:spcPct val="150000"/>
                        </a:lnSpc>
                        <a:spcBef>
                          <a:spcPts val="0"/>
                        </a:spcBef>
                        <a:spcAft>
                          <a:spcPts val="0"/>
                        </a:spcAft>
                      </a:pPr>
                      <a:r>
                        <a:rPr lang="en-US" sz="1400" dirty="0">
                          <a:solidFill>
                            <a:schemeClr val="bg1"/>
                          </a:solidFill>
                          <a:effectLst/>
                        </a:rPr>
                        <a:t>6</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Analytics </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Analytics patterns</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Patterns in data</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err="1">
                          <a:solidFill>
                            <a:schemeClr val="bg1"/>
                          </a:solidFill>
                          <a:effectLst/>
                        </a:rPr>
                        <a:t>analytics_result</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extLst>
                  <a:ext uri="{0D108BD9-81ED-4DB2-BD59-A6C34878D82A}">
                    <a16:rowId xmlns:a16="http://schemas.microsoft.com/office/drawing/2014/main" val="3197345015"/>
                  </a:ext>
                </a:extLst>
              </a:tr>
              <a:tr h="398213">
                <a:tc>
                  <a:txBody>
                    <a:bodyPr/>
                    <a:lstStyle/>
                    <a:p>
                      <a:pPr marL="0" marR="0" algn="ctr">
                        <a:lnSpc>
                          <a:spcPct val="150000"/>
                        </a:lnSpc>
                        <a:spcBef>
                          <a:spcPts val="0"/>
                        </a:spcBef>
                        <a:spcAft>
                          <a:spcPts val="0"/>
                        </a:spcAft>
                      </a:pPr>
                      <a:r>
                        <a:rPr lang="en-US" sz="1400" dirty="0">
                          <a:solidFill>
                            <a:schemeClr val="bg1"/>
                          </a:solidFill>
                          <a:effectLst/>
                        </a:rPr>
                        <a:t>7</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Reports</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Automated analytics </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a:solidFill>
                            <a:schemeClr val="bg1"/>
                          </a:solidFill>
                          <a:effectLst/>
                        </a:rPr>
                        <a:t>Reports </a:t>
                      </a:r>
                      <a:endPar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tc>
                  <a:txBody>
                    <a:bodyPr/>
                    <a:lstStyle/>
                    <a:p>
                      <a:pPr marL="0" marR="0">
                        <a:lnSpc>
                          <a:spcPct val="150000"/>
                        </a:lnSpc>
                        <a:spcBef>
                          <a:spcPts val="0"/>
                        </a:spcBef>
                        <a:spcAft>
                          <a:spcPts val="0"/>
                        </a:spcAft>
                      </a:pPr>
                      <a:r>
                        <a:rPr lang="en-US" sz="1400" dirty="0" err="1">
                          <a:solidFill>
                            <a:schemeClr val="bg1"/>
                          </a:solidFill>
                          <a:effectLst/>
                        </a:rPr>
                        <a:t>data_reports</a:t>
                      </a: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52" marR="5152" marT="5152" marB="5152" anchor="ctr"/>
                </a:tc>
                <a:extLst>
                  <a:ext uri="{0D108BD9-81ED-4DB2-BD59-A6C34878D82A}">
                    <a16:rowId xmlns:a16="http://schemas.microsoft.com/office/drawing/2014/main" val="3671643521"/>
                  </a:ext>
                </a:extLst>
              </a:tr>
            </a:tbl>
          </a:graphicData>
        </a:graphic>
      </p:graphicFrame>
      <p:sp>
        <p:nvSpPr>
          <p:cNvPr id="6" name="TextBox 5">
            <a:extLst>
              <a:ext uri="{FF2B5EF4-FFF2-40B4-BE49-F238E27FC236}">
                <a16:creationId xmlns:a16="http://schemas.microsoft.com/office/drawing/2014/main" id="{EE044D98-70E8-E049-A281-E7239A95F3B5}"/>
              </a:ext>
            </a:extLst>
          </p:cNvPr>
          <p:cNvSpPr txBox="1"/>
          <p:nvPr/>
        </p:nvSpPr>
        <p:spPr>
          <a:xfrm>
            <a:off x="333828" y="744179"/>
            <a:ext cx="7082972" cy="458074"/>
          </a:xfrm>
          <a:prstGeom prst="rect">
            <a:avLst/>
          </a:prstGeom>
          <a:noFill/>
        </p:spPr>
        <p:txBody>
          <a:bodyPr wrap="square">
            <a:spAutoFit/>
          </a:bodyPr>
          <a:lstStyle/>
          <a:p>
            <a:pPr marL="0" marR="0">
              <a:lnSpc>
                <a:spcPct val="150000"/>
              </a:lnSpc>
              <a:spcBef>
                <a:spcPts val="0"/>
              </a:spcBef>
              <a:spcAft>
                <a:spcPts val="0"/>
              </a:spcAft>
            </a:pPr>
            <a:r>
              <a:rPr lang="en-US" sz="1800" b="1" dirty="0">
                <a:effectLst/>
                <a:latin typeface="TimesNewRomanPS"/>
                <a:ea typeface="Times New Roman" panose="02020603050405020304" pitchFamily="18" charset="0"/>
              </a:rPr>
              <a:t>Table </a:t>
            </a:r>
            <a:r>
              <a:rPr lang="en-US" b="1" dirty="0">
                <a:latin typeface="TimesNewRomanPS"/>
                <a:ea typeface="Times New Roman" panose="02020603050405020304" pitchFamily="18" charset="0"/>
              </a:rPr>
              <a:t>4</a:t>
            </a:r>
            <a:r>
              <a:rPr lang="en-US" sz="1800" b="1" dirty="0">
                <a:effectLst/>
                <a:latin typeface="TimesNewRomanPS"/>
                <a:ea typeface="Times New Roman" panose="02020603050405020304" pitchFamily="18" charset="0"/>
              </a:rPr>
              <a:t>. The implementation summary of this study’s framework</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1382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783771"/>
            <a:ext cx="8229600" cy="5464629"/>
          </a:xfrm>
        </p:spPr>
        <p:txBody>
          <a:bodyPr>
            <a:normAutofit/>
          </a:bodyPr>
          <a:lstStyle/>
          <a:p>
            <a:pPr marL="0" indent="0" algn="l">
              <a:buNone/>
            </a:pPr>
            <a:r>
              <a:rPr lang="en-US" sz="3200" b="1" i="0" dirty="0">
                <a:effectLst/>
                <a:latin typeface="Söhne"/>
              </a:rPr>
              <a:t>Overview of Participated Companies</a:t>
            </a:r>
          </a:p>
          <a:p>
            <a:pPr marL="0" indent="0" algn="l">
              <a:buNone/>
            </a:pPr>
            <a:r>
              <a:rPr lang="en-US" sz="3200" b="1" i="0" dirty="0">
                <a:effectLst/>
                <a:latin typeface="Söhne"/>
              </a:rPr>
              <a:t>Context:</a:t>
            </a:r>
            <a:r>
              <a:rPr lang="en-US" sz="3200" b="0" i="0" dirty="0">
                <a:effectLst/>
                <a:latin typeface="Söhne"/>
              </a:rPr>
              <a:t> Two UAE-based midsize companies in the energy industry, referred to as Company A and Company B, participated in the study.</a:t>
            </a:r>
          </a:p>
          <a:p>
            <a:pPr marL="0" indent="0" algn="l">
              <a:buNone/>
            </a:pPr>
            <a:endParaRPr lang="en-US" sz="2000" b="0" i="0" dirty="0">
              <a:effectLst/>
              <a:latin typeface="Söhne"/>
            </a:endParaRPr>
          </a:p>
          <a:p>
            <a:pPr marL="0" indent="0" algn="l">
              <a:buNone/>
            </a:pPr>
            <a:r>
              <a:rPr lang="en-US" sz="3200" b="1" i="0" dirty="0">
                <a:effectLst/>
                <a:latin typeface="Söhne"/>
              </a:rPr>
              <a:t>Implementation:</a:t>
            </a:r>
            <a:r>
              <a:rPr lang="en-US" sz="3200" b="0" i="0" dirty="0">
                <a:effectLst/>
                <a:latin typeface="Söhne"/>
              </a:rPr>
              <a:t> The companies implemented the blockchain-based ESG reporting framework, transferring selected data from their Enterprise Resource Planning (ERP) systems to the blockchain.</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16</a:t>
            </a:fld>
            <a:endParaRPr lang="en-US" dirty="0"/>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r>
              <a:rPr lang="en-US" b="1" i="0" dirty="0">
                <a:effectLst/>
                <a:latin typeface="Söhne"/>
              </a:rPr>
              <a:t>4.4 Evaluation of the artifact</a:t>
            </a:r>
          </a:p>
        </p:txBody>
      </p:sp>
    </p:spTree>
    <p:extLst>
      <p:ext uri="{BB962C8B-B14F-4D97-AF65-F5344CB8AC3E}">
        <p14:creationId xmlns:p14="http://schemas.microsoft.com/office/powerpoint/2010/main" val="2671288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783771"/>
            <a:ext cx="8229600" cy="5464629"/>
          </a:xfrm>
        </p:spPr>
        <p:txBody>
          <a:bodyPr>
            <a:normAutofit fontScale="92500" lnSpcReduction="20000"/>
          </a:bodyPr>
          <a:lstStyle/>
          <a:p>
            <a:pPr marL="0" indent="0" algn="l">
              <a:buNone/>
            </a:pPr>
            <a:r>
              <a:rPr lang="en-US" sz="2800" b="1" i="0" dirty="0">
                <a:effectLst/>
                <a:latin typeface="Söhne"/>
              </a:rPr>
              <a:t>Results</a:t>
            </a:r>
          </a:p>
          <a:p>
            <a:pPr marL="0" indent="0" algn="l">
              <a:buNone/>
            </a:pPr>
            <a:r>
              <a:rPr lang="en-US" sz="2800" b="1" i="0" dirty="0">
                <a:effectLst/>
                <a:latin typeface="Söhne"/>
              </a:rPr>
              <a:t>Company A:</a:t>
            </a:r>
            <a:endParaRPr lang="en-US" sz="2800" b="0" i="0" dirty="0">
              <a:effectLst/>
              <a:latin typeface="Söhne"/>
            </a:endParaRPr>
          </a:p>
          <a:p>
            <a:pPr>
              <a:buFont typeface="Arial" panose="020B0604020202020204" pitchFamily="34" charset="0"/>
              <a:buChar char="•"/>
            </a:pPr>
            <a:r>
              <a:rPr lang="en-US" sz="2600" b="0" i="0" dirty="0">
                <a:effectLst/>
                <a:latin typeface="Söhne"/>
              </a:rPr>
              <a:t>Supplier Performance: Achieved 87% compliance with ESG standards.</a:t>
            </a:r>
          </a:p>
          <a:p>
            <a:pPr>
              <a:buFont typeface="Arial" panose="020B0604020202020204" pitchFamily="34" charset="0"/>
              <a:buChar char="•"/>
            </a:pPr>
            <a:r>
              <a:rPr lang="en-US" sz="2600" b="0" i="0" dirty="0">
                <a:effectLst/>
                <a:latin typeface="Söhne"/>
              </a:rPr>
              <a:t>Energy Consumption: Attained 65% compliance.</a:t>
            </a:r>
          </a:p>
          <a:p>
            <a:pPr>
              <a:buFont typeface="Arial" panose="020B0604020202020204" pitchFamily="34" charset="0"/>
              <a:buChar char="•"/>
            </a:pPr>
            <a:r>
              <a:rPr lang="en-US" sz="2600" b="0" i="0" dirty="0">
                <a:effectLst/>
                <a:latin typeface="Söhne"/>
              </a:rPr>
              <a:t>Carbon Emission: Recorded 78% compliance.</a:t>
            </a:r>
          </a:p>
          <a:p>
            <a:pPr>
              <a:buFont typeface="Arial" panose="020B0604020202020204" pitchFamily="34" charset="0"/>
              <a:buChar char="•"/>
            </a:pPr>
            <a:r>
              <a:rPr lang="en-US" sz="2600" b="0" i="0" dirty="0">
                <a:effectLst/>
                <a:latin typeface="Söhne"/>
              </a:rPr>
              <a:t>Compliance Check: Scored 92% in meeting ESG standards.</a:t>
            </a:r>
          </a:p>
          <a:p>
            <a:pPr marL="0" indent="0" algn="l">
              <a:buNone/>
            </a:pPr>
            <a:r>
              <a:rPr lang="en-US" sz="2800" b="1" i="0" dirty="0">
                <a:effectLst/>
                <a:latin typeface="Söhne"/>
              </a:rPr>
              <a:t>Company B:</a:t>
            </a:r>
            <a:endParaRPr lang="en-US" sz="2800" b="0" i="0" dirty="0">
              <a:effectLst/>
              <a:latin typeface="Söhne"/>
            </a:endParaRPr>
          </a:p>
          <a:p>
            <a:pPr>
              <a:buFont typeface="Arial" panose="020B0604020202020204" pitchFamily="34" charset="0"/>
              <a:buChar char="•"/>
            </a:pPr>
            <a:r>
              <a:rPr lang="en-US" sz="2600" b="0" i="0" dirty="0">
                <a:effectLst/>
                <a:latin typeface="Söhne"/>
              </a:rPr>
              <a:t>Supplier Performance: Achieved 93% compliance with ESG standards.</a:t>
            </a:r>
          </a:p>
          <a:p>
            <a:pPr>
              <a:buFont typeface="Arial" panose="020B0604020202020204" pitchFamily="34" charset="0"/>
              <a:buChar char="•"/>
            </a:pPr>
            <a:r>
              <a:rPr lang="en-US" sz="2600" b="0" i="0" dirty="0">
                <a:effectLst/>
                <a:latin typeface="Söhne"/>
              </a:rPr>
              <a:t>Energy Consumption: Attained 72% compliance.</a:t>
            </a:r>
          </a:p>
          <a:p>
            <a:pPr>
              <a:buFont typeface="Arial" panose="020B0604020202020204" pitchFamily="34" charset="0"/>
              <a:buChar char="•"/>
            </a:pPr>
            <a:r>
              <a:rPr lang="en-US" sz="2600" b="0" i="0" dirty="0">
                <a:effectLst/>
                <a:latin typeface="Söhne"/>
              </a:rPr>
              <a:t>Carbon Emission: Recorded 81% compliance.</a:t>
            </a:r>
          </a:p>
          <a:p>
            <a:pPr>
              <a:buFont typeface="Arial" panose="020B0604020202020204" pitchFamily="34" charset="0"/>
              <a:buChar char="•"/>
            </a:pPr>
            <a:r>
              <a:rPr lang="en-US" sz="2600" b="0" i="0" dirty="0">
                <a:effectLst/>
                <a:latin typeface="Söhne"/>
              </a:rPr>
              <a:t>Compliance Check: Scored 87% in meeting ESG standards.</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17</a:t>
            </a:fld>
            <a:endParaRPr lang="en-US" dirty="0"/>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r>
              <a:rPr lang="en-US" b="1" i="0" dirty="0">
                <a:effectLst/>
                <a:latin typeface="Söhne"/>
              </a:rPr>
              <a:t>4.4 Evaluation of the artifact</a:t>
            </a:r>
          </a:p>
        </p:txBody>
      </p:sp>
    </p:spTree>
    <p:extLst>
      <p:ext uri="{BB962C8B-B14F-4D97-AF65-F5344CB8AC3E}">
        <p14:creationId xmlns:p14="http://schemas.microsoft.com/office/powerpoint/2010/main" val="3200194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783771"/>
            <a:ext cx="8229600" cy="5689600"/>
          </a:xfrm>
        </p:spPr>
        <p:txBody>
          <a:bodyPr>
            <a:normAutofit lnSpcReduction="10000"/>
          </a:bodyPr>
          <a:lstStyle/>
          <a:p>
            <a:pPr marL="0" indent="0" algn="l">
              <a:buNone/>
            </a:pPr>
            <a:r>
              <a:rPr lang="en-US" sz="2800" b="1" i="0" dirty="0">
                <a:effectLst/>
                <a:latin typeface="Söhne"/>
              </a:rPr>
              <a:t>Implications</a:t>
            </a:r>
          </a:p>
          <a:p>
            <a:pPr algn="l">
              <a:buFont typeface="Arial" panose="020B0604020202020204" pitchFamily="34" charset="0"/>
              <a:buChar char="•"/>
            </a:pPr>
            <a:r>
              <a:rPr lang="en-US" sz="2800" b="1" i="0" dirty="0">
                <a:effectLst/>
                <a:latin typeface="Söhne"/>
              </a:rPr>
              <a:t>Effectiveness of Blockchain Framework:</a:t>
            </a:r>
            <a:r>
              <a:rPr lang="en-US" sz="2800" b="0" i="0" dirty="0">
                <a:effectLst/>
                <a:latin typeface="Söhne"/>
              </a:rPr>
              <a:t> The results indicate the framework's potential to improve ESG reporting, specifically in carbon emissions accounting.</a:t>
            </a:r>
          </a:p>
          <a:p>
            <a:pPr algn="l">
              <a:buFont typeface="Arial" panose="020B0604020202020204" pitchFamily="34" charset="0"/>
              <a:buChar char="•"/>
            </a:pPr>
            <a:r>
              <a:rPr lang="en-US" sz="2800" b="1" i="0" dirty="0">
                <a:effectLst/>
                <a:latin typeface="Söhne"/>
              </a:rPr>
              <a:t>Variations in Effectiveness:</a:t>
            </a:r>
            <a:r>
              <a:rPr lang="en-US" sz="2800" b="0" i="0" dirty="0">
                <a:effectLst/>
                <a:latin typeface="Söhne"/>
              </a:rPr>
              <a:t> Differences in performance between the companies highlight the framework's varying effectiveness across different organizational contexts.</a:t>
            </a:r>
          </a:p>
          <a:p>
            <a:pPr algn="l">
              <a:buFont typeface="Arial" panose="020B0604020202020204" pitchFamily="34" charset="0"/>
              <a:buChar char="•"/>
            </a:pPr>
            <a:r>
              <a:rPr lang="en-US" sz="2800" b="1" i="0" dirty="0">
                <a:effectLst/>
                <a:latin typeface="Söhne"/>
              </a:rPr>
              <a:t>Sample Size: </a:t>
            </a:r>
            <a:r>
              <a:rPr lang="en-US" sz="2800" b="0" i="0" dirty="0">
                <a:effectLst/>
                <a:latin typeface="Söhne"/>
              </a:rPr>
              <a:t>this implementation was completed on only </a:t>
            </a:r>
            <a:r>
              <a:rPr lang="en-US" sz="2800" b="1" i="0" dirty="0">
                <a:effectLst/>
                <a:latin typeface="Söhne"/>
              </a:rPr>
              <a:t>two companies </a:t>
            </a:r>
            <a:r>
              <a:rPr lang="en-US" sz="2800" b="0" i="0" dirty="0">
                <a:effectLst/>
                <a:latin typeface="Söhne"/>
              </a:rPr>
              <a:t>within a </a:t>
            </a:r>
            <a:r>
              <a:rPr lang="en-US" sz="2800" b="1" i="0" dirty="0">
                <a:effectLst/>
                <a:latin typeface="Söhne"/>
              </a:rPr>
              <a:t>short period</a:t>
            </a:r>
            <a:r>
              <a:rPr lang="en-US" sz="2800" b="0" i="0" dirty="0">
                <a:effectLst/>
                <a:latin typeface="Söhne"/>
              </a:rPr>
              <a:t>, meaning its results may not be generalizable to more companies.</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18</a:t>
            </a:fld>
            <a:endParaRPr lang="en-US" dirty="0"/>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r>
              <a:rPr lang="en-US" b="1" i="0" dirty="0">
                <a:effectLst/>
                <a:latin typeface="Söhne"/>
              </a:rPr>
              <a:t>4.5 Reflection and revision</a:t>
            </a:r>
          </a:p>
        </p:txBody>
      </p:sp>
    </p:spTree>
    <p:extLst>
      <p:ext uri="{BB962C8B-B14F-4D97-AF65-F5344CB8AC3E}">
        <p14:creationId xmlns:p14="http://schemas.microsoft.com/office/powerpoint/2010/main" val="2145586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319314" y="783771"/>
            <a:ext cx="8505372" cy="5957992"/>
          </a:xfrm>
        </p:spPr>
        <p:txBody>
          <a:bodyPr>
            <a:normAutofit fontScale="92500" lnSpcReduction="10000"/>
          </a:bodyPr>
          <a:lstStyle/>
          <a:p>
            <a:pPr algn="l">
              <a:buFont typeface="+mj-lt"/>
              <a:buAutoNum type="arabicPeriod"/>
            </a:pPr>
            <a:r>
              <a:rPr lang="en-US" sz="2800" b="1" i="0" dirty="0">
                <a:effectLst/>
                <a:latin typeface="Söhne"/>
              </a:rPr>
              <a:t>Blockchain's Impact on ESG Reporting:</a:t>
            </a:r>
            <a:endParaRPr lang="en-US" sz="2800" b="0" i="0" dirty="0">
              <a:effectLst/>
              <a:latin typeface="Söhne"/>
            </a:endParaRPr>
          </a:p>
          <a:p>
            <a:pPr lvl="1"/>
            <a:r>
              <a:rPr lang="en-US" sz="2400" b="0" i="0" dirty="0">
                <a:effectLst/>
                <a:latin typeface="Söhne"/>
              </a:rPr>
              <a:t>Blockchain boosts ESG reporting's accuracy and transparency, especially in carbon emissions (Dai and </a:t>
            </a:r>
            <a:r>
              <a:rPr lang="en-US" sz="2400" b="0" i="0" dirty="0" err="1">
                <a:effectLst/>
                <a:latin typeface="Söhne"/>
              </a:rPr>
              <a:t>Vasarhelyi</a:t>
            </a:r>
            <a:r>
              <a:rPr lang="en-US" sz="2400" b="0" i="0" dirty="0">
                <a:effectLst/>
                <a:latin typeface="Söhne"/>
              </a:rPr>
              <a:t> 2017).</a:t>
            </a:r>
          </a:p>
          <a:p>
            <a:pPr algn="l">
              <a:buFont typeface="+mj-lt"/>
              <a:buAutoNum type="arabicPeriod"/>
            </a:pPr>
            <a:r>
              <a:rPr lang="en-US" sz="2800" b="1" i="0" dirty="0">
                <a:effectLst/>
                <a:latin typeface="Söhne"/>
              </a:rPr>
              <a:t>Data Collection and Verification:</a:t>
            </a:r>
            <a:endParaRPr lang="en-US" sz="2800" b="0" i="0" dirty="0">
              <a:effectLst/>
              <a:latin typeface="Söhne"/>
            </a:endParaRPr>
          </a:p>
          <a:p>
            <a:pPr lvl="1"/>
            <a:r>
              <a:rPr lang="en-US" sz="2400" b="0" i="0" dirty="0">
                <a:effectLst/>
                <a:latin typeface="Söhne"/>
              </a:rPr>
              <a:t>Effective data collection and verification are crucial for reliable ESG reporting (Woo et al. 2021; Park and Li 2021).</a:t>
            </a:r>
          </a:p>
          <a:p>
            <a:pPr algn="l">
              <a:buFont typeface="+mj-lt"/>
              <a:buAutoNum type="arabicPeriod"/>
            </a:pPr>
            <a:r>
              <a:rPr lang="en-US" sz="2800" b="1" i="0" dirty="0">
                <a:effectLst/>
                <a:latin typeface="Söhne"/>
              </a:rPr>
              <a:t>Role of Design Science Methodology:</a:t>
            </a:r>
            <a:endParaRPr lang="en-US" sz="2800" b="0" i="0" dirty="0">
              <a:effectLst/>
              <a:latin typeface="Söhne"/>
            </a:endParaRPr>
          </a:p>
          <a:p>
            <a:pPr lvl="1"/>
            <a:r>
              <a:rPr lang="en-US" sz="2400" b="0" i="0" dirty="0">
                <a:effectLst/>
                <a:latin typeface="Söhne"/>
              </a:rPr>
              <a:t>Design science methodology is key to developing efficient ESG reporting solutions (</a:t>
            </a:r>
            <a:r>
              <a:rPr lang="en-US" sz="2400" b="0" i="0" dirty="0" err="1">
                <a:effectLst/>
                <a:latin typeface="Söhne"/>
              </a:rPr>
              <a:t>Hevner</a:t>
            </a:r>
            <a:r>
              <a:rPr lang="en-US" sz="2400" b="0" i="0" dirty="0">
                <a:effectLst/>
                <a:latin typeface="Söhne"/>
              </a:rPr>
              <a:t> et al. 2004; David et al. 2002).</a:t>
            </a:r>
          </a:p>
          <a:p>
            <a:pPr algn="l">
              <a:buFont typeface="+mj-lt"/>
              <a:buAutoNum type="arabicPeriod"/>
            </a:pPr>
            <a:r>
              <a:rPr lang="en-US" sz="2800" b="1" i="0" dirty="0">
                <a:effectLst/>
                <a:latin typeface="Söhne"/>
              </a:rPr>
              <a:t>Implementation Results in Companies:</a:t>
            </a:r>
            <a:endParaRPr lang="en-US" sz="2800" b="0" i="0" dirty="0">
              <a:effectLst/>
              <a:latin typeface="Söhne"/>
            </a:endParaRPr>
          </a:p>
          <a:p>
            <a:pPr lvl="1"/>
            <a:r>
              <a:rPr lang="en-US" sz="2400" b="0" i="0" dirty="0">
                <a:effectLst/>
                <a:latin typeface="Söhne"/>
              </a:rPr>
              <a:t>Implementation in participated two companies shows blockchain's varying effectiveness in ESG reporting.</a:t>
            </a:r>
          </a:p>
          <a:p>
            <a:pPr algn="l">
              <a:buFont typeface="+mj-lt"/>
              <a:buAutoNum type="arabicPeriod"/>
            </a:pPr>
            <a:r>
              <a:rPr lang="en-US" sz="2800" b="1" i="0" dirty="0">
                <a:effectLst/>
                <a:latin typeface="Söhne"/>
              </a:rPr>
              <a:t>Limitations:</a:t>
            </a:r>
            <a:endParaRPr lang="en-US" sz="2800" b="0" i="0" dirty="0">
              <a:effectLst/>
              <a:latin typeface="Söhne"/>
            </a:endParaRPr>
          </a:p>
          <a:p>
            <a:pPr lvl="1"/>
            <a:r>
              <a:rPr lang="en-US" sz="2000" b="0" i="0" dirty="0">
                <a:effectLst/>
                <a:latin typeface="Söhne"/>
              </a:rPr>
              <a:t>The study's implementation was conducted on only two midsize energy companies, which may not generalize across different industries.</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19</a:t>
            </a:fld>
            <a:endParaRPr lang="en-US" dirty="0"/>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r>
              <a:rPr lang="en-US" b="1" i="0" dirty="0">
                <a:effectLst/>
                <a:latin typeface="Söhne"/>
              </a:rPr>
              <a:t>5- Discussion</a:t>
            </a:r>
          </a:p>
        </p:txBody>
      </p:sp>
    </p:spTree>
    <p:extLst>
      <p:ext uri="{BB962C8B-B14F-4D97-AF65-F5344CB8AC3E}">
        <p14:creationId xmlns:p14="http://schemas.microsoft.com/office/powerpoint/2010/main" val="188122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E6B06-CB0E-2540-9DCE-4AF49CE2C83A}"/>
              </a:ext>
            </a:extLst>
          </p:cNvPr>
          <p:cNvSpPr>
            <a:spLocks noGrp="1"/>
          </p:cNvSpPr>
          <p:nvPr>
            <p:ph idx="1"/>
          </p:nvPr>
        </p:nvSpPr>
        <p:spPr>
          <a:xfrm>
            <a:off x="457200" y="924275"/>
            <a:ext cx="8229600" cy="5490380"/>
          </a:xfrm>
        </p:spPr>
        <p:txBody>
          <a:bodyPr>
            <a:normAutofit fontScale="85000" lnSpcReduction="10000"/>
          </a:bodyPr>
          <a:lstStyle/>
          <a:p>
            <a:pPr algn="just"/>
            <a:r>
              <a:rPr lang="en-US" sz="2800" b="1" i="0" dirty="0">
                <a:effectLst/>
                <a:latin typeface="Söhne"/>
              </a:rPr>
              <a:t>Study Aim: </a:t>
            </a:r>
            <a:r>
              <a:rPr lang="en-US" sz="2800" b="0" i="0" dirty="0">
                <a:solidFill>
                  <a:srgbClr val="ECECF1"/>
                </a:solidFill>
                <a:effectLst/>
                <a:latin typeface="Söhne"/>
              </a:rPr>
              <a:t>This research aims to explore the integration of blockchain technology into environmental, social, and governance (ESG) reporting, with a specific focus on carbon emissions accounting.</a:t>
            </a:r>
          </a:p>
          <a:p>
            <a:pPr algn="just">
              <a:buFont typeface="Arial" panose="020B0604020202020204" pitchFamily="34" charset="0"/>
              <a:buChar char="•"/>
            </a:pPr>
            <a:r>
              <a:rPr lang="en-US" sz="2800" b="1" i="0" dirty="0">
                <a:effectLst/>
                <a:latin typeface="Söhne"/>
              </a:rPr>
              <a:t>Significance:</a:t>
            </a:r>
            <a:r>
              <a:rPr lang="en-US" sz="2800" b="0" i="0" dirty="0">
                <a:effectLst/>
                <a:latin typeface="Söhne"/>
              </a:rPr>
              <a:t> The study highlights the importance of accurate and transparent reporting in ESG metrics, particularly in the context of climate change and sustainability goals.</a:t>
            </a:r>
          </a:p>
          <a:p>
            <a:pPr algn="just">
              <a:buFont typeface="Arial" panose="020B0604020202020204" pitchFamily="34" charset="0"/>
              <a:buChar char="•"/>
            </a:pPr>
            <a:r>
              <a:rPr lang="en-US" sz="2800" b="1" i="0" dirty="0">
                <a:effectLst/>
                <a:latin typeface="Söhne"/>
              </a:rPr>
              <a:t>Methodology:</a:t>
            </a:r>
            <a:r>
              <a:rPr lang="en-US" sz="2800" b="0" i="0" dirty="0">
                <a:effectLst/>
                <a:latin typeface="Söhne"/>
              </a:rPr>
              <a:t> Through a comprehensive literature review and conceptual framework development, the paper examines the potential of blockchain to address current challenges in ESG reporting.</a:t>
            </a:r>
          </a:p>
          <a:p>
            <a:pPr algn="just">
              <a:buFont typeface="Arial" panose="020B0604020202020204" pitchFamily="34" charset="0"/>
              <a:buChar char="•"/>
            </a:pPr>
            <a:r>
              <a:rPr lang="en-US" sz="2800" b="1" i="0" dirty="0">
                <a:effectLst/>
                <a:latin typeface="Söhne"/>
              </a:rPr>
              <a:t>Findings:</a:t>
            </a:r>
            <a:r>
              <a:rPr lang="en-US" sz="2800" b="0" i="0" dirty="0">
                <a:effectLst/>
                <a:latin typeface="Söhne"/>
              </a:rPr>
              <a:t> The study finds that blockchain technology, especially smart contracts, can significantly enhance the accuracy and transparency of carbon emissions data, leading to improved sustainability accounting practices.</a:t>
            </a:r>
          </a:p>
        </p:txBody>
      </p:sp>
      <p:sp>
        <p:nvSpPr>
          <p:cNvPr id="4" name="Slide Number Placeholder 3">
            <a:extLst>
              <a:ext uri="{FF2B5EF4-FFF2-40B4-BE49-F238E27FC236}">
                <a16:creationId xmlns:a16="http://schemas.microsoft.com/office/drawing/2014/main" id="{71E82036-93AE-C441-9B35-13198C5380A2}"/>
              </a:ext>
            </a:extLst>
          </p:cNvPr>
          <p:cNvSpPr>
            <a:spLocks noGrp="1"/>
          </p:cNvSpPr>
          <p:nvPr>
            <p:ph type="sldNum" sz="quarter" idx="10"/>
          </p:nvPr>
        </p:nvSpPr>
        <p:spPr/>
        <p:txBody>
          <a:bodyPr/>
          <a:lstStyle/>
          <a:p>
            <a:fld id="{6D10E269-5031-F741-8E93-7E0209B91CEF}" type="slidenum">
              <a:rPr lang="en-US" smtClean="0"/>
              <a:t>2</a:t>
            </a:fld>
            <a:endParaRPr lang="en-US"/>
          </a:p>
        </p:txBody>
      </p:sp>
      <p:sp>
        <p:nvSpPr>
          <p:cNvPr id="6" name="Title 1">
            <a:extLst>
              <a:ext uri="{FF2B5EF4-FFF2-40B4-BE49-F238E27FC236}">
                <a16:creationId xmlns:a16="http://schemas.microsoft.com/office/drawing/2014/main" id="{3DA991F8-0D0F-3A4A-B30C-0B18328B7AA8}"/>
              </a:ext>
            </a:extLst>
          </p:cNvPr>
          <p:cNvSpPr txBox="1">
            <a:spLocks/>
          </p:cNvSpPr>
          <p:nvPr/>
        </p:nvSpPr>
        <p:spPr>
          <a:xfrm>
            <a:off x="0" y="116237"/>
            <a:ext cx="8229600" cy="8080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Söhne"/>
              </a:rPr>
              <a:t>Focus &amp; Aim</a:t>
            </a:r>
          </a:p>
        </p:txBody>
      </p:sp>
    </p:spTree>
    <p:extLst>
      <p:ext uri="{BB962C8B-B14F-4D97-AF65-F5344CB8AC3E}">
        <p14:creationId xmlns:p14="http://schemas.microsoft.com/office/powerpoint/2010/main" val="308936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319314" y="783771"/>
            <a:ext cx="8505372" cy="5957992"/>
          </a:xfrm>
        </p:spPr>
        <p:txBody>
          <a:bodyPr>
            <a:normAutofit lnSpcReduction="10000"/>
          </a:bodyPr>
          <a:lstStyle/>
          <a:p>
            <a:pPr algn="l">
              <a:buFont typeface="+mj-lt"/>
              <a:buAutoNum type="arabicPeriod"/>
            </a:pPr>
            <a:r>
              <a:rPr lang="en-US" sz="2800" b="1" i="0" dirty="0">
                <a:effectLst/>
                <a:latin typeface="Söhne"/>
              </a:rPr>
              <a:t>Blockchain's Role in ESG Reporting:</a:t>
            </a:r>
            <a:endParaRPr lang="en-US" sz="2800" b="0" i="0" dirty="0">
              <a:effectLst/>
              <a:latin typeface="Söhne"/>
            </a:endParaRPr>
          </a:p>
          <a:p>
            <a:pPr lvl="1"/>
            <a:r>
              <a:rPr lang="en-US" sz="2400" b="0" i="0" dirty="0">
                <a:effectLst/>
                <a:latin typeface="Söhne"/>
              </a:rPr>
              <a:t>Enhancing the accuracy and transparency of ESG reporting. </a:t>
            </a:r>
          </a:p>
          <a:p>
            <a:pPr algn="l">
              <a:buFont typeface="+mj-lt"/>
              <a:buAutoNum type="arabicPeriod"/>
            </a:pPr>
            <a:r>
              <a:rPr lang="en-US" sz="2800" b="1" i="0" dirty="0">
                <a:effectLst/>
                <a:latin typeface="Söhne"/>
              </a:rPr>
              <a:t>Methodological Rigor:</a:t>
            </a:r>
            <a:endParaRPr lang="en-US" sz="2800" b="0" i="0" dirty="0">
              <a:effectLst/>
              <a:latin typeface="Söhne"/>
            </a:endParaRPr>
          </a:p>
          <a:p>
            <a:pPr lvl="1"/>
            <a:r>
              <a:rPr lang="en-US" sz="2400" b="0" i="0" dirty="0">
                <a:effectLst/>
                <a:latin typeface="Söhne"/>
              </a:rPr>
              <a:t>Utilizing design science methodology, the study innovatively addresses real-world ESG reporting challenges, proving the framework's effectiveness.</a:t>
            </a:r>
          </a:p>
          <a:p>
            <a:pPr algn="l">
              <a:buFont typeface="+mj-lt"/>
              <a:buAutoNum type="arabicPeriod"/>
            </a:pPr>
            <a:r>
              <a:rPr lang="en-US" sz="2800" b="1" i="0" dirty="0">
                <a:effectLst/>
                <a:latin typeface="Söhne"/>
              </a:rPr>
              <a:t>Practical Implementation Insights:</a:t>
            </a:r>
            <a:endParaRPr lang="en-US" sz="2800" b="0" i="0" dirty="0">
              <a:effectLst/>
              <a:latin typeface="Söhne"/>
            </a:endParaRPr>
          </a:p>
          <a:p>
            <a:pPr lvl="1"/>
            <a:r>
              <a:rPr lang="en-US" sz="2400" b="0" i="0" dirty="0">
                <a:effectLst/>
                <a:latin typeface="Söhne"/>
              </a:rPr>
              <a:t>Implementation in two midsize energy companies demonstrated varying effectiveness, offering valuable insights for practical applications.</a:t>
            </a:r>
          </a:p>
          <a:p>
            <a:pPr algn="l">
              <a:buFont typeface="+mj-lt"/>
              <a:buAutoNum type="arabicPeriod"/>
            </a:pPr>
            <a:r>
              <a:rPr lang="en-US" sz="2800" b="1" i="0" dirty="0">
                <a:effectLst/>
                <a:latin typeface="Söhne"/>
              </a:rPr>
              <a:t>Future Research:</a:t>
            </a:r>
            <a:endParaRPr lang="en-US" sz="2800" b="0" i="0" dirty="0">
              <a:effectLst/>
              <a:latin typeface="Söhne"/>
            </a:endParaRPr>
          </a:p>
          <a:p>
            <a:pPr lvl="1"/>
            <a:r>
              <a:rPr lang="en-US" sz="2400" dirty="0">
                <a:latin typeface="Söhne"/>
              </a:rPr>
              <a:t>Examining the role of smart contracts in facilitating various aspects of ESG reporting beyond carbon emissions accounting</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20</a:t>
            </a:fld>
            <a:endParaRPr lang="en-US" dirty="0"/>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r>
              <a:rPr lang="en-US" b="1" i="0" dirty="0">
                <a:effectLst/>
                <a:latin typeface="Söhne"/>
              </a:rPr>
              <a:t>6- </a:t>
            </a:r>
            <a:r>
              <a:rPr lang="en-US" sz="3200" b="1" i="0" dirty="0">
                <a:effectLst/>
                <a:latin typeface="Söhne"/>
              </a:rPr>
              <a:t>Key Conclusions</a:t>
            </a:r>
            <a:endParaRPr lang="en-US" b="1" i="0" dirty="0">
              <a:effectLst/>
              <a:latin typeface="Söhne"/>
            </a:endParaRPr>
          </a:p>
        </p:txBody>
      </p:sp>
    </p:spTree>
    <p:extLst>
      <p:ext uri="{BB962C8B-B14F-4D97-AF65-F5344CB8AC3E}">
        <p14:creationId xmlns:p14="http://schemas.microsoft.com/office/powerpoint/2010/main" val="2034502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43132" y="2648439"/>
            <a:ext cx="8257735" cy="7805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normAutofit fontScale="97500"/>
          </a:bodyPr>
          <a:lst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a:lstStyle>
          <a:p>
            <a:pPr algn="ctr"/>
            <a:r>
              <a:rPr lang="en-US" sz="3600" dirty="0"/>
              <a:t>THANK YOU</a:t>
            </a:r>
          </a:p>
        </p:txBody>
      </p:sp>
      <p:sp>
        <p:nvSpPr>
          <p:cNvPr id="3" name="Title 1">
            <a:extLst>
              <a:ext uri="{FF2B5EF4-FFF2-40B4-BE49-F238E27FC236}">
                <a16:creationId xmlns:a16="http://schemas.microsoft.com/office/drawing/2014/main" id="{1CCD4193-6C1D-5B40-8E68-D93B08FD66DF}"/>
              </a:ext>
            </a:extLst>
          </p:cNvPr>
          <p:cNvSpPr txBox="1">
            <a:spLocks/>
          </p:cNvSpPr>
          <p:nvPr/>
        </p:nvSpPr>
        <p:spPr bwMode="auto">
          <a:xfrm>
            <a:off x="657224" y="5007428"/>
            <a:ext cx="7829550" cy="18977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normAutofit fontScale="75000" lnSpcReduction="20000"/>
          </a:bodyPr>
          <a:lst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a:lstStyle>
          <a:p>
            <a:pPr algn="ctr"/>
            <a:r>
              <a:rPr lang="en-US" sz="3600" dirty="0">
                <a:solidFill>
                  <a:schemeClr val="tx1"/>
                </a:solidFill>
              </a:rPr>
              <a:t>Please share your comments with us</a:t>
            </a:r>
          </a:p>
          <a:p>
            <a:pPr algn="ctr"/>
            <a:r>
              <a:rPr lang="en-US" sz="3600" dirty="0">
                <a:solidFill>
                  <a:schemeClr val="tx1"/>
                </a:solidFill>
                <a:hlinkClick r:id="rId2"/>
              </a:rPr>
              <a:t>ealotaibi@aus.edu</a:t>
            </a:r>
            <a:endParaRPr lang="en-US" sz="3600" dirty="0">
              <a:solidFill>
                <a:schemeClr val="tx1"/>
              </a:solidFill>
            </a:endParaRPr>
          </a:p>
          <a:p>
            <a:pPr algn="ctr"/>
            <a:r>
              <a:rPr lang="en-US" sz="3600" dirty="0">
                <a:solidFill>
                  <a:schemeClr val="tx1"/>
                </a:solidFill>
                <a:hlinkClick r:id="rId3"/>
              </a:rPr>
              <a:t>m.codesso@northeastern.edu</a:t>
            </a:r>
            <a:endParaRPr lang="en-US" sz="3600" dirty="0">
              <a:solidFill>
                <a:schemeClr val="tx1"/>
              </a:solidFill>
            </a:endParaRPr>
          </a:p>
          <a:p>
            <a:pPr algn="ctr"/>
            <a:r>
              <a:rPr lang="en-US" sz="3600" dirty="0">
                <a:solidFill>
                  <a:schemeClr val="tx1"/>
                </a:solidFill>
                <a:hlinkClick r:id="rId4"/>
              </a:rPr>
              <a:t>akhallaf@aus.edu</a:t>
            </a:r>
            <a:r>
              <a:rPr lang="en-US" sz="3600" dirty="0">
                <a:solidFill>
                  <a:schemeClr val="tx1"/>
                </a:solidFill>
              </a:rPr>
              <a:t> </a:t>
            </a:r>
          </a:p>
          <a:p>
            <a:pPr algn="ctr"/>
            <a:r>
              <a:rPr lang="en-US" sz="3600" dirty="0">
                <a:solidFill>
                  <a:schemeClr val="tx1"/>
                </a:solidFill>
              </a:rPr>
              <a:t>  </a:t>
            </a:r>
          </a:p>
        </p:txBody>
      </p:sp>
      <p:sp>
        <p:nvSpPr>
          <p:cNvPr id="2" name="Slide Number Placeholder 1">
            <a:extLst>
              <a:ext uri="{FF2B5EF4-FFF2-40B4-BE49-F238E27FC236}">
                <a16:creationId xmlns:a16="http://schemas.microsoft.com/office/drawing/2014/main" id="{D97F1EDB-F649-194E-A8B6-88F798D7D45B}"/>
              </a:ext>
            </a:extLst>
          </p:cNvPr>
          <p:cNvSpPr>
            <a:spLocks noGrp="1"/>
          </p:cNvSpPr>
          <p:nvPr>
            <p:ph type="sldNum" sz="quarter" idx="10"/>
          </p:nvPr>
        </p:nvSpPr>
        <p:spPr/>
        <p:txBody>
          <a:bodyPr/>
          <a:lstStyle/>
          <a:p>
            <a:fld id="{6D10E269-5031-F741-8E93-7E0209B91CEF}" type="slidenum">
              <a:rPr lang="en-US" smtClean="0"/>
              <a:t>21</a:t>
            </a:fld>
            <a:endParaRPr lang="en-US"/>
          </a:p>
        </p:txBody>
      </p:sp>
    </p:spTree>
    <p:extLst>
      <p:ext uri="{BB962C8B-B14F-4D97-AF65-F5344CB8AC3E}">
        <p14:creationId xmlns:p14="http://schemas.microsoft.com/office/powerpoint/2010/main" val="2336556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790414"/>
            <a:ext cx="8229600" cy="5457987"/>
          </a:xfrm>
        </p:spPr>
        <p:txBody>
          <a:bodyPr>
            <a:normAutofit fontScale="92500" lnSpcReduction="10000"/>
          </a:bodyPr>
          <a:lstStyle/>
          <a:p>
            <a:pPr marL="0" indent="0">
              <a:buNone/>
            </a:pPr>
            <a:r>
              <a:rPr lang="en-US" sz="2800" b="1" dirty="0"/>
              <a:t>ESG Reporting Challenges</a:t>
            </a:r>
          </a:p>
          <a:p>
            <a:pPr>
              <a:buFont typeface="Arial" panose="020B0604020202020204" pitchFamily="34" charset="0"/>
              <a:buChar char="•"/>
            </a:pPr>
            <a:r>
              <a:rPr lang="en-US" sz="2800" b="1" i="0" dirty="0">
                <a:effectLst/>
                <a:latin typeface="Söhne"/>
              </a:rPr>
              <a:t>Context &amp; Importance:</a:t>
            </a:r>
            <a:r>
              <a:rPr lang="en-US" sz="2800" b="0" i="0" dirty="0">
                <a:effectLst/>
                <a:latin typeface="Söhne"/>
              </a:rPr>
              <a:t> The growing importance of ESG reporting in the context of global sustainability challenges.</a:t>
            </a:r>
          </a:p>
          <a:p>
            <a:pPr>
              <a:buFont typeface="Arial" panose="020B0604020202020204" pitchFamily="34" charset="0"/>
              <a:buChar char="•"/>
            </a:pPr>
            <a:r>
              <a:rPr lang="en-US" sz="2800" b="1" i="0" dirty="0">
                <a:effectLst/>
                <a:latin typeface="Söhne"/>
              </a:rPr>
              <a:t>Climate Change Focus:</a:t>
            </a:r>
            <a:r>
              <a:rPr lang="en-US" sz="2800" b="0" i="0" dirty="0">
                <a:effectLst/>
                <a:latin typeface="Söhne"/>
              </a:rPr>
              <a:t> The specific focus on climate change and the critical need for accurate carbon emissions accounting as a part of ESG reporting.</a:t>
            </a:r>
          </a:p>
          <a:p>
            <a:pPr>
              <a:buFont typeface="Arial" panose="020B0604020202020204" pitchFamily="34" charset="0"/>
              <a:buChar char="•"/>
            </a:pPr>
            <a:r>
              <a:rPr lang="en-US" sz="2800" b="1" i="0" dirty="0">
                <a:effectLst/>
                <a:latin typeface="Söhne"/>
              </a:rPr>
              <a:t>Current Challenges:</a:t>
            </a:r>
            <a:r>
              <a:rPr lang="en-US" sz="2800" b="0" i="0" dirty="0">
                <a:effectLst/>
                <a:latin typeface="Söhne"/>
              </a:rPr>
              <a:t> The current challenges faced in ESG reporting, such as</a:t>
            </a:r>
          </a:p>
          <a:p>
            <a:pPr lvl="1">
              <a:buFont typeface="Arial" panose="020B0604020202020204" pitchFamily="34" charset="0"/>
              <a:buChar char="•"/>
            </a:pPr>
            <a:r>
              <a:rPr lang="en-US" sz="2800" dirty="0">
                <a:latin typeface="Söhne"/>
              </a:rPr>
              <a:t>L</a:t>
            </a:r>
            <a:r>
              <a:rPr lang="en-US" sz="2800" b="0" i="0" dirty="0">
                <a:effectLst/>
                <a:latin typeface="Söhne"/>
              </a:rPr>
              <a:t>ack of standardization, </a:t>
            </a:r>
          </a:p>
          <a:p>
            <a:pPr lvl="1">
              <a:buFont typeface="Arial" panose="020B0604020202020204" pitchFamily="34" charset="0"/>
              <a:buChar char="•"/>
            </a:pPr>
            <a:r>
              <a:rPr lang="en-US" sz="2800" dirty="0">
                <a:latin typeface="Söhne"/>
              </a:rPr>
              <a:t>D</a:t>
            </a:r>
            <a:r>
              <a:rPr lang="en-US" sz="2800" b="0" i="0" dirty="0">
                <a:effectLst/>
                <a:latin typeface="Söhne"/>
              </a:rPr>
              <a:t>ata accuracy issues, </a:t>
            </a:r>
          </a:p>
          <a:p>
            <a:pPr lvl="1">
              <a:buFont typeface="Arial" panose="020B0604020202020204" pitchFamily="34" charset="0"/>
              <a:buChar char="•"/>
            </a:pPr>
            <a:r>
              <a:rPr lang="en-US" sz="2800" dirty="0">
                <a:latin typeface="Söhne"/>
              </a:rPr>
              <a:t>T</a:t>
            </a:r>
            <a:r>
              <a:rPr lang="en-US" sz="2800" b="0" i="0" dirty="0">
                <a:effectLst/>
                <a:latin typeface="Söhne"/>
              </a:rPr>
              <a:t>ransparency concerns.</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3</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lstStyle/>
          <a:p>
            <a:pPr algn="l"/>
            <a:r>
              <a:rPr lang="en-US" b="1" i="0" dirty="0">
                <a:effectLst/>
                <a:latin typeface="Söhne"/>
              </a:rPr>
              <a:t>1- Introduction</a:t>
            </a:r>
          </a:p>
        </p:txBody>
      </p:sp>
    </p:spTree>
    <p:extLst>
      <p:ext uri="{BB962C8B-B14F-4D97-AF65-F5344CB8AC3E}">
        <p14:creationId xmlns:p14="http://schemas.microsoft.com/office/powerpoint/2010/main" val="30207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924275"/>
            <a:ext cx="8229600" cy="5476525"/>
          </a:xfrm>
        </p:spPr>
        <p:txBody>
          <a:bodyPr>
            <a:normAutofit fontScale="92500" lnSpcReduction="20000"/>
          </a:bodyPr>
          <a:lstStyle/>
          <a:p>
            <a:pPr marL="0" indent="0" algn="l">
              <a:buNone/>
            </a:pPr>
            <a:r>
              <a:rPr lang="en-US" sz="2800" b="1" i="0" dirty="0">
                <a:effectLst/>
                <a:latin typeface="Söhne"/>
              </a:rPr>
              <a:t>Blockchain Solution</a:t>
            </a:r>
          </a:p>
          <a:p>
            <a:pPr algn="l">
              <a:buFont typeface="Arial" panose="020B0604020202020204" pitchFamily="34" charset="0"/>
              <a:buChar char="•"/>
            </a:pPr>
            <a:r>
              <a:rPr lang="en-US" sz="2800" b="1" i="0" dirty="0">
                <a:effectLst/>
                <a:latin typeface="Söhne"/>
              </a:rPr>
              <a:t>Innovative Approach:</a:t>
            </a:r>
            <a:r>
              <a:rPr lang="en-US" sz="2800" b="0" i="0" dirty="0">
                <a:effectLst/>
                <a:latin typeface="Söhne"/>
              </a:rPr>
              <a:t> Blockchain as an innovative solution to address these challenges</a:t>
            </a:r>
          </a:p>
          <a:p>
            <a:pPr lvl="1">
              <a:buFont typeface="Arial" panose="020B0604020202020204" pitchFamily="34" charset="0"/>
              <a:buChar char="•"/>
            </a:pPr>
            <a:r>
              <a:rPr lang="en-US" sz="2400" i="0" dirty="0">
                <a:effectLst/>
                <a:latin typeface="Söhne"/>
              </a:rPr>
              <a:t>immutability</a:t>
            </a:r>
          </a:p>
          <a:p>
            <a:pPr lvl="1">
              <a:buFont typeface="Arial" panose="020B0604020202020204" pitchFamily="34" charset="0"/>
              <a:buChar char="•"/>
            </a:pPr>
            <a:r>
              <a:rPr lang="en-US" sz="2400" i="0" dirty="0">
                <a:effectLst/>
                <a:latin typeface="Söhne"/>
              </a:rPr>
              <a:t>decentralization</a:t>
            </a:r>
          </a:p>
          <a:p>
            <a:pPr lvl="1">
              <a:buFont typeface="Arial" panose="020B0604020202020204" pitchFamily="34" charset="0"/>
              <a:buChar char="•"/>
            </a:pPr>
            <a:r>
              <a:rPr lang="en-US" sz="2400" i="0" dirty="0">
                <a:effectLst/>
                <a:latin typeface="Söhne"/>
              </a:rPr>
              <a:t>security</a:t>
            </a:r>
          </a:p>
          <a:p>
            <a:pPr marL="0" indent="0" algn="l">
              <a:buNone/>
            </a:pPr>
            <a:r>
              <a:rPr lang="en-US" sz="2800" b="1" dirty="0">
                <a:latin typeface="Söhne"/>
              </a:rPr>
              <a:t>Design Science Approach</a:t>
            </a:r>
          </a:p>
          <a:p>
            <a:pPr algn="l">
              <a:buFont typeface="Arial" panose="020B0604020202020204" pitchFamily="34" charset="0"/>
              <a:buChar char="•"/>
            </a:pPr>
            <a:r>
              <a:rPr lang="en-US" sz="2400" b="1" i="0" dirty="0">
                <a:effectLst/>
                <a:latin typeface="Söhne"/>
              </a:rPr>
              <a:t>Methodological Framework:</a:t>
            </a:r>
            <a:r>
              <a:rPr lang="en-US" sz="2400" b="0" i="0" dirty="0">
                <a:effectLst/>
                <a:latin typeface="Söhne"/>
              </a:rPr>
              <a:t> Design Science methodology as the framework for testing and validating the blockchain solution.</a:t>
            </a:r>
          </a:p>
          <a:p>
            <a:pPr lvl="1">
              <a:buFont typeface="Arial" panose="020B0604020202020204" pitchFamily="34" charset="0"/>
              <a:buChar char="•"/>
            </a:pPr>
            <a:r>
              <a:rPr lang="en-US" sz="2400" dirty="0">
                <a:latin typeface="Söhne"/>
              </a:rPr>
              <a:t>Design Science involves an iterative process of designing, testing, and refining technological solutions.</a:t>
            </a:r>
          </a:p>
          <a:p>
            <a:pPr algn="l">
              <a:buFont typeface="Arial" panose="020B0604020202020204" pitchFamily="34" charset="0"/>
              <a:buChar char="•"/>
            </a:pPr>
            <a:r>
              <a:rPr lang="en-US" sz="2400" b="1" i="0" dirty="0">
                <a:effectLst/>
                <a:latin typeface="Söhne"/>
              </a:rPr>
              <a:t>Application to Blockchain: This </a:t>
            </a:r>
            <a:r>
              <a:rPr lang="en-US" sz="2400" b="0" i="0" dirty="0">
                <a:effectLst/>
                <a:latin typeface="Söhne"/>
              </a:rPr>
              <a:t>approach is used to develop, implement, and evaluate a blockchain-based system for ESG reporting, particularly focusing on the accuracy and reliability of carbon emissions data.</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4</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lstStyle/>
          <a:p>
            <a:pPr algn="l"/>
            <a:r>
              <a:rPr lang="en-US" b="1" i="0" dirty="0">
                <a:effectLst/>
                <a:latin typeface="Söhne"/>
              </a:rPr>
              <a:t>1- Introduction</a:t>
            </a:r>
          </a:p>
        </p:txBody>
      </p:sp>
    </p:spTree>
    <p:extLst>
      <p:ext uri="{BB962C8B-B14F-4D97-AF65-F5344CB8AC3E}">
        <p14:creationId xmlns:p14="http://schemas.microsoft.com/office/powerpoint/2010/main" val="360652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924275"/>
            <a:ext cx="8229600" cy="5476525"/>
          </a:xfrm>
        </p:spPr>
        <p:txBody>
          <a:bodyPr>
            <a:normAutofit lnSpcReduction="10000"/>
          </a:bodyPr>
          <a:lstStyle/>
          <a:p>
            <a:pPr marL="0" indent="0" algn="l">
              <a:buNone/>
            </a:pPr>
            <a:r>
              <a:rPr lang="en-US" b="1" i="0" dirty="0">
                <a:effectLst/>
                <a:latin typeface="Söhne"/>
              </a:rPr>
              <a:t>ESG Reporting in the US</a:t>
            </a:r>
          </a:p>
          <a:p>
            <a:pPr algn="l">
              <a:buFont typeface="Arial" panose="020B0604020202020204" pitchFamily="34" charset="0"/>
              <a:buChar char="•"/>
            </a:pPr>
            <a:r>
              <a:rPr lang="en-US" b="1" i="0" dirty="0">
                <a:effectLst/>
                <a:latin typeface="Söhne"/>
              </a:rPr>
              <a:t>Increasing Significance:</a:t>
            </a:r>
            <a:r>
              <a:rPr lang="en-US" b="0" i="0" dirty="0">
                <a:effectLst/>
                <a:latin typeface="Söhne"/>
              </a:rPr>
              <a:t> Stakeholders are demanding greater transparency and accountability in sustainability performance (</a:t>
            </a:r>
            <a:r>
              <a:rPr lang="en-US" b="0" i="0" dirty="0" err="1">
                <a:effectLst/>
                <a:latin typeface="Söhne"/>
              </a:rPr>
              <a:t>Raimo</a:t>
            </a:r>
            <a:r>
              <a:rPr lang="en-US" b="0" i="0" dirty="0">
                <a:effectLst/>
                <a:latin typeface="Söhne"/>
              </a:rPr>
              <a:t> et al. 2021; Pan et al. 2022).</a:t>
            </a:r>
          </a:p>
          <a:p>
            <a:pPr algn="l">
              <a:buFont typeface="Arial" panose="020B0604020202020204" pitchFamily="34" charset="0"/>
              <a:buChar char="•"/>
            </a:pPr>
            <a:r>
              <a:rPr lang="en-US" b="1" i="0" dirty="0">
                <a:effectLst/>
                <a:latin typeface="Söhne"/>
              </a:rPr>
              <a:t>Role of SEC and NGOs:</a:t>
            </a:r>
            <a:r>
              <a:rPr lang="en-US" b="0" i="0" dirty="0">
                <a:effectLst/>
                <a:latin typeface="Söhne"/>
              </a:rPr>
              <a:t> The SEC and NGOs have developed regulations and guidelines to improve the consistency and comparability of ESG information (Counsel 2021).</a:t>
            </a:r>
          </a:p>
          <a:p>
            <a:pPr algn="l">
              <a:buFont typeface="Arial" panose="020B0604020202020204" pitchFamily="34" charset="0"/>
              <a:buChar char="•"/>
            </a:pPr>
            <a:r>
              <a:rPr lang="en-US" b="1" i="0" dirty="0">
                <a:effectLst/>
                <a:latin typeface="Söhne"/>
              </a:rPr>
              <a:t>Challenges:</a:t>
            </a:r>
            <a:r>
              <a:rPr lang="en-US" b="0" i="0" dirty="0">
                <a:effectLst/>
                <a:latin typeface="Söhne"/>
              </a:rPr>
              <a:t> Standardization and comparability remain major challenges in ESG reporting (</a:t>
            </a:r>
            <a:r>
              <a:rPr lang="en-US" b="0" i="0" dirty="0" err="1">
                <a:effectLst/>
                <a:latin typeface="Söhne"/>
              </a:rPr>
              <a:t>Cort</a:t>
            </a:r>
            <a:r>
              <a:rPr lang="en-US" b="0" i="0" dirty="0">
                <a:effectLst/>
                <a:latin typeface="Söhne"/>
              </a:rPr>
              <a:t> and Esty 2020).</a:t>
            </a:r>
          </a:p>
          <a:p>
            <a:pPr marL="0" indent="0" algn="l">
              <a:buNone/>
            </a:pPr>
            <a:r>
              <a:rPr lang="en-US" b="1" i="0" dirty="0">
                <a:effectLst/>
                <a:latin typeface="Söhne"/>
              </a:rPr>
              <a:t>Carbon Emissions Accounting</a:t>
            </a:r>
          </a:p>
          <a:p>
            <a:pPr algn="l">
              <a:buFont typeface="Arial" panose="020B0604020202020204" pitchFamily="34" charset="0"/>
              <a:buChar char="•"/>
            </a:pPr>
            <a:r>
              <a:rPr lang="en-US" b="1" i="0" dirty="0">
                <a:effectLst/>
                <a:latin typeface="Söhne"/>
              </a:rPr>
              <a:t>Integral to ESG Reporting:</a:t>
            </a:r>
            <a:r>
              <a:rPr lang="en-US" b="0" i="0" dirty="0">
                <a:effectLst/>
                <a:latin typeface="Söhne"/>
              </a:rPr>
              <a:t> Facing unprecedented climate change challenges, carbon emissions accounting is a key focus (Ismail et al. 2021).</a:t>
            </a:r>
          </a:p>
          <a:p>
            <a:pPr algn="l">
              <a:buFont typeface="Arial" panose="020B0604020202020204" pitchFamily="34" charset="0"/>
              <a:buChar char="•"/>
            </a:pPr>
            <a:r>
              <a:rPr lang="en-US" b="1" i="0" dirty="0">
                <a:effectLst/>
                <a:latin typeface="Söhne"/>
              </a:rPr>
              <a:t>Regulatory Frameworks and Standards:</a:t>
            </a:r>
            <a:r>
              <a:rPr lang="en-US" b="0" i="0" dirty="0">
                <a:effectLst/>
                <a:latin typeface="Söhne"/>
              </a:rPr>
              <a:t> Federal, state, and local regulations, such as the Greenhouse Gas Reporting Program (GHGRP), and voluntary standards like CDP and GRI, guide emissions reporting (Waxman and Markey 2009; Luo et al. 2012).</a:t>
            </a:r>
          </a:p>
          <a:p>
            <a:pPr algn="l">
              <a:buFont typeface="Arial" panose="020B0604020202020204" pitchFamily="34" charset="0"/>
              <a:buChar char="•"/>
            </a:pPr>
            <a:r>
              <a:rPr lang="en-US" b="1" i="0" dirty="0">
                <a:effectLst/>
                <a:latin typeface="Söhne"/>
              </a:rPr>
              <a:t>Challenges in Data Accuracy and Standardization:</a:t>
            </a:r>
            <a:r>
              <a:rPr lang="en-US" b="0" i="0" dirty="0">
                <a:effectLst/>
                <a:latin typeface="Söhne"/>
              </a:rPr>
              <a:t> Collecting accurate emissions data remains challenging, affecting the effectiveness of carbon offset programs (Sanders et al. 2019).</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5</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lstStyle/>
          <a:p>
            <a:pPr algn="l"/>
            <a:r>
              <a:rPr lang="en-US" b="1" i="0" dirty="0">
                <a:effectLst/>
                <a:latin typeface="Söhne"/>
              </a:rPr>
              <a:t>2- Literature Review</a:t>
            </a:r>
          </a:p>
        </p:txBody>
      </p:sp>
    </p:spTree>
    <p:extLst>
      <p:ext uri="{BB962C8B-B14F-4D97-AF65-F5344CB8AC3E}">
        <p14:creationId xmlns:p14="http://schemas.microsoft.com/office/powerpoint/2010/main" val="347791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924275"/>
            <a:ext cx="8229600" cy="5476525"/>
          </a:xfrm>
        </p:spPr>
        <p:txBody>
          <a:bodyPr>
            <a:normAutofit lnSpcReduction="10000"/>
          </a:bodyPr>
          <a:lstStyle/>
          <a:p>
            <a:pPr marL="0" indent="0" algn="l">
              <a:buNone/>
            </a:pPr>
            <a:r>
              <a:rPr lang="en-US" sz="2800" b="1" i="0" dirty="0">
                <a:effectLst/>
                <a:latin typeface="Söhne"/>
              </a:rPr>
              <a:t>Blockchain and Reporting Transparency</a:t>
            </a:r>
          </a:p>
          <a:p>
            <a:pPr algn="l">
              <a:buFont typeface="Arial" panose="020B0604020202020204" pitchFamily="34" charset="0"/>
              <a:buChar char="•"/>
            </a:pPr>
            <a:r>
              <a:rPr lang="en-US" sz="2800" b="1" i="0" dirty="0">
                <a:effectLst/>
                <a:latin typeface="Söhne"/>
              </a:rPr>
              <a:t>Emerging Solution:</a:t>
            </a:r>
            <a:r>
              <a:rPr lang="en-US" sz="2800" b="0" i="0" dirty="0">
                <a:effectLst/>
                <a:latin typeface="Söhne"/>
              </a:rPr>
              <a:t> Blockchain promises increased transparency and accountability in various industries (Dai and </a:t>
            </a:r>
            <a:r>
              <a:rPr lang="en-US" sz="2800" b="0" i="0" dirty="0" err="1">
                <a:effectLst/>
                <a:latin typeface="Söhne"/>
              </a:rPr>
              <a:t>Vasarhelyi</a:t>
            </a:r>
            <a:r>
              <a:rPr lang="en-US" sz="2800" b="0" i="0" dirty="0">
                <a:effectLst/>
                <a:latin typeface="Söhne"/>
              </a:rPr>
              <a:t> 2017).</a:t>
            </a:r>
          </a:p>
          <a:p>
            <a:pPr algn="l">
              <a:buFont typeface="Arial" panose="020B0604020202020204" pitchFamily="34" charset="0"/>
              <a:buChar char="•"/>
            </a:pPr>
            <a:r>
              <a:rPr lang="en-US" sz="2800" b="1" i="0" dirty="0">
                <a:effectLst/>
                <a:latin typeface="Söhne"/>
              </a:rPr>
              <a:t>Benefits of Blockchain:</a:t>
            </a:r>
            <a:r>
              <a:rPr lang="en-US" sz="2800" b="0" i="0" dirty="0">
                <a:effectLst/>
                <a:latin typeface="Söhne"/>
              </a:rPr>
              <a:t> Immutability, transparency, and decentralization of blockchain could improve the quality of ESG reporting (Calderón and </a:t>
            </a:r>
            <a:r>
              <a:rPr lang="en-US" sz="2800" b="0" i="0" dirty="0" err="1">
                <a:effectLst/>
                <a:latin typeface="Söhne"/>
              </a:rPr>
              <a:t>Stratopoulos</a:t>
            </a:r>
            <a:r>
              <a:rPr lang="en-US" sz="2800" b="0" i="0" dirty="0">
                <a:effectLst/>
                <a:latin typeface="Söhne"/>
              </a:rPr>
              <a:t> 2020).</a:t>
            </a:r>
          </a:p>
          <a:p>
            <a:pPr algn="l">
              <a:buFont typeface="Arial" panose="020B0604020202020204" pitchFamily="34" charset="0"/>
              <a:buChar char="•"/>
            </a:pPr>
            <a:r>
              <a:rPr lang="en-US" sz="2800" b="1" i="0" dirty="0">
                <a:effectLst/>
                <a:latin typeface="Söhne"/>
              </a:rPr>
              <a:t>Adoption Challenges:</a:t>
            </a:r>
            <a:r>
              <a:rPr lang="en-US" sz="2800" b="0" i="0" dirty="0">
                <a:effectLst/>
                <a:latin typeface="Söhne"/>
              </a:rPr>
              <a:t> Standardizing reporting frameworks and raising awareness among stakeholders are essential for blockchain adoption (</a:t>
            </a:r>
            <a:r>
              <a:rPr lang="en-US" sz="2800" b="0" i="0" dirty="0" err="1">
                <a:effectLst/>
                <a:latin typeface="Söhne"/>
              </a:rPr>
              <a:t>Schletz</a:t>
            </a:r>
            <a:r>
              <a:rPr lang="en-US" sz="2800" b="0" i="0" dirty="0">
                <a:effectLst/>
                <a:latin typeface="Söhne"/>
              </a:rPr>
              <a:t> et al. 2020).</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6</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lstStyle/>
          <a:p>
            <a:pPr algn="l"/>
            <a:r>
              <a:rPr lang="en-US" b="1" i="0" dirty="0">
                <a:effectLst/>
                <a:latin typeface="Söhne"/>
              </a:rPr>
              <a:t>2- Literature Review</a:t>
            </a:r>
          </a:p>
        </p:txBody>
      </p:sp>
    </p:spTree>
    <p:extLst>
      <p:ext uri="{BB962C8B-B14F-4D97-AF65-F5344CB8AC3E}">
        <p14:creationId xmlns:p14="http://schemas.microsoft.com/office/powerpoint/2010/main" val="310384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924275"/>
            <a:ext cx="8229600" cy="5476525"/>
          </a:xfrm>
        </p:spPr>
        <p:txBody>
          <a:bodyPr>
            <a:normAutofit fontScale="62500" lnSpcReduction="20000"/>
          </a:bodyPr>
          <a:lstStyle/>
          <a:p>
            <a:pPr marL="0" indent="0" algn="l">
              <a:buNone/>
            </a:pPr>
            <a:r>
              <a:rPr lang="en-US" sz="2800" b="1" i="0" dirty="0">
                <a:effectLst/>
                <a:latin typeface="Söhne"/>
              </a:rPr>
              <a:t>Motivation</a:t>
            </a:r>
          </a:p>
          <a:p>
            <a:pPr algn="l">
              <a:buFont typeface="Arial" panose="020B0604020202020204" pitchFamily="34" charset="0"/>
              <a:buChar char="•"/>
            </a:pPr>
            <a:r>
              <a:rPr lang="en-US" sz="2800" b="1" i="0" dirty="0">
                <a:effectLst/>
                <a:latin typeface="Söhne"/>
              </a:rPr>
              <a:t>Urgent Environmental Challenges:</a:t>
            </a:r>
            <a:r>
              <a:rPr lang="en-US" sz="2800" b="0" i="0" dirty="0">
                <a:effectLst/>
                <a:latin typeface="Söhne"/>
              </a:rPr>
              <a:t> Highlight the increasing importance of environmental decision-making due to climate change and resource depletion (</a:t>
            </a:r>
            <a:r>
              <a:rPr lang="en-US" sz="2800" b="0" i="0" dirty="0" err="1">
                <a:effectLst/>
                <a:latin typeface="Söhne"/>
              </a:rPr>
              <a:t>Jonsdottir</a:t>
            </a:r>
            <a:r>
              <a:rPr lang="en-US" sz="2800" b="0" i="0" dirty="0">
                <a:effectLst/>
                <a:latin typeface="Söhne"/>
              </a:rPr>
              <a:t> et al. 2022; Yang et al. 2021).</a:t>
            </a:r>
          </a:p>
          <a:p>
            <a:pPr algn="l">
              <a:buFont typeface="Arial" panose="020B0604020202020204" pitchFamily="34" charset="0"/>
              <a:buChar char="•"/>
            </a:pPr>
            <a:r>
              <a:rPr lang="en-US" sz="2800" b="1" i="0" dirty="0">
                <a:effectLst/>
                <a:latin typeface="Söhne"/>
              </a:rPr>
              <a:t>Significance of COP 28 Initiative:</a:t>
            </a:r>
            <a:r>
              <a:rPr lang="en-US" sz="2800" b="0" i="0" dirty="0">
                <a:effectLst/>
                <a:latin typeface="Söhne"/>
              </a:rPr>
              <a:t> Reference the upcoming COP 28 initiative as a global response to these challenges, emphasizing the pressure on businesses to improve their ESG practices (</a:t>
            </a:r>
            <a:r>
              <a:rPr lang="en-US" sz="2800" b="0" i="0" dirty="0" err="1">
                <a:effectLst/>
                <a:latin typeface="Söhne"/>
              </a:rPr>
              <a:t>Seyrfar</a:t>
            </a:r>
            <a:r>
              <a:rPr lang="en-US" sz="2800" b="0" i="0" dirty="0">
                <a:effectLst/>
                <a:latin typeface="Söhne"/>
              </a:rPr>
              <a:t> et al. 2022).</a:t>
            </a:r>
          </a:p>
          <a:p>
            <a:pPr algn="l">
              <a:buFont typeface="Arial" panose="020B0604020202020204" pitchFamily="34" charset="0"/>
              <a:buChar char="•"/>
            </a:pPr>
            <a:r>
              <a:rPr lang="en-US" sz="2800" b="1" i="0" dirty="0">
                <a:effectLst/>
                <a:latin typeface="Söhne"/>
              </a:rPr>
              <a:t>Challenges in Carbon Emissions Accounting:</a:t>
            </a:r>
            <a:r>
              <a:rPr lang="en-US" sz="2800" b="0" i="0" dirty="0">
                <a:effectLst/>
                <a:latin typeface="Söhne"/>
              </a:rPr>
              <a:t> Acknowledge the accuracy and transparency issues in current carbon emissions accounting methods, underscoring the need for improvement.</a:t>
            </a:r>
          </a:p>
          <a:p>
            <a:pPr marL="0" indent="0" algn="l">
              <a:buNone/>
            </a:pPr>
            <a:r>
              <a:rPr lang="en-US" sz="2800" b="1" i="0" dirty="0">
                <a:effectLst/>
                <a:latin typeface="Söhne"/>
              </a:rPr>
              <a:t>Contribution</a:t>
            </a:r>
          </a:p>
          <a:p>
            <a:pPr algn="l">
              <a:buFont typeface="Arial" panose="020B0604020202020204" pitchFamily="34" charset="0"/>
              <a:buChar char="•"/>
            </a:pPr>
            <a:r>
              <a:rPr lang="en-US" sz="2800" b="1" i="0" dirty="0">
                <a:effectLst/>
                <a:latin typeface="Söhne"/>
              </a:rPr>
              <a:t>Innovative Solutions with Design Science:</a:t>
            </a:r>
            <a:r>
              <a:rPr lang="en-US" sz="2800" b="0" i="0" dirty="0">
                <a:effectLst/>
                <a:latin typeface="Söhne"/>
              </a:rPr>
              <a:t> Describe the use of design science methodologies to find innovative solutions to these real-world problems (David et al. 2002; </a:t>
            </a:r>
            <a:r>
              <a:rPr lang="en-US" sz="2800" b="0" i="0" dirty="0" err="1">
                <a:effectLst/>
                <a:latin typeface="Söhne"/>
              </a:rPr>
              <a:t>Hevner</a:t>
            </a:r>
            <a:r>
              <a:rPr lang="en-US" sz="2800" b="0" i="0" dirty="0">
                <a:effectLst/>
                <a:latin typeface="Söhne"/>
              </a:rPr>
              <a:t> et al. 2004).</a:t>
            </a:r>
          </a:p>
          <a:p>
            <a:pPr algn="l">
              <a:buFont typeface="Arial" panose="020B0604020202020204" pitchFamily="34" charset="0"/>
              <a:buChar char="•"/>
            </a:pPr>
            <a:r>
              <a:rPr lang="en-US" sz="2800" b="1" i="0" dirty="0">
                <a:effectLst/>
                <a:latin typeface="Söhne"/>
              </a:rPr>
              <a:t>Conceptual Framework Development:</a:t>
            </a:r>
            <a:r>
              <a:rPr lang="en-US" sz="2800" b="0" i="0" dirty="0">
                <a:effectLst/>
                <a:latin typeface="Söhne"/>
              </a:rPr>
              <a:t> Detail the development of a conceptual framework using blockchain within ESG reporting processes, particularly for carbon emissions accounting.</a:t>
            </a:r>
          </a:p>
          <a:p>
            <a:pPr algn="l">
              <a:buFont typeface="Arial" panose="020B0604020202020204" pitchFamily="34" charset="0"/>
              <a:buChar char="•"/>
            </a:pPr>
            <a:r>
              <a:rPr lang="en-US" sz="2800" b="1" i="0" dirty="0">
                <a:effectLst/>
                <a:latin typeface="Söhne"/>
              </a:rPr>
              <a:t>Addressing Adoption Barriers:</a:t>
            </a:r>
            <a:r>
              <a:rPr lang="en-US" sz="2800" b="0" i="0" dirty="0">
                <a:effectLst/>
                <a:latin typeface="Söhne"/>
              </a:rPr>
              <a:t> Identify potential barriers to using blockchain for ESG reporting and propose strategies for overcoming them, including standardization and stakeholder education.</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7</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pPr algn="l"/>
            <a:r>
              <a:rPr lang="en-US" b="1" dirty="0">
                <a:latin typeface="Söhne"/>
              </a:rPr>
              <a:t>3</a:t>
            </a:r>
            <a:r>
              <a:rPr lang="en-US" b="1" i="0" dirty="0">
                <a:effectLst/>
                <a:latin typeface="Söhne"/>
              </a:rPr>
              <a:t>- MOTIVATION &amp; CONTRIBUTION:</a:t>
            </a:r>
          </a:p>
        </p:txBody>
      </p:sp>
    </p:spTree>
    <p:extLst>
      <p:ext uri="{BB962C8B-B14F-4D97-AF65-F5344CB8AC3E}">
        <p14:creationId xmlns:p14="http://schemas.microsoft.com/office/powerpoint/2010/main" val="307011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924275"/>
            <a:ext cx="8229600" cy="5476525"/>
          </a:xfrm>
        </p:spPr>
        <p:txBody>
          <a:bodyPr>
            <a:normAutofit fontScale="92500" lnSpcReduction="20000"/>
          </a:bodyPr>
          <a:lstStyle/>
          <a:p>
            <a:pPr marL="0" indent="0" algn="l">
              <a:buNone/>
            </a:pPr>
            <a:r>
              <a:rPr lang="en-US" sz="2800" b="1" i="0" dirty="0">
                <a:effectLst/>
                <a:latin typeface="Söhne"/>
              </a:rPr>
              <a:t>Design Science Approach</a:t>
            </a:r>
          </a:p>
          <a:p>
            <a:pPr algn="l">
              <a:buFont typeface="Arial" panose="020B0604020202020204" pitchFamily="34" charset="0"/>
              <a:buChar char="•"/>
            </a:pPr>
            <a:r>
              <a:rPr lang="en-US" sz="2800" b="1" i="0" dirty="0">
                <a:effectLst/>
                <a:latin typeface="Söhne"/>
              </a:rPr>
              <a:t>Overview:</a:t>
            </a:r>
            <a:r>
              <a:rPr lang="en-US" sz="2800" b="0" i="0" dirty="0">
                <a:effectLst/>
                <a:latin typeface="Söhne"/>
              </a:rPr>
              <a:t> Utilizes design science methodology, emphasizing developing and evaluating innovative solutions to real-world problems (</a:t>
            </a:r>
            <a:r>
              <a:rPr lang="en-US" sz="2800" b="0" i="0" dirty="0" err="1">
                <a:effectLst/>
                <a:latin typeface="Söhne"/>
              </a:rPr>
              <a:t>Hevner</a:t>
            </a:r>
            <a:r>
              <a:rPr lang="en-US" sz="2800" b="0" i="0" dirty="0">
                <a:effectLst/>
                <a:latin typeface="Söhne"/>
              </a:rPr>
              <a:t> et al. 2004; David et al. 2002).</a:t>
            </a:r>
          </a:p>
          <a:p>
            <a:pPr algn="l">
              <a:buFont typeface="Arial" panose="020B0604020202020204" pitchFamily="34" charset="0"/>
              <a:buChar char="•"/>
            </a:pPr>
            <a:r>
              <a:rPr lang="en-US" sz="2800" b="1" i="0" dirty="0">
                <a:effectLst/>
                <a:latin typeface="Söhne"/>
              </a:rPr>
              <a:t>Application in Study:</a:t>
            </a:r>
            <a:r>
              <a:rPr lang="en-US" sz="2800" b="0" i="0" dirty="0">
                <a:effectLst/>
                <a:latin typeface="Söhne"/>
              </a:rPr>
              <a:t> Applied to explore how blockchain affects ESG reporting, focusing on carbon emissions accounting.</a:t>
            </a:r>
          </a:p>
          <a:p>
            <a:pPr algn="l">
              <a:buFont typeface="Arial" panose="020B0604020202020204" pitchFamily="34" charset="0"/>
              <a:buChar char="•"/>
            </a:pPr>
            <a:r>
              <a:rPr lang="en-US" sz="2800" b="1" i="0" dirty="0">
                <a:effectLst/>
                <a:latin typeface="Söhne"/>
              </a:rPr>
              <a:t>Enhancing ESG Reporting:</a:t>
            </a:r>
            <a:r>
              <a:rPr lang="en-US" sz="2800" b="0" i="0" dirty="0">
                <a:effectLst/>
                <a:latin typeface="Söhne"/>
              </a:rPr>
              <a:t> Demonstrates the potential of blockchain to improve the accuracy and transparency of ESG reporting.</a:t>
            </a:r>
          </a:p>
          <a:p>
            <a:pPr algn="l">
              <a:buFont typeface="Arial" panose="020B0604020202020204" pitchFamily="34" charset="0"/>
              <a:buChar char="•"/>
            </a:pPr>
            <a:r>
              <a:rPr lang="en-US" sz="2800" b="1" i="0" dirty="0">
                <a:effectLst/>
                <a:latin typeface="Söhne"/>
              </a:rPr>
              <a:t>Innovative Approach:</a:t>
            </a:r>
            <a:r>
              <a:rPr lang="en-US" sz="2800" b="0" i="0" dirty="0">
                <a:effectLst/>
                <a:latin typeface="Söhne"/>
              </a:rPr>
              <a:t> Highlights the efficacy of design science methodology in creating solutions for real-world issues.</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8</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pPr algn="l"/>
            <a:r>
              <a:rPr lang="en-US" b="1" i="0" dirty="0">
                <a:effectLst/>
                <a:latin typeface="Söhne"/>
              </a:rPr>
              <a:t>4- Methodology</a:t>
            </a:r>
          </a:p>
        </p:txBody>
      </p:sp>
    </p:spTree>
    <p:extLst>
      <p:ext uri="{BB962C8B-B14F-4D97-AF65-F5344CB8AC3E}">
        <p14:creationId xmlns:p14="http://schemas.microsoft.com/office/powerpoint/2010/main" val="71437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F241D-6BEE-7C4D-9EC8-21CC9453EFE6}"/>
              </a:ext>
            </a:extLst>
          </p:cNvPr>
          <p:cNvSpPr>
            <a:spLocks noGrp="1"/>
          </p:cNvSpPr>
          <p:nvPr>
            <p:ph idx="1"/>
          </p:nvPr>
        </p:nvSpPr>
        <p:spPr>
          <a:xfrm>
            <a:off x="457200" y="924275"/>
            <a:ext cx="8229600" cy="5476525"/>
          </a:xfrm>
        </p:spPr>
        <p:txBody>
          <a:bodyPr>
            <a:normAutofit fontScale="92500" lnSpcReduction="10000"/>
          </a:bodyPr>
          <a:lstStyle/>
          <a:p>
            <a:pPr marL="0" indent="0" algn="l">
              <a:buNone/>
            </a:pPr>
            <a:r>
              <a:rPr lang="en-US" sz="2400" b="1" i="0" dirty="0">
                <a:effectLst/>
                <a:latin typeface="Söhne"/>
              </a:rPr>
              <a:t>Key Methodological Steps</a:t>
            </a:r>
          </a:p>
          <a:p>
            <a:pPr algn="l">
              <a:buFont typeface="+mj-lt"/>
              <a:buAutoNum type="arabicPeriod"/>
            </a:pPr>
            <a:r>
              <a:rPr lang="en-US" sz="2400" b="1" i="0" dirty="0">
                <a:effectLst/>
                <a:latin typeface="Söhne"/>
              </a:rPr>
              <a:t>Developing Conceptual Framework:</a:t>
            </a:r>
            <a:r>
              <a:rPr lang="en-US" sz="2400" b="0" i="0" dirty="0">
                <a:effectLst/>
                <a:latin typeface="Söhne"/>
              </a:rPr>
              <a:t> Constructing a framework for integrating blockchain into ESG reporting, with carbon emissions accounting as the focal point (Section 4.1).</a:t>
            </a:r>
          </a:p>
          <a:p>
            <a:pPr algn="l">
              <a:buFont typeface="+mj-lt"/>
              <a:buAutoNum type="arabicPeriod"/>
            </a:pPr>
            <a:r>
              <a:rPr lang="en-US" sz="2400" b="1" i="0" dirty="0">
                <a:effectLst/>
                <a:latin typeface="Söhne"/>
              </a:rPr>
              <a:t>Designing the Artifact:</a:t>
            </a:r>
            <a:r>
              <a:rPr lang="en-US" sz="2400" b="0" i="0" dirty="0">
                <a:effectLst/>
                <a:latin typeface="Söhne"/>
              </a:rPr>
              <a:t> Details the process of creating a blockchain-based ESG reporting standards framework (Section 4.2).</a:t>
            </a:r>
          </a:p>
          <a:p>
            <a:pPr algn="l">
              <a:buFont typeface="+mj-lt"/>
              <a:buAutoNum type="arabicPeriod"/>
            </a:pPr>
            <a:r>
              <a:rPr lang="en-US" sz="2400" b="1" i="0" dirty="0">
                <a:effectLst/>
                <a:latin typeface="Söhne"/>
              </a:rPr>
              <a:t>Implementation of the Artifact:</a:t>
            </a:r>
            <a:r>
              <a:rPr lang="en-US" sz="2400" b="0" i="0" dirty="0">
                <a:effectLst/>
                <a:latin typeface="Söhne"/>
              </a:rPr>
              <a:t> Provides information about the actual implementation of the proposed framework, including tools and technologies used (Section 4.3).</a:t>
            </a:r>
          </a:p>
          <a:p>
            <a:pPr algn="l">
              <a:buFont typeface="+mj-lt"/>
              <a:buAutoNum type="arabicPeriod"/>
            </a:pPr>
            <a:r>
              <a:rPr lang="en-US" sz="2400" b="1" i="0" dirty="0">
                <a:effectLst/>
                <a:latin typeface="Söhne"/>
              </a:rPr>
              <a:t>Evaluation of the Artifact:</a:t>
            </a:r>
            <a:r>
              <a:rPr lang="en-US" sz="2400" b="0" i="0" dirty="0">
                <a:effectLst/>
                <a:latin typeface="Söhne"/>
              </a:rPr>
              <a:t> Assesses the effectiveness of the blockchain-based ESG reporting standards framework by comparing its performance with existing methods (Section 4.4).</a:t>
            </a:r>
          </a:p>
          <a:p>
            <a:pPr algn="l">
              <a:buFont typeface="+mj-lt"/>
              <a:buAutoNum type="arabicPeriod"/>
            </a:pPr>
            <a:r>
              <a:rPr lang="en-US" sz="2400" b="1" i="0" dirty="0">
                <a:effectLst/>
                <a:latin typeface="Söhne"/>
              </a:rPr>
              <a:t>Reflection and Revision:</a:t>
            </a:r>
            <a:r>
              <a:rPr lang="en-US" sz="2400" b="0" i="0" dirty="0">
                <a:effectLst/>
                <a:latin typeface="Söhne"/>
              </a:rPr>
              <a:t> Reflects upon the findings of the study, addressing any suggested revisions to the proposed framework accordingly (Section 4.5).</a:t>
            </a:r>
          </a:p>
        </p:txBody>
      </p:sp>
      <p:sp>
        <p:nvSpPr>
          <p:cNvPr id="5" name="Slide Number Placeholder 4">
            <a:extLst>
              <a:ext uri="{FF2B5EF4-FFF2-40B4-BE49-F238E27FC236}">
                <a16:creationId xmlns:a16="http://schemas.microsoft.com/office/drawing/2014/main" id="{CC52B076-C530-944F-A1D9-5B4BBF12CE31}"/>
              </a:ext>
            </a:extLst>
          </p:cNvPr>
          <p:cNvSpPr>
            <a:spLocks noGrp="1"/>
          </p:cNvSpPr>
          <p:nvPr>
            <p:ph type="sldNum" sz="quarter" idx="10"/>
          </p:nvPr>
        </p:nvSpPr>
        <p:spPr/>
        <p:txBody>
          <a:bodyPr/>
          <a:lstStyle/>
          <a:p>
            <a:fld id="{6D10E269-5031-F741-8E93-7E0209B91CEF}" type="slidenum">
              <a:rPr lang="en-US" smtClean="0"/>
              <a:t>9</a:t>
            </a:fld>
            <a:endParaRPr lang="en-US"/>
          </a:p>
        </p:txBody>
      </p:sp>
      <p:sp>
        <p:nvSpPr>
          <p:cNvPr id="2" name="Title 1">
            <a:extLst>
              <a:ext uri="{FF2B5EF4-FFF2-40B4-BE49-F238E27FC236}">
                <a16:creationId xmlns:a16="http://schemas.microsoft.com/office/drawing/2014/main" id="{7A15E3E7-997F-964B-BEDE-871C204D62A0}"/>
              </a:ext>
            </a:extLst>
          </p:cNvPr>
          <p:cNvSpPr>
            <a:spLocks noGrp="1"/>
          </p:cNvSpPr>
          <p:nvPr>
            <p:ph type="title" idx="4294967295"/>
          </p:nvPr>
        </p:nvSpPr>
        <p:spPr>
          <a:xfrm>
            <a:off x="0" y="116237"/>
            <a:ext cx="8229600" cy="808038"/>
          </a:xfrm>
          <a:prstGeom prst="rect">
            <a:avLst/>
          </a:prstGeom>
        </p:spPr>
        <p:txBody>
          <a:bodyPr>
            <a:normAutofit/>
          </a:bodyPr>
          <a:lstStyle/>
          <a:p>
            <a:pPr algn="l"/>
            <a:r>
              <a:rPr lang="en-US" b="1" i="0" dirty="0">
                <a:effectLst/>
                <a:latin typeface="Söhne"/>
              </a:rPr>
              <a:t>4- Methodology</a:t>
            </a:r>
          </a:p>
        </p:txBody>
      </p:sp>
    </p:spTree>
    <p:extLst>
      <p:ext uri="{BB962C8B-B14F-4D97-AF65-F5344CB8AC3E}">
        <p14:creationId xmlns:p14="http://schemas.microsoft.com/office/powerpoint/2010/main" val="1481385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{57EF1DAA-1B2A-6846-BBFF-B02DC27530DC}tf16401378</Template>
  <TotalTime>246</TotalTime>
  <Words>3675</Words>
  <Application>Microsoft Macintosh PowerPoint</Application>
  <PresentationFormat>On-screen Show (4:3)</PresentationFormat>
  <Paragraphs>380</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Inter</vt:lpstr>
      <vt:lpstr>Söhne</vt:lpstr>
      <vt:lpstr>Times New Roman</vt:lpstr>
      <vt:lpstr>TimesNewRomanPS</vt:lpstr>
      <vt:lpstr>Celestial</vt:lpstr>
      <vt:lpstr>Towards Transparent ESG Reporting: A Blockchain-based Conceptual Framework and its Implications on Carbon Accounting</vt:lpstr>
      <vt:lpstr>PowerPoint Presentation</vt:lpstr>
      <vt:lpstr>1- Introduction</vt:lpstr>
      <vt:lpstr>1- Introduction</vt:lpstr>
      <vt:lpstr>2- Literature Review</vt:lpstr>
      <vt:lpstr>2- Literature Review</vt:lpstr>
      <vt:lpstr>3- MOTIVATION &amp; CONTRIBUTION:</vt:lpstr>
      <vt:lpstr>4- Methodology</vt:lpstr>
      <vt:lpstr>4- Methodology</vt:lpstr>
      <vt:lpstr>4.1 The proposed framework</vt:lpstr>
      <vt:lpstr>4.1 The proposed framework</vt:lpstr>
      <vt:lpstr>4.2 Designing the artifact</vt:lpstr>
      <vt:lpstr>4.2 Designing the artifact</vt:lpstr>
      <vt:lpstr>4.3 Implementation of the artifact</vt:lpstr>
      <vt:lpstr>4.3 Implementation of the artifact</vt:lpstr>
      <vt:lpstr>4.4 Evaluation of the artifact</vt:lpstr>
      <vt:lpstr>4.4 Evaluation of the artifact</vt:lpstr>
      <vt:lpstr>4.5 Reflection and revision</vt:lpstr>
      <vt:lpstr>5- Discussion</vt:lpstr>
      <vt:lpstr>6- Key 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Transparent ESG Reporting: A Blockchain-based Conceptual Framework and its Implications on Carbon Accounting</dc:title>
  <dc:creator>Microsoft Office User</dc:creator>
  <cp:lastModifiedBy>Mello Codesso, Mauricio</cp:lastModifiedBy>
  <cp:revision>14</cp:revision>
  <dcterms:created xsi:type="dcterms:W3CDTF">2023-11-21T14:55:26Z</dcterms:created>
  <dcterms:modified xsi:type="dcterms:W3CDTF">2023-12-01T11:58:00Z</dcterms:modified>
</cp:coreProperties>
</file>