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7" r:id="rId2"/>
    <p:sldId id="343" r:id="rId3"/>
    <p:sldId id="467" r:id="rId4"/>
    <p:sldId id="493" r:id="rId5"/>
    <p:sldId id="494" r:id="rId6"/>
    <p:sldId id="499" r:id="rId7"/>
    <p:sldId id="495" r:id="rId8"/>
    <p:sldId id="501" r:id="rId9"/>
    <p:sldId id="502" r:id="rId10"/>
    <p:sldId id="503" r:id="rId11"/>
    <p:sldId id="496" r:id="rId12"/>
    <p:sldId id="497" r:id="rId13"/>
    <p:sldId id="500" r:id="rId14"/>
    <p:sldId id="498" r:id="rId15"/>
    <p:sldId id="37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0"/>
        <a:cs typeface="ヒラギノ角ゴ Pro W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ffitt, Kevin" initials="MK" lastIdx="9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99FF"/>
    <a:srgbClr val="B20010"/>
    <a:srgbClr val="BB0011"/>
    <a:srgbClr val="C60012"/>
    <a:srgbClr val="CF0013"/>
    <a:srgbClr val="CE002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6" autoAdjust="0"/>
    <p:restoredTop sz="86264" autoAdjust="0"/>
  </p:normalViewPr>
  <p:slideViewPr>
    <p:cSldViewPr snapToGrid="0">
      <p:cViewPr>
        <p:scale>
          <a:sx n="108" d="100"/>
          <a:sy n="108" d="100"/>
        </p:scale>
        <p:origin x="10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631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Audit Analytics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81150-F799-4739-9C3F-C1AE9DE0D50E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RBS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2F950-5A97-4C3F-8664-141613683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78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6A99D-D935-4CEA-B309-7C9C3693AB37}" type="datetimeFigureOut">
              <a:rPr lang="en-US" smtClean="0"/>
              <a:t>3/8/18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CC27A-48F1-458D-93B9-A9CE62161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UTGERS250_CMYK.eps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13" y="400050"/>
            <a:ext cx="2665412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51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6ED65-3E08-1844-A7F1-26A506E6F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80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448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448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03AC3-F13B-1F47-B3E8-36BAD1651B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3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/>
            </a:lvl1pPr>
            <a:lvl2pPr>
              <a:spcBef>
                <a:spcPts val="776"/>
              </a:spcBef>
              <a:defRPr/>
            </a:lvl2pPr>
            <a:lvl3pPr>
              <a:spcBef>
                <a:spcPts val="776"/>
              </a:spcBef>
              <a:defRPr/>
            </a:lvl3pPr>
            <a:lvl4pPr>
              <a:spcBef>
                <a:spcPts val="776"/>
              </a:spcBef>
              <a:defRPr/>
            </a:lvl4pPr>
            <a:lvl5pPr>
              <a:spcBef>
                <a:spcPts val="776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0"/>
          </p:nvPr>
        </p:nvSpPr>
        <p:spPr>
          <a:xfrm>
            <a:off x="381000" y="76200"/>
            <a:ext cx="2667000" cy="228600"/>
          </a:xfrm>
        </p:spPr>
        <p:txBody>
          <a:bodyPr lIns="0" tIns="0" rIns="0" bIns="0"/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615907"/>
            <a:ext cx="7543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06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DE3D7-47E4-D247-A433-B956B4FE5E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8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30265-D50A-604B-A3D2-5A1A1F0A02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4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33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0C282-7B5B-E44F-BEEF-237490ED0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3D505-1C4C-C647-B04A-531D80640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79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48BC0A-A8FC-8C4D-A72F-69E866D9F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6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2B208-7FDE-9F4E-9AC3-4BCF7F9DD7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1146175" y="6472238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0003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7E250-7071-B44F-B34D-CF703354E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22DEB-BA3D-C04A-8CDA-550C474F2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09600"/>
            <a:ext cx="8229600" cy="808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5339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F5F5F"/>
                </a:solidFill>
                <a:cs typeface="Geneva" charset="0"/>
              </a:defRPr>
            </a:lvl1pPr>
          </a:lstStyle>
          <a:p>
            <a:pPr>
              <a:defRPr/>
            </a:pPr>
            <a:fld id="{F72C7394-B4C5-A449-BE08-C323F3957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 Box 9"/>
          <p:cNvSpPr txBox="1">
            <a:spLocks noChangeArrowheads="1"/>
          </p:cNvSpPr>
          <p:nvPr/>
        </p:nvSpPr>
        <p:spPr bwMode="auto">
          <a:xfrm>
            <a:off x="457200" y="6248400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1400" dirty="0">
                <a:solidFill>
                  <a:srgbClr val="5F5F5F"/>
                </a:solidFill>
              </a:rPr>
              <a:t>R</a:t>
            </a:r>
            <a:r>
              <a:rPr lang="en-US" altLang="zh-CN" sz="1400" dirty="0">
                <a:solidFill>
                  <a:srgbClr val="5F5F5F"/>
                </a:solidFill>
              </a:rPr>
              <a:t>utgers</a:t>
            </a:r>
            <a:r>
              <a:rPr lang="en-US" altLang="zh-CN" sz="1400" baseline="0" dirty="0">
                <a:solidFill>
                  <a:srgbClr val="5F5F5F"/>
                </a:solidFill>
              </a:rPr>
              <a:t> Business School</a:t>
            </a:r>
            <a:endParaRPr lang="en-US" sz="1400" dirty="0">
              <a:solidFill>
                <a:srgbClr val="5F5F5F"/>
              </a:solidFill>
            </a:endParaRPr>
          </a:p>
        </p:txBody>
      </p:sp>
      <p:sp>
        <p:nvSpPr>
          <p:cNvPr id="1031" name="Text Box 10"/>
          <p:cNvSpPr txBox="1">
            <a:spLocks noChangeArrowheads="1"/>
          </p:cNvSpPr>
          <p:nvPr/>
        </p:nvSpPr>
        <p:spPr bwMode="auto">
          <a:xfrm>
            <a:off x="4876800" y="98425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  <a:cs typeface="Genev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6869600" y="125413"/>
            <a:ext cx="18537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 dirty="0"/>
              <a:t>Audit Analytics</a:t>
            </a:r>
          </a:p>
          <a:p>
            <a:pPr algn="r"/>
            <a:endParaRPr lang="en-US" sz="2000" dirty="0"/>
          </a:p>
        </p:txBody>
      </p:sp>
      <p:pic>
        <p:nvPicPr>
          <p:cNvPr id="1032" name="Picture 2" descr="RUTGERS250_SINGLE_FULL_TAG_PMS186.eps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75" y="222250"/>
            <a:ext cx="33147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0" y="523875"/>
            <a:ext cx="9144000" cy="0"/>
          </a:xfrm>
          <a:prstGeom prst="line">
            <a:avLst/>
          </a:prstGeom>
          <a:ln w="9525" cmpd="sng">
            <a:solidFill>
              <a:srgbClr val="BFBFBF"/>
            </a:solidFill>
            <a:prstDash val="solid"/>
            <a:round/>
          </a:ln>
          <a:effectLst>
            <a:glow rad="12700">
              <a:schemeClr val="bg2">
                <a:lumMod val="60000"/>
                <a:lumOff val="40000"/>
                <a:alpha val="87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  <p:sldLayoutId id="2147483844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200">
          <a:solidFill>
            <a:schemeClr val="tx2"/>
          </a:solidFill>
          <a:latin typeface="+mn-lt"/>
          <a:ea typeface="ヒラギノ角ゴ Pro W3" charset="0"/>
          <a:cs typeface="Geneva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2"/>
          </a:solidFill>
          <a:latin typeface="+mn-lt"/>
          <a:ea typeface="Geneva" charset="0"/>
          <a:cs typeface="Geneva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  <a:ea typeface="Geneva" charset="0"/>
          <a:cs typeface="Geneva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2"/>
          </a:solidFill>
          <a:latin typeface="+mn-lt"/>
          <a:ea typeface="Geneva" charset="0"/>
          <a:cs typeface="Geneva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Prioritizing and Classifying 8-K Information</a:t>
            </a:r>
            <a:endParaRPr lang="en-US" alt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 eaLnBrk="1" hangingPunct="1">
              <a:lnSpc>
                <a:spcPct val="80000"/>
              </a:lnSpc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Mauricio Codesso</a:t>
            </a:r>
          </a:p>
          <a:p>
            <a:pPr algn="r">
              <a:lnSpc>
                <a:spcPct val="8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Jamie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Freiman</a:t>
            </a: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949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D34CD1-4AAC-7341-90A3-81A48464F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266069"/>
            <a:ext cx="8229600" cy="79839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E724B57-E542-C64E-84B4-5323FEE184E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881FAD-9FAD-D240-A83E-4635F7D8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5DDA7-E482-7347-AA0E-51EB94C7F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247279"/>
            <a:ext cx="8335488" cy="2154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685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We tested four machine learning models</a:t>
            </a:r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Naïve Bayes      		  84% accuracy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Randon</a:t>
            </a:r>
            <a:r>
              <a:rPr lang="en-US" dirty="0"/>
              <a:t> Forest   		  88% accuracy 	</a:t>
            </a:r>
          </a:p>
          <a:p>
            <a:pPr>
              <a:buFont typeface="Arial" charset="0"/>
              <a:buChar char="•"/>
            </a:pPr>
            <a:r>
              <a:rPr lang="en-US" b="1" dirty="0" err="1"/>
              <a:t>XGBBoost</a:t>
            </a:r>
            <a:r>
              <a:rPr lang="en-US" b="1" dirty="0"/>
              <a:t>			  91% </a:t>
            </a:r>
            <a:r>
              <a:rPr lang="en-US" dirty="0"/>
              <a:t>accuracy 	</a:t>
            </a:r>
          </a:p>
          <a:p>
            <a:pPr>
              <a:buFont typeface="Arial" charset="0"/>
              <a:buChar char="•"/>
            </a:pPr>
            <a:r>
              <a:rPr lang="en-US" dirty="0"/>
              <a:t>Deep Learning (DNN)	  89% accuracy</a:t>
            </a:r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42750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br>
              <a:rPr lang="pt-BR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866019"/>
              </p:ext>
            </p:extLst>
          </p:nvPr>
        </p:nvGraphicFramePr>
        <p:xfrm>
          <a:off x="457199" y="1413163"/>
          <a:ext cx="8354291" cy="4582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7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0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8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r>
                        <a:rPr lang="en-US" dirty="0" err="1"/>
                        <a:t>Cancelamento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Registro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r>
                        <a:rPr lang="en-US" dirty="0"/>
                        <a:t>Stock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r>
                        <a:rPr lang="en-US" dirty="0" err="1"/>
                        <a:t>Direito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Preferência</a:t>
                      </a:r>
                      <a:r>
                        <a:rPr lang="en-US" dirty="0"/>
                        <a:t> / Right of first refusal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0.42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r>
                        <a:rPr lang="en-US" dirty="0"/>
                        <a:t>Dividends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0.98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783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r>
                        <a:rPr lang="en-US" dirty="0"/>
                        <a:t>Public Offering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/>
                        <a:t>0.79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r>
                        <a:rPr lang="en-US" dirty="0"/>
                        <a:t>Request for Judicial Recovery / </a:t>
                      </a:r>
                    </a:p>
                    <a:p>
                      <a:r>
                        <a:rPr lang="en-US" dirty="0"/>
                        <a:t>bankruptcy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1.00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72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r>
                        <a:rPr lang="en-US" dirty="0"/>
                        <a:t>Share 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0.84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4065">
                <a:tc>
                  <a:txBody>
                    <a:bodyPr/>
                    <a:lstStyle/>
                    <a:p>
                      <a:r>
                        <a:rPr lang="en-US" dirty="0" err="1"/>
                        <a:t>avg</a:t>
                      </a:r>
                      <a:r>
                        <a:rPr lang="en-US" dirty="0"/>
                        <a:t> /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0.91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0.91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/>
                        <a:t>1368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12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0F338A-50EA-4C4D-A083-954B8E722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0010"/>
            <a:ext cx="8229600" cy="4041879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D9D0AFB-B56A-6842-ACE4-CADEC8AEBE34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731BE5-B0C8-064F-8473-BEB2A05D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33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The results were obtained only with public data available at </a:t>
            </a:r>
            <a:r>
              <a:rPr lang="en-US" dirty="0" err="1"/>
              <a:t>EmpresaNet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Metadata analysis</a:t>
            </a:r>
          </a:p>
          <a:p>
            <a:pPr>
              <a:buFont typeface="Arial" charset="0"/>
              <a:buChar char="•"/>
            </a:pPr>
            <a:r>
              <a:rPr lang="en-US" dirty="0"/>
              <a:t>Financial Data indexes</a:t>
            </a:r>
          </a:p>
          <a:p>
            <a:pPr>
              <a:buFont typeface="Arial" charset="0"/>
              <a:buChar char="•"/>
            </a:pPr>
            <a:r>
              <a:rPr lang="en-US" dirty="0"/>
              <a:t>Knowledge Engineering</a:t>
            </a:r>
          </a:p>
          <a:p>
            <a:pPr>
              <a:buFont typeface="Arial" charset="0"/>
              <a:buChar char="•"/>
            </a:pPr>
            <a:r>
              <a:rPr lang="en-US" dirty="0"/>
              <a:t>Topic Modeling – LDA</a:t>
            </a:r>
          </a:p>
          <a:p>
            <a:pPr>
              <a:buFont typeface="Arial" charset="0"/>
              <a:buChar char="•"/>
            </a:pPr>
            <a:r>
              <a:rPr lang="en-US" dirty="0"/>
              <a:t>Word </a:t>
            </a:r>
            <a:r>
              <a:rPr lang="en-US" dirty="0" err="1"/>
              <a:t>Embeddings</a:t>
            </a:r>
            <a:endParaRPr lang="en-US"/>
          </a:p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Readability Score – </a:t>
            </a:r>
            <a:r>
              <a:rPr lang="en-US" i="1" dirty="0"/>
              <a:t>FOG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Sentimental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Passive Voice for formal documents.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>
              <a:buFont typeface="Arial" charset="0"/>
              <a:buChar char="•"/>
            </a:pP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</p:spTree>
    <p:extLst>
      <p:ext uri="{BB962C8B-B14F-4D97-AF65-F5344CB8AC3E}">
        <p14:creationId xmlns:p14="http://schemas.microsoft.com/office/powerpoint/2010/main" val="880478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3265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Data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Text from PDFs</a:t>
            </a:r>
            <a:r>
              <a:rPr lang="en-US" dirty="0"/>
              <a:t>	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8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24263"/>
            <a:ext cx="8229600" cy="45339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8500 files from January 2010 to March 2017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Categories: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600" dirty="0" err="1"/>
              <a:t>Cancelamento</a:t>
            </a:r>
            <a:r>
              <a:rPr lang="en-US" sz="1600" dirty="0"/>
              <a:t> de </a:t>
            </a:r>
            <a:r>
              <a:rPr lang="en-US" sz="1600" dirty="0" err="1"/>
              <a:t>Registro</a:t>
            </a:r>
            <a:r>
              <a:rPr lang="en-US" sz="1600" dirty="0"/>
              <a:t> / Cancelations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600" dirty="0"/>
              <a:t>Stock Control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600" dirty="0" err="1"/>
              <a:t>Direito</a:t>
            </a:r>
            <a:r>
              <a:rPr lang="en-US" sz="1600" dirty="0"/>
              <a:t> de </a:t>
            </a:r>
            <a:r>
              <a:rPr lang="en-US" sz="1600" dirty="0" err="1"/>
              <a:t>Preferência</a:t>
            </a:r>
            <a:r>
              <a:rPr lang="en-US" sz="1600" dirty="0"/>
              <a:t> / Right of first refusal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600" dirty="0"/>
              <a:t>Dividends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600" dirty="0"/>
              <a:t>Public Offering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600" dirty="0"/>
              <a:t>Request for Judicial Recovery / 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600" dirty="0"/>
              <a:t>bankruptcy</a:t>
            </a:r>
          </a:p>
          <a:p>
            <a:pPr lvl="1" fontAlgn="t">
              <a:buFont typeface="Arial" panose="020B0604020202020204" pitchFamily="34" charset="0"/>
              <a:buChar char="•"/>
            </a:pPr>
            <a:r>
              <a:rPr lang="en-US" sz="1600" dirty="0"/>
              <a:t>Share subscription</a:t>
            </a:r>
            <a:endParaRPr lang="en-US" altLang="zh-C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615907"/>
            <a:ext cx="6484495" cy="37344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EmpresaNet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2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/>
              <a:t>Development of a script for extracting and processing the texts of the files in PDF</a:t>
            </a:r>
          </a:p>
          <a:p>
            <a:pPr>
              <a:buFont typeface="Arial" charset="0"/>
              <a:buChar char="•"/>
            </a:pPr>
            <a:r>
              <a:rPr lang="en-US" dirty="0"/>
              <a:t>Deletion of encrypted and corrupted files</a:t>
            </a:r>
          </a:p>
          <a:p>
            <a:pPr>
              <a:buFont typeface="Arial" charset="0"/>
              <a:buChar char="•"/>
            </a:pPr>
            <a:r>
              <a:rPr lang="en-US" dirty="0"/>
              <a:t>Final files after extraction and cleaning: 6837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and Cleaning Data			</a:t>
            </a:r>
          </a:p>
        </p:txBody>
      </p:sp>
    </p:spTree>
    <p:extLst>
      <p:ext uri="{BB962C8B-B14F-4D97-AF65-F5344CB8AC3E}">
        <p14:creationId xmlns:p14="http://schemas.microsoft.com/office/powerpoint/2010/main" val="104638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4048944"/>
              </p:ext>
            </p:extLst>
          </p:nvPr>
        </p:nvGraphicFramePr>
        <p:xfrm>
          <a:off x="793750" y="1172807"/>
          <a:ext cx="7376473" cy="2369962"/>
        </p:xfrm>
        <a:graphic>
          <a:graphicData uri="http://schemas.openxmlformats.org/drawingml/2006/table">
            <a:tbl>
              <a:tblPr/>
              <a:tblGrid>
                <a:gridCol w="652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82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dirty="0">
                          <a:effectLst/>
                        </a:rPr>
                        <a:t>Categories</a:t>
                      </a:r>
                      <a:endParaRPr lang="en-US" sz="1200" b="1" dirty="0">
                        <a:effectLst/>
                      </a:endParaRP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1" dirty="0">
                          <a:effectLst/>
                        </a:rPr>
                        <a:t>Files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Cancelamento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Registro</a:t>
                      </a:r>
                      <a:endParaRPr lang="en-US" sz="12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dirty="0">
                          <a:effectLst/>
                        </a:rPr>
                        <a:t>282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60">
                <a:tc>
                  <a:txBody>
                    <a:bodyPr/>
                    <a:lstStyle/>
                    <a:p>
                      <a:r>
                        <a:rPr lang="en-US" sz="1200" dirty="0"/>
                        <a:t>Stock Control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>
                          <a:effectLst/>
                        </a:rPr>
                        <a:t>128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6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Direito</a:t>
                      </a:r>
                      <a:r>
                        <a:rPr lang="en-US" sz="1200" dirty="0"/>
                        <a:t> de </a:t>
                      </a:r>
                      <a:r>
                        <a:rPr lang="en-US" sz="1200" dirty="0" err="1"/>
                        <a:t>Preferência</a:t>
                      </a:r>
                      <a:r>
                        <a:rPr lang="en-US" sz="1200" dirty="0"/>
                        <a:t> / Right of first refusal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dirty="0">
                          <a:effectLst/>
                        </a:rPr>
                        <a:t>292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660">
                <a:tc>
                  <a:txBody>
                    <a:bodyPr/>
                    <a:lstStyle/>
                    <a:p>
                      <a:r>
                        <a:rPr lang="en-US" sz="1200" dirty="0"/>
                        <a:t>Dividends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uk-UA" sz="1200" dirty="0">
                          <a:effectLst/>
                        </a:rPr>
                        <a:t>3919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60">
                <a:tc>
                  <a:txBody>
                    <a:bodyPr/>
                    <a:lstStyle/>
                    <a:p>
                      <a:r>
                        <a:rPr lang="en-US" sz="1200" dirty="0"/>
                        <a:t>Public Offering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is-IS" sz="1200" dirty="0">
                          <a:effectLst/>
                        </a:rPr>
                        <a:t>928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7155">
                <a:tc>
                  <a:txBody>
                    <a:bodyPr/>
                    <a:lstStyle/>
                    <a:p>
                      <a:r>
                        <a:rPr lang="en-US" sz="1200" dirty="0"/>
                        <a:t>Request for Judicial Recovery / </a:t>
                      </a:r>
                    </a:p>
                    <a:p>
                      <a:r>
                        <a:rPr lang="en-US" sz="1200" dirty="0"/>
                        <a:t>bankruptcy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333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60">
                <a:tc>
                  <a:txBody>
                    <a:bodyPr/>
                    <a:lstStyle/>
                    <a:p>
                      <a:r>
                        <a:rPr lang="en-US" sz="1200" dirty="0"/>
                        <a:t>Share subscription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955</a:t>
                      </a:r>
                    </a:p>
                  </a:txBody>
                  <a:tcPr marL="83961" marR="83961" marT="41981" marB="419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3A907EA-A6C1-7E40-932E-26B75FC3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0086" y="3566269"/>
            <a:ext cx="7543800" cy="329530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810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A860E9-7D92-234C-A256-26C86FDB8D15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3E06D7-EBB2-6449-BC86-87E5FA7A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3FC6189-512F-F746-97F7-8DFF81736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B093CA-C288-3543-8110-927ACF45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246"/>
            <a:ext cx="9144000" cy="572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44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32435"/>
            <a:ext cx="9144000" cy="528476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699035"/>
            <a:ext cx="7543800" cy="533400"/>
          </a:xfrm>
        </p:spPr>
        <p:txBody>
          <a:bodyPr/>
          <a:lstStyle/>
          <a:p>
            <a:r>
              <a:rPr lang="en-US" dirty="0"/>
              <a:t>PCA Analysis</a:t>
            </a:r>
          </a:p>
        </p:txBody>
      </p:sp>
    </p:spTree>
    <p:extLst>
      <p:ext uri="{BB962C8B-B14F-4D97-AF65-F5344CB8AC3E}">
        <p14:creationId xmlns:p14="http://schemas.microsoft.com/office/powerpoint/2010/main" val="12901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EB0C6-1717-8541-A5B6-75E0C7CFC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689" y="1524000"/>
            <a:ext cx="7112621" cy="45339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279AD8B-BF34-B540-8E46-00C5F4DA8C0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E1AD3D-11D3-3843-AB47-6D38A9020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Process</a:t>
            </a:r>
          </a:p>
        </p:txBody>
      </p:sp>
    </p:spTree>
    <p:extLst>
      <p:ext uri="{BB962C8B-B14F-4D97-AF65-F5344CB8AC3E}">
        <p14:creationId xmlns:p14="http://schemas.microsoft.com/office/powerpoint/2010/main" val="280876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A8B3D2-9B6F-1D46-A1D9-41BBDCA00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6716"/>
          <a:stretch/>
        </p:blipFill>
        <p:spPr>
          <a:xfrm>
            <a:off x="255319" y="1250295"/>
            <a:ext cx="8479963" cy="57850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EE32CE2-EAB8-3D42-A459-485E43F89867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49989-D6BD-2749-B79C-95B88FADE4EC}"/>
              </a:ext>
            </a:extLst>
          </p:cNvPr>
          <p:cNvSpPr txBox="1"/>
          <p:nvPr/>
        </p:nvSpPr>
        <p:spPr>
          <a:xfrm>
            <a:off x="381000" y="676894"/>
            <a:ext cx="5676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improve the pdfs text extraction?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6FE60-D1F2-244B-BEB9-B62304C05F01}"/>
              </a:ext>
            </a:extLst>
          </p:cNvPr>
          <p:cNvSpPr txBox="1"/>
          <p:nvPr/>
        </p:nvSpPr>
        <p:spPr>
          <a:xfrm>
            <a:off x="255319" y="1958284"/>
            <a:ext cx="8283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tivit</a:t>
            </a:r>
            <a:r>
              <a:rPr lang="en-US" sz="1800" dirty="0"/>
              <a:t> </a:t>
            </a:r>
            <a:r>
              <a:rPr lang="en-US" sz="1800" dirty="0" err="1"/>
              <a:t>terceiriza</a:t>
            </a:r>
            <a:r>
              <a:rPr lang="en-US" sz="1800" dirty="0"/>
              <a:t> </a:t>
            </a:r>
            <a:r>
              <a:rPr lang="en-US" sz="1800" dirty="0" err="1"/>
              <a:t>processos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servi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tecnologia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/>
              <a:t>s </a:t>
            </a:r>
            <a:r>
              <a:rPr lang="en-US" sz="1800" dirty="0" err="1"/>
              <a:t>cnpj</a:t>
            </a:r>
            <a:r>
              <a:rPr lang="en-US" sz="1800" dirty="0"/>
              <a:t> mf </a:t>
            </a:r>
            <a:r>
              <a:rPr lang="en-US" sz="1800" dirty="0" err="1"/>
              <a:t>nire</a:t>
            </a:r>
            <a:r>
              <a:rPr lang="en-US" sz="1800" dirty="0"/>
              <a:t> </a:t>
            </a:r>
            <a:r>
              <a:rPr lang="en-US" sz="1800" dirty="0" err="1"/>
              <a:t>edital</a:t>
            </a:r>
            <a:r>
              <a:rPr lang="en-US" sz="1800" dirty="0"/>
              <a:t> </a:t>
            </a:r>
            <a:r>
              <a:rPr lang="en-US" sz="1800" dirty="0" err="1"/>
              <a:t>segunda</a:t>
            </a:r>
            <a:r>
              <a:rPr lang="en-US" sz="1800" dirty="0"/>
              <a:t> </a:t>
            </a:r>
            <a:r>
              <a:rPr lang="en-US" sz="1800" dirty="0" err="1"/>
              <a:t>convoca</a:t>
            </a:r>
            <a:r>
              <a:rPr lang="en-US" sz="1800" dirty="0"/>
              <a:t> </a:t>
            </a:r>
            <a:r>
              <a:rPr lang="en-US" sz="1800" dirty="0" err="1"/>
              <a:t>assembleias</a:t>
            </a:r>
            <a:r>
              <a:rPr lang="en-US" sz="1800" dirty="0"/>
              <a:t> </a:t>
            </a:r>
            <a:r>
              <a:rPr lang="en-US" sz="1800" dirty="0" err="1"/>
              <a:t>gerais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extraordin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riasficam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/>
              <a:t>senhores</a:t>
            </a:r>
            <a:r>
              <a:rPr lang="en-US" sz="1800" dirty="0"/>
              <a:t> </a:t>
            </a:r>
            <a:r>
              <a:rPr lang="en-US" sz="1800" dirty="0" err="1"/>
              <a:t>acionistas</a:t>
            </a:r>
            <a:r>
              <a:rPr lang="en-US" sz="1800" dirty="0"/>
              <a:t> </a:t>
            </a:r>
            <a:r>
              <a:rPr lang="en-US" sz="1800" dirty="0" err="1"/>
              <a:t>tivit</a:t>
            </a:r>
            <a:r>
              <a:rPr lang="en-US" sz="1800" dirty="0"/>
              <a:t> </a:t>
            </a:r>
            <a:r>
              <a:rPr lang="en-US" sz="1800" dirty="0" err="1"/>
              <a:t>terceiriza</a:t>
            </a:r>
            <a:r>
              <a:rPr lang="en-US" sz="1800" dirty="0"/>
              <a:t> </a:t>
            </a:r>
            <a:r>
              <a:rPr lang="en-US" sz="1800" dirty="0" err="1"/>
              <a:t>processos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servi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ose</a:t>
            </a:r>
            <a:r>
              <a:rPr lang="en-US" sz="1800" dirty="0"/>
              <a:t> </a:t>
            </a:r>
            <a:r>
              <a:rPr lang="en-US" sz="1800" dirty="0" err="1"/>
              <a:t>tecnologia</a:t>
            </a:r>
            <a:r>
              <a:rPr lang="en-US" sz="1800" dirty="0"/>
              <a:t> s </a:t>
            </a:r>
            <a:r>
              <a:rPr lang="en-US" sz="1800" dirty="0" err="1"/>
              <a:t>convocados</a:t>
            </a:r>
            <a:r>
              <a:rPr lang="en-US" sz="1800" dirty="0"/>
              <a:t> </a:t>
            </a:r>
            <a:r>
              <a:rPr lang="en-US" sz="1800" dirty="0" err="1"/>
              <a:t>reunir</a:t>
            </a:r>
            <a:r>
              <a:rPr lang="en-US" sz="1800" dirty="0"/>
              <a:t> </a:t>
            </a:r>
            <a:r>
              <a:rPr lang="en-US" sz="1800" dirty="0" err="1"/>
              <a:t>assembleias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geraisextraordin</a:t>
            </a:r>
            <a:r>
              <a:rPr lang="en-US" sz="1800" dirty="0">
                <a:highlight>
                  <a:srgbClr val="FFFF00"/>
                </a:highlight>
              </a:rPr>
              <a:t> rias </a:t>
            </a:r>
            <a:r>
              <a:rPr lang="en-US" sz="1800" dirty="0" err="1"/>
              <a:t>companhia</a:t>
            </a:r>
            <a:r>
              <a:rPr lang="en-US" sz="1800" dirty="0"/>
              <a:t>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realizadas</a:t>
            </a:r>
            <a:r>
              <a:rPr lang="en-US" sz="1800" dirty="0"/>
              <a:t> </a:t>
            </a:r>
            <a:r>
              <a:rPr lang="en-US" sz="1800" dirty="0" err="1"/>
              <a:t>segunda</a:t>
            </a:r>
            <a:r>
              <a:rPr lang="en-US" sz="1800" dirty="0"/>
              <a:t> </a:t>
            </a:r>
            <a:r>
              <a:rPr lang="en-US" sz="1800" dirty="0" err="1"/>
              <a:t>convoca</a:t>
            </a:r>
            <a:r>
              <a:rPr lang="en-US" sz="1800" dirty="0"/>
              <a:t> </a:t>
            </a:r>
            <a:r>
              <a:rPr lang="en-US" sz="1800" dirty="0" err="1"/>
              <a:t>julho</a:t>
            </a:r>
            <a:r>
              <a:rPr lang="en-US" sz="1800" dirty="0"/>
              <a:t> </a:t>
            </a:r>
            <a:r>
              <a:rPr lang="en-US" sz="1800" dirty="0" err="1"/>
              <a:t>sede</a:t>
            </a:r>
            <a:r>
              <a:rPr lang="en-US" sz="1800" dirty="0"/>
              <a:t> social </a:t>
            </a:r>
            <a:r>
              <a:rPr lang="en-US" sz="1800" dirty="0" err="1"/>
              <a:t>companhia</a:t>
            </a:r>
            <a:r>
              <a:rPr lang="en-US" sz="1800" dirty="0"/>
              <a:t> </a:t>
            </a:r>
            <a:r>
              <a:rPr lang="en-US" sz="1800" dirty="0" err="1"/>
              <a:t>localizada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avenidaprefeito</a:t>
            </a:r>
            <a:r>
              <a:rPr lang="en-US" sz="1800" dirty="0"/>
              <a:t> </a:t>
            </a:r>
            <a:r>
              <a:rPr lang="en-US" sz="1800" dirty="0" err="1"/>
              <a:t>carlos</a:t>
            </a:r>
            <a:r>
              <a:rPr lang="en-US" sz="1800" dirty="0"/>
              <a:t> </a:t>
            </a:r>
            <a:r>
              <a:rPr lang="en-US" sz="1800" dirty="0" err="1"/>
              <a:t>ferreira</a:t>
            </a:r>
            <a:r>
              <a:rPr lang="en-US" sz="1800" dirty="0"/>
              <a:t> lopes n </a:t>
            </a:r>
            <a:r>
              <a:rPr lang="en-US" sz="1800" dirty="0" err="1"/>
              <a:t>cidade</a:t>
            </a:r>
            <a:r>
              <a:rPr lang="en-US" sz="1800" dirty="0"/>
              <a:t> </a:t>
            </a:r>
            <a:r>
              <a:rPr lang="en-US" sz="1800" dirty="0" err="1"/>
              <a:t>mogi</a:t>
            </a:r>
            <a:r>
              <a:rPr lang="en-US" sz="1800" dirty="0"/>
              <a:t> </a:t>
            </a:r>
            <a:r>
              <a:rPr lang="en-US" sz="1800" dirty="0" err="1"/>
              <a:t>cruzes</a:t>
            </a:r>
            <a:r>
              <a:rPr lang="en-US" sz="1800" dirty="0"/>
              <a:t> </a:t>
            </a:r>
            <a:r>
              <a:rPr lang="en-US" sz="1800" dirty="0" err="1"/>
              <a:t>estado</a:t>
            </a:r>
            <a:r>
              <a:rPr lang="en-US" sz="1800" dirty="0"/>
              <a:t> s </a:t>
            </a:r>
            <a:r>
              <a:rPr lang="en-US" sz="1800" dirty="0" err="1"/>
              <a:t>paulo</a:t>
            </a:r>
            <a:r>
              <a:rPr lang="en-US" sz="1800" dirty="0"/>
              <a:t> s </a:t>
            </a:r>
            <a:r>
              <a:rPr lang="en-US" sz="1800" dirty="0" err="1"/>
              <a:t>hs</a:t>
            </a:r>
            <a:r>
              <a:rPr lang="en-US" sz="1800" dirty="0"/>
              <a:t> </a:t>
            </a:r>
            <a:r>
              <a:rPr lang="en-US" sz="1800" dirty="0" err="1"/>
              <a:t>hs</a:t>
            </a:r>
            <a:r>
              <a:rPr lang="en-US" sz="1800" dirty="0"/>
              <a:t> </a:t>
            </a:r>
            <a:r>
              <a:rPr lang="en-US" sz="1800" dirty="0" err="1"/>
              <a:t>seguintes</a:t>
            </a:r>
            <a:r>
              <a:rPr lang="en-US" sz="1800" dirty="0"/>
              <a:t> </a:t>
            </a:r>
            <a:r>
              <a:rPr lang="en-US" sz="1800" dirty="0" err="1"/>
              <a:t>ordens</a:t>
            </a:r>
            <a:r>
              <a:rPr lang="en-US" sz="1800" dirty="0"/>
              <a:t> </a:t>
            </a:r>
            <a:r>
              <a:rPr lang="en-US" sz="1800" dirty="0" err="1"/>
              <a:t>dia</a:t>
            </a:r>
            <a:r>
              <a:rPr lang="en-US" sz="1800" dirty="0"/>
              <a:t> </a:t>
            </a:r>
            <a:r>
              <a:rPr lang="en-US" sz="1800" dirty="0" err="1"/>
              <a:t>assembleia</a:t>
            </a:r>
            <a:r>
              <a:rPr lang="en-US" sz="1800" dirty="0"/>
              <a:t> </a:t>
            </a:r>
            <a:r>
              <a:rPr lang="en-US" sz="1800" dirty="0" err="1"/>
              <a:t>geral</a:t>
            </a:r>
            <a:r>
              <a:rPr lang="en-US" sz="1800" dirty="0"/>
              <a:t> </a:t>
            </a:r>
            <a:r>
              <a:rPr lang="en-US" sz="1800" dirty="0" err="1"/>
              <a:t>extraordin</a:t>
            </a:r>
            <a:r>
              <a:rPr lang="en-US" sz="1800" dirty="0"/>
              <a:t> ria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realizada</a:t>
            </a:r>
            <a:r>
              <a:rPr lang="en-US" sz="1800" dirty="0"/>
              <a:t> s </a:t>
            </a:r>
            <a:r>
              <a:rPr lang="en-US" sz="1800" dirty="0" err="1"/>
              <a:t>hs</a:t>
            </a:r>
            <a:r>
              <a:rPr lang="en-US" sz="1800" dirty="0"/>
              <a:t> </a:t>
            </a:r>
            <a:r>
              <a:rPr lang="en-US" sz="1800" dirty="0" err="1"/>
              <a:t>aprova</a:t>
            </a:r>
            <a:r>
              <a:rPr lang="en-US" sz="1800" dirty="0"/>
              <a:t> </a:t>
            </a:r>
            <a:r>
              <a:rPr lang="en-US" sz="1800" dirty="0" err="1"/>
              <a:t>proposta</a:t>
            </a:r>
            <a:r>
              <a:rPr lang="en-US" sz="1800" dirty="0"/>
              <a:t> </a:t>
            </a:r>
            <a:r>
              <a:rPr lang="en-US" sz="1800" dirty="0" err="1"/>
              <a:t>plano</a:t>
            </a:r>
            <a:r>
              <a:rPr lang="en-US" sz="1800" dirty="0"/>
              <a:t> op </a:t>
            </a:r>
            <a:r>
              <a:rPr lang="en-US" sz="1800" dirty="0" err="1"/>
              <a:t>compra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es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emiss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oda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/>
              <a:t>companhia</a:t>
            </a:r>
            <a:r>
              <a:rPr lang="en-US" sz="1800" dirty="0"/>
              <a:t> </a:t>
            </a:r>
            <a:r>
              <a:rPr lang="en-US" sz="1800" dirty="0" err="1"/>
              <a:t>termos</a:t>
            </a:r>
            <a:r>
              <a:rPr lang="en-US" sz="1800" dirty="0"/>
              <a:t> </a:t>
            </a:r>
            <a:r>
              <a:rPr lang="en-US" sz="1800" dirty="0" err="1"/>
              <a:t>minuta</a:t>
            </a:r>
            <a:r>
              <a:rPr lang="en-US" sz="1800" dirty="0"/>
              <a:t> </a:t>
            </a:r>
            <a:r>
              <a:rPr lang="en-US" sz="1800" dirty="0" err="1"/>
              <a:t>disponibilizada</a:t>
            </a:r>
            <a:r>
              <a:rPr lang="en-US" sz="1800" dirty="0"/>
              <a:t> </a:t>
            </a:r>
            <a:r>
              <a:rPr lang="en-US" sz="1800" dirty="0" err="1"/>
              <a:t>acionistas</a:t>
            </a:r>
            <a:r>
              <a:rPr lang="en-US" sz="1800" dirty="0"/>
              <a:t> </a:t>
            </a:r>
            <a:r>
              <a:rPr lang="en-US" sz="1800" dirty="0" err="1"/>
              <a:t>aconseq</a:t>
            </a:r>
            <a:r>
              <a:rPr lang="en-US" sz="1800" dirty="0"/>
              <a:t> </a:t>
            </a:r>
            <a:r>
              <a:rPr lang="en-US" sz="1800" dirty="0" err="1"/>
              <a:t>ente</a:t>
            </a:r>
            <a:r>
              <a:rPr lang="en-US" sz="1800" dirty="0"/>
              <a:t> </a:t>
            </a:r>
            <a:r>
              <a:rPr lang="en-US" sz="1800" dirty="0" err="1"/>
              <a:t>altera</a:t>
            </a:r>
            <a:r>
              <a:rPr lang="en-US" sz="1800" dirty="0"/>
              <a:t> </a:t>
            </a:r>
            <a:r>
              <a:rPr lang="en-US" sz="1800" dirty="0" err="1"/>
              <a:t>artigos</a:t>
            </a:r>
            <a:r>
              <a:rPr lang="en-US" sz="1800" dirty="0"/>
              <a:t> item h </a:t>
            </a:r>
            <a:r>
              <a:rPr lang="en-US" sz="1800" dirty="0" err="1"/>
              <a:t>estatuto</a:t>
            </a:r>
            <a:r>
              <a:rPr lang="en-US" sz="1800" dirty="0"/>
              <a:t> social </a:t>
            </a:r>
            <a:r>
              <a:rPr lang="en-US" sz="1800" dirty="0" err="1">
                <a:highlight>
                  <a:srgbClr val="FFFF00"/>
                </a:highlight>
              </a:rPr>
              <a:t>dacompanhia</a:t>
            </a:r>
            <a:r>
              <a:rPr lang="en-US" sz="1800" dirty="0"/>
              <a:t> b </a:t>
            </a:r>
            <a:r>
              <a:rPr lang="en-US" sz="1800" dirty="0" err="1"/>
              <a:t>aumento</a:t>
            </a:r>
            <a:r>
              <a:rPr lang="en-US" sz="1800" dirty="0"/>
              <a:t> valor global </a:t>
            </a:r>
            <a:r>
              <a:rPr lang="en-US" sz="1800" dirty="0" err="1"/>
              <a:t>remunera</a:t>
            </a:r>
            <a:r>
              <a:rPr lang="en-US" sz="1800" dirty="0"/>
              <a:t> </a:t>
            </a:r>
            <a:r>
              <a:rPr lang="en-US" sz="1800" dirty="0" err="1"/>
              <a:t>administradores</a:t>
            </a:r>
            <a:r>
              <a:rPr lang="en-US" sz="1800" dirty="0"/>
              <a:t> </a:t>
            </a:r>
            <a:r>
              <a:rPr lang="en-US" sz="1800" dirty="0" err="1"/>
              <a:t>assembleia</a:t>
            </a:r>
            <a:r>
              <a:rPr lang="en-US" sz="1800" dirty="0"/>
              <a:t> </a:t>
            </a:r>
            <a:r>
              <a:rPr lang="en-US" sz="1800" dirty="0" err="1"/>
              <a:t>geral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extraordin</a:t>
            </a:r>
            <a:r>
              <a:rPr lang="en-US" sz="1800" dirty="0">
                <a:highlight>
                  <a:srgbClr val="FFFF00"/>
                </a:highlight>
              </a:rPr>
              <a:t> ria </a:t>
            </a:r>
            <a:r>
              <a:rPr lang="en-US" sz="1800" dirty="0" err="1"/>
              <a:t>ser</a:t>
            </a:r>
            <a:r>
              <a:rPr lang="en-US" sz="1800" dirty="0"/>
              <a:t> </a:t>
            </a:r>
            <a:r>
              <a:rPr lang="en-US" sz="1800" dirty="0" err="1"/>
              <a:t>realizada</a:t>
            </a:r>
            <a:r>
              <a:rPr lang="en-US" sz="1800" dirty="0"/>
              <a:t> s </a:t>
            </a:r>
            <a:r>
              <a:rPr lang="en-US" sz="1800" dirty="0" err="1"/>
              <a:t>hs</a:t>
            </a:r>
            <a:r>
              <a:rPr lang="en-US" sz="1800" dirty="0"/>
              <a:t> </a:t>
            </a:r>
            <a:r>
              <a:rPr lang="en-US" sz="1800" dirty="0" err="1"/>
              <a:t>aprova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companhia</a:t>
            </a:r>
            <a:r>
              <a:rPr lang="en-US" sz="1800" dirty="0"/>
              <a:t> novo </a:t>
            </a:r>
            <a:r>
              <a:rPr lang="en-US" sz="1800" dirty="0" err="1"/>
              <a:t>mercado</a:t>
            </a:r>
            <a:r>
              <a:rPr lang="en-US" sz="1800" dirty="0"/>
              <a:t> </a:t>
            </a:r>
            <a:r>
              <a:rPr lang="en-US" sz="1800" dirty="0" err="1"/>
              <a:t>segmento</a:t>
            </a:r>
            <a:r>
              <a:rPr lang="en-US" sz="1800" dirty="0"/>
              <a:t> especial </a:t>
            </a:r>
            <a:r>
              <a:rPr lang="en-US" sz="1800" dirty="0" err="1"/>
              <a:t>denegocia</a:t>
            </a:r>
            <a:r>
              <a:rPr lang="en-US" sz="1800" dirty="0"/>
              <a:t> </a:t>
            </a:r>
            <a:r>
              <a:rPr lang="en-US" sz="1800" dirty="0" err="1"/>
              <a:t>bm</a:t>
            </a:r>
            <a:r>
              <a:rPr lang="en-US" sz="1800" dirty="0"/>
              <a:t> </a:t>
            </a:r>
            <a:r>
              <a:rPr lang="en-US" sz="1800" dirty="0" err="1"/>
              <a:t>fbovespa</a:t>
            </a:r>
            <a:r>
              <a:rPr lang="en-US" sz="1800" dirty="0"/>
              <a:t> b </a:t>
            </a:r>
            <a:r>
              <a:rPr lang="en-US" sz="1800" dirty="0" err="1"/>
              <a:t>sele</a:t>
            </a:r>
            <a:r>
              <a:rPr lang="en-US" sz="1800" dirty="0"/>
              <a:t> </a:t>
            </a:r>
            <a:r>
              <a:rPr lang="en-US" sz="1800" dirty="0" err="1"/>
              <a:t>acionistas</a:t>
            </a:r>
            <a:r>
              <a:rPr lang="en-US" sz="1800" dirty="0"/>
              <a:t> n </a:t>
            </a:r>
            <a:r>
              <a:rPr lang="en-US" sz="1800" dirty="0" err="1"/>
              <a:t>controladores</a:t>
            </a:r>
            <a:r>
              <a:rPr lang="en-US" sz="1800" dirty="0"/>
              <a:t> </a:t>
            </a:r>
            <a:r>
              <a:rPr lang="en-US" sz="1800" dirty="0" err="1"/>
              <a:t>companhia</a:t>
            </a:r>
            <a:r>
              <a:rPr lang="en-US" sz="1800" dirty="0"/>
              <a:t> </a:t>
            </a:r>
            <a:r>
              <a:rPr lang="en-US" sz="1800" dirty="0" err="1"/>
              <a:t>detentores</a:t>
            </a:r>
            <a:r>
              <a:rPr lang="en-US" sz="1800" dirty="0"/>
              <a:t> </a:t>
            </a:r>
            <a:r>
              <a:rPr lang="en-US" sz="1800" dirty="0" err="1"/>
              <a:t>dea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circula</a:t>
            </a:r>
            <a:r>
              <a:rPr lang="en-US" sz="1800" dirty="0"/>
              <a:t> </a:t>
            </a:r>
            <a:r>
              <a:rPr lang="en-US" sz="1800" dirty="0" err="1"/>
              <a:t>companhia</a:t>
            </a:r>
            <a:r>
              <a:rPr lang="en-US" sz="1800" dirty="0"/>
              <a:t> </a:t>
            </a:r>
            <a:r>
              <a:rPr lang="en-US" sz="1800" dirty="0" err="1"/>
              <a:t>conforme</a:t>
            </a:r>
            <a:r>
              <a:rPr lang="en-US" sz="1800" dirty="0"/>
              <a:t> </a:t>
            </a:r>
            <a:r>
              <a:rPr lang="en-US" sz="1800" dirty="0" err="1"/>
              <a:t>definido</a:t>
            </a:r>
            <a:r>
              <a:rPr lang="en-US" sz="1800" dirty="0"/>
              <a:t> </a:t>
            </a:r>
            <a:r>
              <a:rPr lang="en-US" sz="1800" dirty="0" err="1"/>
              <a:t>regulamento</a:t>
            </a:r>
            <a:r>
              <a:rPr lang="en-US" sz="1800" dirty="0"/>
              <a:t> </a:t>
            </a:r>
            <a:r>
              <a:rPr lang="en-US" sz="1800" dirty="0" err="1"/>
              <a:t>novomercado</a:t>
            </a:r>
            <a:r>
              <a:rPr lang="en-US" sz="1800" dirty="0"/>
              <a:t> </a:t>
            </a:r>
            <a:r>
              <a:rPr lang="en-US" sz="1800" dirty="0" err="1"/>
              <a:t>dentre</a:t>
            </a:r>
            <a:r>
              <a:rPr lang="en-US" sz="1800" dirty="0"/>
              <a:t> </a:t>
            </a:r>
            <a:r>
              <a:rPr lang="en-US" sz="1800" dirty="0" err="1"/>
              <a:t>seguintes</a:t>
            </a:r>
            <a:r>
              <a:rPr lang="en-US" sz="1800" dirty="0"/>
              <a:t> </a:t>
            </a:r>
            <a:r>
              <a:rPr lang="en-US" sz="1800" dirty="0" err="1"/>
              <a:t>institui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especializadas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sercontratada</a:t>
            </a:r>
            <a:r>
              <a:rPr lang="en-US" sz="1800" dirty="0"/>
              <a:t> </a:t>
            </a:r>
            <a:r>
              <a:rPr lang="en-US" sz="1800" dirty="0" err="1"/>
              <a:t>elabora</a:t>
            </a:r>
            <a:r>
              <a:rPr lang="en-US" sz="1800" dirty="0"/>
              <a:t> </a:t>
            </a:r>
            <a:r>
              <a:rPr lang="en-US" sz="1800" dirty="0" err="1"/>
              <a:t>termos</a:t>
            </a:r>
            <a:r>
              <a:rPr lang="en-US" sz="1800" dirty="0"/>
              <a:t> </a:t>
            </a:r>
            <a:r>
              <a:rPr lang="en-US" sz="1800" dirty="0" err="1"/>
              <a:t>legisla</a:t>
            </a:r>
            <a:r>
              <a:rPr lang="en-US" sz="1800" dirty="0"/>
              <a:t> </a:t>
            </a:r>
            <a:r>
              <a:rPr lang="en-US" sz="1800" dirty="0" err="1"/>
              <a:t>regulamenta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oaplic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>
                <a:highlight>
                  <a:srgbClr val="FFFF00"/>
                </a:highlight>
              </a:rPr>
              <a:t>vei</a:t>
            </a:r>
            <a:r>
              <a:rPr lang="en-US" sz="1800" dirty="0" err="1"/>
              <a:t>s</a:t>
            </a:r>
            <a:r>
              <a:rPr lang="en-US" sz="1800" dirty="0"/>
              <a:t> </a:t>
            </a:r>
            <a:r>
              <a:rPr lang="en-US" sz="1800" dirty="0" err="1"/>
              <a:t>laudo</a:t>
            </a:r>
            <a:r>
              <a:rPr lang="en-US" sz="1800" dirty="0"/>
              <a:t> </a:t>
            </a:r>
            <a:r>
              <a:rPr lang="en-US" sz="1800" dirty="0" err="1"/>
              <a:t>avalia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</a:t>
            </a:r>
            <a:r>
              <a:rPr lang="en-US" sz="1800" dirty="0" err="1"/>
              <a:t>companhia</a:t>
            </a:r>
            <a:r>
              <a:rPr lang="en-US" sz="1800" dirty="0"/>
              <a:t> fins </a:t>
            </a:r>
            <a:r>
              <a:rPr lang="en-US" sz="1800" dirty="0" err="1">
                <a:highlight>
                  <a:srgbClr val="FFFF00"/>
                </a:highlight>
              </a:rPr>
              <a:t>darealiza</a:t>
            </a:r>
            <a:r>
              <a:rPr lang="en-US" sz="1800" dirty="0"/>
              <a:t> </a:t>
            </a:r>
            <a:r>
              <a:rPr lang="en-US" sz="1800" dirty="0" err="1"/>
              <a:t>acionista</a:t>
            </a:r>
            <a:r>
              <a:rPr lang="en-US" sz="1800" dirty="0"/>
              <a:t> </a:t>
            </a:r>
            <a:r>
              <a:rPr lang="en-US" sz="1800" dirty="0" err="1">
                <a:highlight>
                  <a:srgbClr val="FFFF00"/>
                </a:highlight>
              </a:rPr>
              <a:t>dethalas</a:t>
            </a:r>
            <a:r>
              <a:rPr lang="en-US" sz="1800" dirty="0"/>
              <a:t> </a:t>
            </a:r>
            <a:r>
              <a:rPr lang="en-US" sz="1800" dirty="0" err="1"/>
              <a:t>empreendimentos</a:t>
            </a:r>
            <a:r>
              <a:rPr lang="en-US" sz="1800" dirty="0"/>
              <a:t> </a:t>
            </a:r>
            <a:r>
              <a:rPr lang="en-US" sz="1800" dirty="0" err="1"/>
              <a:t>participa</a:t>
            </a:r>
            <a:r>
              <a:rPr lang="en-US" sz="1800" dirty="0"/>
              <a:t> </a:t>
            </a:r>
            <a:r>
              <a:rPr lang="en-US" sz="1800" dirty="0" err="1"/>
              <a:t>es</a:t>
            </a:r>
            <a:r>
              <a:rPr lang="en-US" sz="1800" dirty="0"/>
              <a:t> s </a:t>
            </a:r>
            <a:r>
              <a:rPr lang="en-US" sz="1800" dirty="0" err="1"/>
              <a:t>oferta</a:t>
            </a:r>
            <a:r>
              <a:rPr lang="en-US" sz="1800" dirty="0"/>
              <a:t> </a:t>
            </a:r>
            <a:r>
              <a:rPr lang="en-US" sz="1800" dirty="0">
                <a:highlight>
                  <a:srgbClr val="FFFF00"/>
                </a:highlight>
              </a:rPr>
              <a:t>p </a:t>
            </a:r>
            <a:r>
              <a:rPr lang="en-US" sz="1800" dirty="0" err="1">
                <a:highlight>
                  <a:srgbClr val="FFFF00"/>
                </a:highlight>
              </a:rPr>
              <a:t>blica</a:t>
            </a:r>
            <a:r>
              <a:rPr lang="en-US" sz="1800" dirty="0">
                <a:highlight>
                  <a:srgbClr val="FFFF00"/>
                </a:highlight>
              </a:rPr>
              <a:t> </a:t>
            </a:r>
            <a:r>
              <a:rPr lang="en-US" sz="1800" dirty="0" err="1"/>
              <a:t>sa</a:t>
            </a:r>
            <a:r>
              <a:rPr lang="en-US" sz="1800" dirty="0"/>
              <a:t> novo </a:t>
            </a:r>
            <a:r>
              <a:rPr lang="en-US" sz="1800" dirty="0" err="1"/>
              <a:t>mercado</a:t>
            </a:r>
            <a:r>
              <a:rPr lang="en-US" sz="1800" dirty="0"/>
              <a:t> </a:t>
            </a:r>
            <a:r>
              <a:rPr lang="en-US" sz="1800" dirty="0" err="1"/>
              <a:t>cancelamento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6851493"/>
      </p:ext>
    </p:extLst>
  </p:cSld>
  <p:clrMapOvr>
    <a:masterClrMapping/>
  </p:clrMapOvr>
</p:sld>
</file>

<file path=ppt/theme/theme1.xml><?xml version="1.0" encoding="utf-8"?>
<a:theme xmlns:a="http://schemas.openxmlformats.org/drawingml/2006/main" name="R250_template">
  <a:themeElements>
    <a:clrScheme name="RU_Template_Verdana_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RU_Template_Verdana_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_Template_Verdana_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U_Template_Verdana_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U_Template_Verdana_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Rutgers 250_PPT template</Template>
  <TotalTime>849</TotalTime>
  <Words>408</Words>
  <Application>Microsoft Macintosh PowerPoint</Application>
  <PresentationFormat>On-screen Show (4:3)</PresentationFormat>
  <Paragraphs>122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ヒラギノ角ゴ Pro W3</vt:lpstr>
      <vt:lpstr>Arial</vt:lpstr>
      <vt:lpstr>Calibri</vt:lpstr>
      <vt:lpstr>Geneva</vt:lpstr>
      <vt:lpstr>Times New Roman</vt:lpstr>
      <vt:lpstr>R250_template</vt:lpstr>
      <vt:lpstr>Prioritizing and Classifying 8-K Information</vt:lpstr>
      <vt:lpstr>PowerPoint Presentation</vt:lpstr>
      <vt:lpstr>Downloading Data EmpresaNet</vt:lpstr>
      <vt:lpstr>Extract and Cleaning Data   </vt:lpstr>
      <vt:lpstr>Exploratory Analysis</vt:lpstr>
      <vt:lpstr>PowerPoint Presentation</vt:lpstr>
      <vt:lpstr>PCA Analysis</vt:lpstr>
      <vt:lpstr>Cleaning Process</vt:lpstr>
      <vt:lpstr>PowerPoint Presentation</vt:lpstr>
      <vt:lpstr>Dictionaries</vt:lpstr>
      <vt:lpstr>Models</vt:lpstr>
      <vt:lpstr>XGBoost</vt:lpstr>
      <vt:lpstr>PowerPoint Presentation</vt:lpstr>
      <vt:lpstr>Next Steps </vt:lpstr>
      <vt:lpstr>Thank you!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Analytics (and big Data)</dc:title>
  <dc:creator>miklos a vasarhelyi</dc:creator>
  <cp:lastModifiedBy>Mauricio Codesso</cp:lastModifiedBy>
  <cp:revision>88</cp:revision>
  <cp:lastPrinted>2015-04-06T19:57:01Z</cp:lastPrinted>
  <dcterms:created xsi:type="dcterms:W3CDTF">2016-11-05T16:10:40Z</dcterms:created>
  <dcterms:modified xsi:type="dcterms:W3CDTF">2018-03-09T05:18:11Z</dcterms:modified>
</cp:coreProperties>
</file>