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63" r:id="rId5"/>
    <p:sldId id="261" r:id="rId6"/>
    <p:sldId id="262" r:id="rId7"/>
    <p:sldId id="266" r:id="rId8"/>
    <p:sldId id="272" r:id="rId9"/>
    <p:sldId id="264" r:id="rId10"/>
    <p:sldId id="265" r:id="rId11"/>
    <p:sldId id="267" r:id="rId12"/>
    <p:sldId id="268" r:id="rId13"/>
    <p:sldId id="269" r:id="rId14"/>
    <p:sldId id="27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975"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048267-5916-49F0-9DED-5113E0CBB5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E34CAA-64D7-4018-B1E6-C2FA1055B6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FFB286-BC31-45E9-87B9-ADAF25674D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5D54B1C-C475-49DC-B316-332E4E62FC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66C168-18EE-4E5C-AC75-A228FC6E124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99BD70-8A65-40E0-9797-A2D9490DA3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5342C1F-7F65-4134-A2EC-B6C5CB01B2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5C86581-3FAB-49F7-931F-E0EA4A0A18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CB593F0-9077-43EF-9AF1-DCFA3A73DF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4AD374-50EA-46C7-B00D-BA833BE8C8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19BF1E-2769-4D01-855B-C2E0D7B26D2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34417E2E-B754-4917-AD89-9AFB590D66B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r>
              <a:rPr lang="en-US" sz="2800">
                <a:solidFill>
                  <a:schemeClr val="tx2"/>
                </a:solidFill>
              </a:rPr>
              <a:t>CIS 18B</a:t>
            </a:r>
            <a:br>
              <a:rPr lang="en-US" sz="2800">
                <a:solidFill>
                  <a:schemeClr val="tx2"/>
                </a:solidFill>
              </a:rPr>
            </a:br>
            <a:r>
              <a:rPr lang="en-US" sz="2800">
                <a:solidFill>
                  <a:schemeClr val="tx2"/>
                </a:solidFill>
              </a:rPr>
              <a:t>Advanced Unix / Linux</a:t>
            </a:r>
            <a:r>
              <a:rPr lang="en-US" sz="3200">
                <a:solidFill>
                  <a:schemeClr val="tx2"/>
                </a:solidFill>
              </a:rPr>
              <a:t/>
            </a:r>
            <a:br>
              <a:rPr lang="en-US" sz="3200">
                <a:solidFill>
                  <a:schemeClr val="tx2"/>
                </a:solidFill>
              </a:rPr>
            </a:br>
            <a:r>
              <a:rPr lang="en-US" sz="3200">
                <a:solidFill>
                  <a:schemeClr val="tx2"/>
                </a:solidFill>
              </a:rPr>
              <a:t/>
            </a:r>
            <a:br>
              <a:rPr lang="en-US" sz="3200">
                <a:solidFill>
                  <a:schemeClr val="tx2"/>
                </a:solidFill>
              </a:rPr>
            </a:br>
            <a:r>
              <a:rPr lang="en-US" sz="3200">
                <a:solidFill>
                  <a:schemeClr val="tx2"/>
                </a:solidFill>
              </a:rPr>
              <a:t>Review of Basic Utilities</a:t>
            </a:r>
          </a:p>
          <a:p>
            <a:pPr algn="ctr"/>
            <a:r>
              <a:rPr lang="en-US" sz="3200">
                <a:solidFill>
                  <a:schemeClr val="tx2"/>
                </a:solidFill>
              </a:rPr>
              <a:t>from CIS 18A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639762"/>
          </a:xfrm>
        </p:spPr>
        <p:txBody>
          <a:bodyPr/>
          <a:lstStyle/>
          <a:p>
            <a:pPr eaLnBrk="1" hangingPunct="1">
              <a:defRPr/>
            </a:pPr>
            <a:r>
              <a:rPr lang="en-US" sz="2800" dirty="0" smtClean="0">
                <a:solidFill>
                  <a:schemeClr val="accent1">
                    <a:lumMod val="50000"/>
                  </a:schemeClr>
                </a:solidFill>
              </a:rPr>
              <a:t>vim</a:t>
            </a:r>
            <a:r>
              <a:rPr lang="en-US" sz="2800" dirty="0" smtClean="0"/>
              <a:t> </a:t>
            </a:r>
            <a:r>
              <a:rPr lang="en-US" sz="2000" dirty="0" smtClean="0"/>
              <a:t>(2 of 2)</a:t>
            </a:r>
          </a:p>
        </p:txBody>
      </p:sp>
      <p:sp>
        <p:nvSpPr>
          <p:cNvPr id="8195" name="Rectangle 3"/>
          <p:cNvSpPr>
            <a:spLocks noGrp="1" noChangeArrowheads="1"/>
          </p:cNvSpPr>
          <p:nvPr>
            <p:ph type="body" idx="1"/>
          </p:nvPr>
        </p:nvSpPr>
        <p:spPr>
          <a:xfrm>
            <a:off x="990600" y="914400"/>
            <a:ext cx="7239000" cy="4800600"/>
          </a:xfrm>
        </p:spPr>
        <p:txBody>
          <a:bodyPr/>
          <a:lstStyle/>
          <a:p>
            <a:pPr eaLnBrk="1" hangingPunct="1">
              <a:lnSpc>
                <a:spcPct val="80000"/>
              </a:lnSpc>
              <a:spcBef>
                <a:spcPts val="600"/>
              </a:spcBef>
              <a:buFontTx/>
              <a:buNone/>
              <a:defRPr/>
            </a:pPr>
            <a:r>
              <a:rPr lang="en-US" sz="2000" dirty="0" smtClean="0"/>
              <a:t>Basic commands, continued:</a:t>
            </a:r>
          </a:p>
          <a:p>
            <a:pPr eaLnBrk="1" hangingPunct="1">
              <a:lnSpc>
                <a:spcPct val="80000"/>
              </a:lnSpc>
              <a:spcBef>
                <a:spcPts val="1200"/>
              </a:spcBef>
              <a:spcAft>
                <a:spcPts val="600"/>
              </a:spcAft>
              <a:defRPr/>
            </a:pPr>
            <a:r>
              <a:rPr lang="en-US" sz="2000" dirty="0" smtClean="0"/>
              <a:t>To copy and paste: </a:t>
            </a:r>
            <a:r>
              <a:rPr lang="en-US" sz="2000" dirty="0" err="1" smtClean="0">
                <a:solidFill>
                  <a:schemeClr val="accent1">
                    <a:lumMod val="50000"/>
                  </a:schemeClr>
                </a:solidFill>
              </a:rPr>
              <a:t>yw</a:t>
            </a:r>
            <a:r>
              <a:rPr lang="en-US" sz="2000" dirty="0" smtClean="0"/>
              <a:t> or </a:t>
            </a:r>
            <a:r>
              <a:rPr lang="en-US" sz="2000" dirty="0" err="1" smtClean="0">
                <a:solidFill>
                  <a:schemeClr val="accent1">
                    <a:lumMod val="50000"/>
                  </a:schemeClr>
                </a:solidFill>
              </a:rPr>
              <a:t>yy</a:t>
            </a:r>
            <a:r>
              <a:rPr lang="en-US" sz="2000" dirty="0" smtClean="0"/>
              <a:t>, then </a:t>
            </a:r>
            <a:r>
              <a:rPr lang="en-US" sz="2000" dirty="0" smtClean="0">
                <a:solidFill>
                  <a:schemeClr val="accent1">
                    <a:lumMod val="50000"/>
                  </a:schemeClr>
                </a:solidFill>
              </a:rPr>
              <a:t>p</a:t>
            </a:r>
            <a:r>
              <a:rPr lang="en-US" sz="2000" dirty="0" smtClean="0"/>
              <a:t> or </a:t>
            </a:r>
            <a:r>
              <a:rPr lang="en-US" sz="2000" dirty="0" smtClean="0">
                <a:solidFill>
                  <a:schemeClr val="accent1">
                    <a:lumMod val="50000"/>
                  </a:schemeClr>
                </a:solidFill>
              </a:rPr>
              <a:t>P</a:t>
            </a:r>
          </a:p>
          <a:p>
            <a:pPr eaLnBrk="1" hangingPunct="1">
              <a:lnSpc>
                <a:spcPct val="80000"/>
              </a:lnSpc>
              <a:spcBef>
                <a:spcPts val="600"/>
              </a:spcBef>
              <a:spcAft>
                <a:spcPts val="600"/>
              </a:spcAft>
              <a:defRPr/>
            </a:pPr>
            <a:r>
              <a:rPr lang="en-US" sz="2000" dirty="0" smtClean="0"/>
              <a:t>To cut and paste: </a:t>
            </a:r>
            <a:r>
              <a:rPr lang="en-US" sz="2000" dirty="0" err="1" smtClean="0">
                <a:solidFill>
                  <a:schemeClr val="accent1">
                    <a:lumMod val="50000"/>
                  </a:schemeClr>
                </a:solidFill>
              </a:rPr>
              <a:t>dw</a:t>
            </a:r>
            <a:r>
              <a:rPr lang="en-US" sz="2000" dirty="0" smtClean="0"/>
              <a:t> or </a:t>
            </a:r>
            <a:r>
              <a:rPr lang="en-US" sz="2000" dirty="0" err="1" smtClean="0">
                <a:solidFill>
                  <a:schemeClr val="accent1">
                    <a:lumMod val="50000"/>
                  </a:schemeClr>
                </a:solidFill>
              </a:rPr>
              <a:t>dd</a:t>
            </a:r>
            <a:r>
              <a:rPr lang="en-US" sz="2000" dirty="0" smtClean="0"/>
              <a:t>, then </a:t>
            </a:r>
            <a:r>
              <a:rPr lang="en-US" sz="2000" dirty="0" smtClean="0">
                <a:solidFill>
                  <a:schemeClr val="accent1">
                    <a:lumMod val="50000"/>
                  </a:schemeClr>
                </a:solidFill>
              </a:rPr>
              <a:t>p</a:t>
            </a:r>
            <a:r>
              <a:rPr lang="en-US" sz="2000" dirty="0" smtClean="0"/>
              <a:t> or </a:t>
            </a:r>
            <a:r>
              <a:rPr lang="en-US" sz="2000" dirty="0" smtClean="0">
                <a:solidFill>
                  <a:schemeClr val="accent1">
                    <a:lumMod val="50000"/>
                  </a:schemeClr>
                </a:solidFill>
              </a:rPr>
              <a:t>P</a:t>
            </a:r>
          </a:p>
          <a:p>
            <a:pPr eaLnBrk="1" hangingPunct="1">
              <a:lnSpc>
                <a:spcPct val="80000"/>
              </a:lnSpc>
              <a:spcBef>
                <a:spcPts val="600"/>
              </a:spcBef>
              <a:spcAft>
                <a:spcPts val="600"/>
              </a:spcAft>
              <a:defRPr/>
            </a:pPr>
            <a:r>
              <a:rPr lang="en-US" sz="2000" dirty="0" smtClean="0"/>
              <a:t>To join 2 lines: </a:t>
            </a:r>
            <a:r>
              <a:rPr lang="en-US" sz="2000" dirty="0" smtClean="0">
                <a:solidFill>
                  <a:schemeClr val="accent1">
                    <a:lumMod val="50000"/>
                  </a:schemeClr>
                </a:solidFill>
              </a:rPr>
              <a:t>J</a:t>
            </a:r>
          </a:p>
          <a:p>
            <a:pPr eaLnBrk="1" hangingPunct="1">
              <a:lnSpc>
                <a:spcPct val="80000"/>
              </a:lnSpc>
              <a:spcBef>
                <a:spcPts val="600"/>
              </a:spcBef>
              <a:spcAft>
                <a:spcPts val="600"/>
              </a:spcAft>
              <a:defRPr/>
            </a:pPr>
            <a:r>
              <a:rPr lang="en-US" sz="2000" dirty="0" smtClean="0"/>
              <a:t>To repeat the previous command:  </a:t>
            </a:r>
            <a:r>
              <a:rPr lang="en-US" sz="2000" b="1" dirty="0" smtClean="0">
                <a:solidFill>
                  <a:schemeClr val="accent1">
                    <a:lumMod val="50000"/>
                  </a:schemeClr>
                </a:solidFill>
              </a:rPr>
              <a:t>.</a:t>
            </a:r>
          </a:p>
          <a:p>
            <a:pPr eaLnBrk="1" hangingPunct="1">
              <a:lnSpc>
                <a:spcPct val="80000"/>
              </a:lnSpc>
              <a:spcBef>
                <a:spcPts val="600"/>
              </a:spcBef>
              <a:spcAft>
                <a:spcPts val="600"/>
              </a:spcAft>
              <a:defRPr/>
            </a:pPr>
            <a:r>
              <a:rPr lang="en-US" sz="2000" dirty="0" smtClean="0"/>
              <a:t>To run a command </a:t>
            </a:r>
            <a:r>
              <a:rPr lang="en-US" sz="2000" i="1" dirty="0" smtClean="0"/>
              <a:t>n</a:t>
            </a:r>
            <a:r>
              <a:rPr lang="en-US" sz="2000" dirty="0" smtClean="0"/>
              <a:t> times:  </a:t>
            </a:r>
            <a:r>
              <a:rPr lang="en-US" sz="2000" i="1" dirty="0" smtClean="0"/>
              <a:t>n&lt;command&gt;</a:t>
            </a:r>
          </a:p>
          <a:p>
            <a:pPr eaLnBrk="1" hangingPunct="1">
              <a:lnSpc>
                <a:spcPct val="80000"/>
              </a:lnSpc>
              <a:spcBef>
                <a:spcPts val="600"/>
              </a:spcBef>
              <a:spcAft>
                <a:spcPts val="600"/>
              </a:spcAft>
              <a:defRPr/>
            </a:pPr>
            <a:r>
              <a:rPr lang="en-US" sz="2000" dirty="0" smtClean="0"/>
              <a:t>To undo:  </a:t>
            </a:r>
            <a:r>
              <a:rPr lang="en-US" sz="2000" dirty="0" smtClean="0">
                <a:solidFill>
                  <a:schemeClr val="accent1">
                    <a:lumMod val="50000"/>
                  </a:schemeClr>
                </a:solidFill>
              </a:rPr>
              <a:t>u</a:t>
            </a:r>
          </a:p>
          <a:p>
            <a:pPr eaLnBrk="1" hangingPunct="1">
              <a:lnSpc>
                <a:spcPct val="80000"/>
              </a:lnSpc>
              <a:spcBef>
                <a:spcPts val="600"/>
              </a:spcBef>
              <a:spcAft>
                <a:spcPts val="600"/>
              </a:spcAft>
              <a:defRPr/>
            </a:pPr>
            <a:r>
              <a:rPr lang="en-US" sz="2000" dirty="0" smtClean="0"/>
              <a:t>To bring in another file:   </a:t>
            </a:r>
            <a:r>
              <a:rPr lang="en-US" sz="2000" dirty="0" smtClean="0">
                <a:solidFill>
                  <a:schemeClr val="accent1">
                    <a:lumMod val="50000"/>
                  </a:schemeClr>
                </a:solidFill>
              </a:rPr>
              <a:t>:r</a:t>
            </a:r>
          </a:p>
          <a:p>
            <a:pPr eaLnBrk="1" hangingPunct="1">
              <a:lnSpc>
                <a:spcPct val="80000"/>
              </a:lnSpc>
              <a:spcBef>
                <a:spcPts val="600"/>
              </a:spcBef>
              <a:spcAft>
                <a:spcPts val="600"/>
              </a:spcAft>
              <a:defRPr/>
            </a:pPr>
            <a:r>
              <a:rPr lang="en-US" sz="2000" dirty="0" smtClean="0"/>
              <a:t>To save:  </a:t>
            </a:r>
            <a:r>
              <a:rPr lang="en-US" sz="2000" dirty="0" smtClean="0">
                <a:solidFill>
                  <a:schemeClr val="accent1">
                    <a:lumMod val="50000"/>
                  </a:schemeClr>
                </a:solidFill>
              </a:rPr>
              <a:t>:w</a:t>
            </a:r>
          </a:p>
          <a:p>
            <a:pPr eaLnBrk="1" hangingPunct="1">
              <a:lnSpc>
                <a:spcPct val="80000"/>
              </a:lnSpc>
              <a:spcBef>
                <a:spcPts val="600"/>
              </a:spcBef>
              <a:spcAft>
                <a:spcPts val="600"/>
              </a:spcAft>
              <a:defRPr/>
            </a:pPr>
            <a:r>
              <a:rPr lang="en-US" sz="2000" dirty="0" smtClean="0"/>
              <a:t>To quit:  </a:t>
            </a:r>
            <a:r>
              <a:rPr lang="en-US" sz="2000" dirty="0" smtClean="0">
                <a:solidFill>
                  <a:schemeClr val="accent1">
                    <a:lumMod val="50000"/>
                  </a:schemeClr>
                </a:solidFill>
              </a:rPr>
              <a:t>:q</a:t>
            </a:r>
          </a:p>
          <a:p>
            <a:pPr eaLnBrk="1" hangingPunct="1">
              <a:lnSpc>
                <a:spcPct val="80000"/>
              </a:lnSpc>
              <a:spcBef>
                <a:spcPts val="600"/>
              </a:spcBef>
              <a:spcAft>
                <a:spcPts val="600"/>
              </a:spcAft>
              <a:defRPr/>
            </a:pPr>
            <a:r>
              <a:rPr lang="en-US" sz="2000" dirty="0" smtClean="0"/>
              <a:t>To see the file status:   </a:t>
            </a:r>
            <a:r>
              <a:rPr lang="en-US" sz="2000" dirty="0" smtClean="0">
                <a:solidFill>
                  <a:schemeClr val="accent1">
                    <a:lumMod val="50000"/>
                  </a:schemeClr>
                </a:solidFill>
              </a:rPr>
              <a:t>:f</a:t>
            </a:r>
          </a:p>
          <a:p>
            <a:pPr eaLnBrk="1" hangingPunct="1">
              <a:lnSpc>
                <a:spcPct val="80000"/>
              </a:lnSpc>
              <a:spcBef>
                <a:spcPts val="600"/>
              </a:spcBef>
              <a:defRPr/>
            </a:pPr>
            <a:endParaRPr lang="en-US" sz="2200" dirty="0" smtClean="0"/>
          </a:p>
          <a:p>
            <a:pPr eaLnBrk="1" hangingPunct="1">
              <a:lnSpc>
                <a:spcPct val="80000"/>
              </a:lnSpc>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639762"/>
          </a:xfrm>
        </p:spPr>
        <p:txBody>
          <a:bodyPr/>
          <a:lstStyle/>
          <a:p>
            <a:pPr eaLnBrk="1" hangingPunct="1"/>
            <a:r>
              <a:rPr lang="en-US" sz="2800" smtClean="0"/>
              <a:t>Features of the Shell </a:t>
            </a:r>
            <a:r>
              <a:rPr lang="en-US" sz="2000" smtClean="0"/>
              <a:t>(1 of 2)</a:t>
            </a:r>
          </a:p>
        </p:txBody>
      </p:sp>
      <p:sp>
        <p:nvSpPr>
          <p:cNvPr id="8195" name="Rectangle 3"/>
          <p:cNvSpPr>
            <a:spLocks noGrp="1" noChangeArrowheads="1"/>
          </p:cNvSpPr>
          <p:nvPr>
            <p:ph type="body" idx="1"/>
          </p:nvPr>
        </p:nvSpPr>
        <p:spPr>
          <a:xfrm>
            <a:off x="533400" y="914400"/>
            <a:ext cx="8001000" cy="4953000"/>
          </a:xfrm>
        </p:spPr>
        <p:txBody>
          <a:bodyPr/>
          <a:lstStyle/>
          <a:p>
            <a:pPr eaLnBrk="1" hangingPunct="1">
              <a:lnSpc>
                <a:spcPct val="80000"/>
              </a:lnSpc>
              <a:spcBef>
                <a:spcPts val="600"/>
              </a:spcBef>
              <a:spcAft>
                <a:spcPts val="600"/>
              </a:spcAft>
              <a:defRPr/>
            </a:pPr>
            <a:r>
              <a:rPr lang="en-US" sz="2000" dirty="0" smtClean="0"/>
              <a:t>Standard input comes from the keyboard, standard output and error go to screen</a:t>
            </a:r>
          </a:p>
          <a:p>
            <a:pPr eaLnBrk="1" hangingPunct="1">
              <a:lnSpc>
                <a:spcPct val="80000"/>
              </a:lnSpc>
              <a:spcBef>
                <a:spcPts val="600"/>
              </a:spcBef>
              <a:spcAft>
                <a:spcPts val="600"/>
              </a:spcAft>
              <a:defRPr/>
            </a:pPr>
            <a:r>
              <a:rPr lang="en-US" sz="2000" dirty="0" smtClean="0"/>
              <a:t>To redirect input, output, error from/to a </a:t>
            </a:r>
            <a:r>
              <a:rPr lang="en-US" sz="2000" i="1" dirty="0" smtClean="0"/>
              <a:t>file</a:t>
            </a:r>
            <a:r>
              <a:rPr lang="en-US" sz="2000" dirty="0" smtClean="0"/>
              <a:t>, use:   </a:t>
            </a:r>
            <a:r>
              <a:rPr lang="en-US" sz="2000" dirty="0" smtClean="0">
                <a:solidFill>
                  <a:schemeClr val="accent1">
                    <a:lumMod val="50000"/>
                  </a:schemeClr>
                </a:solidFill>
              </a:rPr>
              <a:t>&gt;</a:t>
            </a:r>
            <a:r>
              <a:rPr lang="en-US" sz="2000" dirty="0" smtClean="0"/>
              <a:t>    </a:t>
            </a:r>
            <a:r>
              <a:rPr lang="en-US" sz="2000" dirty="0" smtClean="0">
                <a:solidFill>
                  <a:schemeClr val="accent1">
                    <a:lumMod val="50000"/>
                  </a:schemeClr>
                </a:solidFill>
              </a:rPr>
              <a:t>&gt;&gt;</a:t>
            </a:r>
            <a:r>
              <a:rPr lang="en-US" sz="2000" dirty="0" smtClean="0"/>
              <a:t>    and   </a:t>
            </a:r>
            <a:r>
              <a:rPr lang="en-US" sz="2000" dirty="0" smtClean="0">
                <a:solidFill>
                  <a:schemeClr val="accent1">
                    <a:lumMod val="50000"/>
                  </a:schemeClr>
                </a:solidFill>
              </a:rPr>
              <a:t>&lt;</a:t>
            </a:r>
          </a:p>
          <a:p>
            <a:pPr eaLnBrk="1" hangingPunct="1">
              <a:lnSpc>
                <a:spcPct val="80000"/>
              </a:lnSpc>
              <a:spcBef>
                <a:spcPts val="600"/>
              </a:spcBef>
              <a:spcAft>
                <a:spcPts val="600"/>
              </a:spcAft>
              <a:defRPr/>
            </a:pPr>
            <a:r>
              <a:rPr lang="en-US" sz="2000" dirty="0" smtClean="0">
                <a:solidFill>
                  <a:schemeClr val="tx2"/>
                </a:solidFill>
              </a:rPr>
              <a:t>To send output of one command to the input of a second </a:t>
            </a:r>
            <a:r>
              <a:rPr lang="en-US" sz="2000" i="1" dirty="0" smtClean="0">
                <a:solidFill>
                  <a:schemeClr val="tx2"/>
                </a:solidFill>
              </a:rPr>
              <a:t>command</a:t>
            </a:r>
            <a:r>
              <a:rPr lang="en-US" sz="2000" dirty="0" smtClean="0">
                <a:solidFill>
                  <a:schemeClr val="tx2"/>
                </a:solidFill>
              </a:rPr>
              <a:t>, use the pipe: </a:t>
            </a:r>
            <a:r>
              <a:rPr lang="en-US" sz="2000" dirty="0" smtClean="0">
                <a:solidFill>
                  <a:schemeClr val="accent1">
                    <a:lumMod val="50000"/>
                  </a:schemeClr>
                </a:solidFill>
              </a:rPr>
              <a:t> |</a:t>
            </a:r>
          </a:p>
          <a:p>
            <a:pPr eaLnBrk="1" hangingPunct="1">
              <a:lnSpc>
                <a:spcPct val="80000"/>
              </a:lnSpc>
              <a:spcBef>
                <a:spcPts val="600"/>
              </a:spcBef>
              <a:spcAft>
                <a:spcPts val="600"/>
              </a:spcAft>
              <a:defRPr/>
            </a:pPr>
            <a:r>
              <a:rPr lang="en-US" sz="2000" dirty="0" smtClean="0">
                <a:solidFill>
                  <a:schemeClr val="tx2"/>
                </a:solidFill>
              </a:rPr>
              <a:t>To send the output of one command to both a </a:t>
            </a:r>
            <a:r>
              <a:rPr lang="en-US" sz="2000" i="1" dirty="0" smtClean="0">
                <a:solidFill>
                  <a:schemeClr val="tx2"/>
                </a:solidFill>
              </a:rPr>
              <a:t>file</a:t>
            </a:r>
            <a:r>
              <a:rPr lang="en-US" sz="2000" dirty="0" smtClean="0">
                <a:solidFill>
                  <a:schemeClr val="tx2"/>
                </a:solidFill>
              </a:rPr>
              <a:t> and another </a:t>
            </a:r>
            <a:r>
              <a:rPr lang="en-US" sz="2000" i="1" dirty="0" smtClean="0">
                <a:solidFill>
                  <a:schemeClr val="tx2"/>
                </a:solidFill>
              </a:rPr>
              <a:t>command</a:t>
            </a:r>
            <a:r>
              <a:rPr lang="en-US" sz="2000" dirty="0" smtClean="0">
                <a:solidFill>
                  <a:schemeClr val="tx2"/>
                </a:solidFill>
              </a:rPr>
              <a:t>, use a tee:  </a:t>
            </a:r>
            <a:r>
              <a:rPr lang="en-US" sz="2000" dirty="0" smtClean="0">
                <a:solidFill>
                  <a:schemeClr val="accent1">
                    <a:lumMod val="50000"/>
                  </a:schemeClr>
                </a:solidFill>
              </a:rPr>
              <a:t>tee</a:t>
            </a:r>
          </a:p>
          <a:p>
            <a:pPr eaLnBrk="1" hangingPunct="1">
              <a:lnSpc>
                <a:spcPct val="80000"/>
              </a:lnSpc>
              <a:spcBef>
                <a:spcPts val="600"/>
              </a:spcBef>
              <a:spcAft>
                <a:spcPts val="600"/>
              </a:spcAft>
              <a:defRPr/>
            </a:pPr>
            <a:r>
              <a:rPr lang="en-US" sz="2000" dirty="0" smtClean="0"/>
              <a:t>Multiple commands on a command line can be grouped with </a:t>
            </a:r>
            <a:r>
              <a:rPr lang="en-US" sz="2000" dirty="0" smtClean="0">
                <a:solidFill>
                  <a:schemeClr val="accent1">
                    <a:lumMod val="50000"/>
                  </a:schemeClr>
                </a:solidFill>
              </a:rPr>
              <a:t>( )</a:t>
            </a:r>
            <a:r>
              <a:rPr lang="en-US" sz="2000" dirty="0" smtClean="0"/>
              <a:t>   or be separated with  </a:t>
            </a:r>
            <a:r>
              <a:rPr lang="en-US" sz="2000" dirty="0" smtClean="0">
                <a:solidFill>
                  <a:schemeClr val="accent1">
                    <a:lumMod val="50000"/>
                  </a:schemeClr>
                </a:solidFill>
              </a:rPr>
              <a:t>;</a:t>
            </a:r>
          </a:p>
          <a:p>
            <a:pPr eaLnBrk="1" hangingPunct="1">
              <a:lnSpc>
                <a:spcPct val="80000"/>
              </a:lnSpc>
              <a:spcBef>
                <a:spcPts val="600"/>
              </a:spcBef>
              <a:spcAft>
                <a:spcPts val="600"/>
              </a:spcAft>
              <a:defRPr/>
            </a:pPr>
            <a:r>
              <a:rPr lang="en-US" sz="2000" dirty="0" smtClean="0"/>
              <a:t>To get the literal meaning of shell </a:t>
            </a:r>
            <a:r>
              <a:rPr lang="en-US" sz="2000" dirty="0" err="1" smtClean="0"/>
              <a:t>metacharacters</a:t>
            </a:r>
            <a:r>
              <a:rPr lang="en-US" sz="2000" dirty="0" smtClean="0"/>
              <a:t>, use single quotes </a:t>
            </a:r>
            <a:r>
              <a:rPr lang="en-US" sz="2000" dirty="0" smtClean="0">
                <a:solidFill>
                  <a:schemeClr val="accent1">
                    <a:lumMod val="50000"/>
                  </a:schemeClr>
                </a:solidFill>
              </a:rPr>
              <a:t>‘ ’</a:t>
            </a:r>
            <a:r>
              <a:rPr lang="en-US" sz="2000" dirty="0" smtClean="0"/>
              <a:t>, double quotes </a:t>
            </a:r>
            <a:r>
              <a:rPr lang="en-US" sz="2000" dirty="0" smtClean="0">
                <a:solidFill>
                  <a:schemeClr val="accent1">
                    <a:lumMod val="50000"/>
                  </a:schemeClr>
                </a:solidFill>
              </a:rPr>
              <a:t>“ ”</a:t>
            </a:r>
            <a:r>
              <a:rPr lang="en-US" sz="2000" dirty="0" smtClean="0"/>
              <a:t>, or back slash  </a:t>
            </a:r>
            <a:r>
              <a:rPr lang="en-US" sz="2000" dirty="0" smtClean="0">
                <a:solidFill>
                  <a:schemeClr val="accent1">
                    <a:lumMod val="50000"/>
                  </a:schemeClr>
                </a:solidFill>
              </a:rPr>
              <a:t>\</a:t>
            </a:r>
          </a:p>
          <a:p>
            <a:pPr eaLnBrk="1" hangingPunct="1">
              <a:lnSpc>
                <a:spcPct val="80000"/>
              </a:lnSpc>
              <a:spcBef>
                <a:spcPts val="600"/>
              </a:spcBef>
              <a:spcAft>
                <a:spcPts val="600"/>
              </a:spcAft>
              <a:defRPr/>
            </a:pPr>
            <a:r>
              <a:rPr lang="en-US" sz="2000" dirty="0" smtClean="0"/>
              <a:t>To do command substitution, use back single quotes </a:t>
            </a:r>
            <a:r>
              <a:rPr lang="en-US" sz="2000" b="1" dirty="0" smtClean="0">
                <a:solidFill>
                  <a:schemeClr val="accent1">
                    <a:lumMod val="50000"/>
                  </a:schemeClr>
                </a:solidFill>
              </a:rPr>
              <a:t>`</a:t>
            </a:r>
            <a:r>
              <a:rPr lang="en-US" sz="2000" dirty="0" smtClean="0">
                <a:solidFill>
                  <a:schemeClr val="tx2">
                    <a:lumMod val="50000"/>
                    <a:lumOff val="50000"/>
                  </a:schemeClr>
                </a:solidFill>
              </a:rPr>
              <a:t>command</a:t>
            </a:r>
            <a:r>
              <a:rPr lang="en-US" sz="2000" b="1" dirty="0" smtClean="0">
                <a:solidFill>
                  <a:schemeClr val="accent1">
                    <a:lumMod val="50000"/>
                  </a:schemeClr>
                </a:solidFill>
              </a:rPr>
              <a:t>`</a:t>
            </a:r>
            <a:r>
              <a:rPr lang="en-US" sz="2000" dirty="0" smtClean="0">
                <a:solidFill>
                  <a:schemeClr val="accent1">
                    <a:lumMod val="50000"/>
                  </a:schemeClr>
                </a:solidFill>
              </a:rPr>
              <a:t> </a:t>
            </a:r>
            <a:r>
              <a:rPr lang="en-US" sz="2000" dirty="0" smtClean="0"/>
              <a:t>or use </a:t>
            </a:r>
            <a:r>
              <a:rPr lang="en-US" sz="2000" dirty="0" smtClean="0">
                <a:solidFill>
                  <a:schemeClr val="accent1">
                    <a:lumMod val="50000"/>
                  </a:schemeClr>
                </a:solidFill>
              </a:rPr>
              <a:t>$(</a:t>
            </a:r>
            <a:r>
              <a:rPr lang="en-US" sz="2000" dirty="0" smtClean="0">
                <a:solidFill>
                  <a:schemeClr val="tx2">
                    <a:lumMod val="50000"/>
                    <a:lumOff val="50000"/>
                  </a:schemeClr>
                </a:solidFill>
              </a:rPr>
              <a:t>command</a:t>
            </a:r>
            <a:r>
              <a:rPr lang="en-US" sz="2000" dirty="0" smtClean="0">
                <a:solidFill>
                  <a:schemeClr val="accent1">
                    <a:lumMod val="50000"/>
                  </a:schemeClr>
                </a:solidFill>
              </a:rPr>
              <a:t>)</a:t>
            </a:r>
          </a:p>
          <a:p>
            <a:pPr eaLnBrk="1" hangingPunct="1">
              <a:lnSpc>
                <a:spcPct val="80000"/>
              </a:lnSpc>
              <a:spcBef>
                <a:spcPts val="600"/>
              </a:spcBef>
              <a:spcAft>
                <a:spcPts val="600"/>
              </a:spcAft>
              <a:defRPr/>
            </a:pPr>
            <a:r>
              <a:rPr lang="en-US" sz="2000" dirty="0" smtClean="0"/>
              <a:t>To run a job in the background, add </a:t>
            </a:r>
            <a:r>
              <a:rPr lang="en-US" sz="2000" dirty="0" smtClean="0">
                <a:solidFill>
                  <a:schemeClr val="accent1">
                    <a:lumMod val="50000"/>
                  </a:schemeClr>
                </a:solidFill>
              </a:rPr>
              <a:t>&amp;</a:t>
            </a:r>
            <a:r>
              <a:rPr lang="en-US" sz="2000" dirty="0" smtClean="0"/>
              <a:t> at the end of the command line</a:t>
            </a:r>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639762"/>
          </a:xfrm>
        </p:spPr>
        <p:txBody>
          <a:bodyPr/>
          <a:lstStyle/>
          <a:p>
            <a:pPr eaLnBrk="1" hangingPunct="1"/>
            <a:r>
              <a:rPr lang="en-US" sz="2800" smtClean="0"/>
              <a:t>Features of the Shell </a:t>
            </a:r>
            <a:r>
              <a:rPr lang="en-US" sz="2000" smtClean="0"/>
              <a:t>(2 of 2)</a:t>
            </a:r>
          </a:p>
        </p:txBody>
      </p:sp>
      <p:sp>
        <p:nvSpPr>
          <p:cNvPr id="8195" name="Rectangle 3"/>
          <p:cNvSpPr>
            <a:spLocks noGrp="1" noChangeArrowheads="1"/>
          </p:cNvSpPr>
          <p:nvPr>
            <p:ph type="body" idx="1"/>
          </p:nvPr>
        </p:nvSpPr>
        <p:spPr>
          <a:xfrm>
            <a:off x="685800" y="914400"/>
            <a:ext cx="7696200" cy="4800600"/>
          </a:xfrm>
        </p:spPr>
        <p:txBody>
          <a:bodyPr/>
          <a:lstStyle/>
          <a:p>
            <a:pPr eaLnBrk="1" hangingPunct="1">
              <a:lnSpc>
                <a:spcPct val="80000"/>
              </a:lnSpc>
              <a:spcBef>
                <a:spcPts val="600"/>
              </a:spcBef>
              <a:spcAft>
                <a:spcPts val="600"/>
              </a:spcAft>
              <a:defRPr/>
            </a:pPr>
            <a:r>
              <a:rPr lang="en-US" sz="2000" dirty="0" smtClean="0"/>
              <a:t>A job or process can be in 1 of 4 states: running in foreground, stopped, running in background, or terminated</a:t>
            </a:r>
          </a:p>
          <a:p>
            <a:pPr eaLnBrk="1" hangingPunct="1">
              <a:lnSpc>
                <a:spcPct val="80000"/>
              </a:lnSpc>
              <a:spcBef>
                <a:spcPts val="600"/>
              </a:spcBef>
              <a:spcAft>
                <a:spcPts val="600"/>
              </a:spcAft>
              <a:defRPr/>
            </a:pPr>
            <a:r>
              <a:rPr lang="en-US" sz="2000" dirty="0" smtClean="0"/>
              <a:t>To switch from foreground to background: </a:t>
            </a:r>
            <a:r>
              <a:rPr lang="en-US" sz="2000" dirty="0" smtClean="0">
                <a:solidFill>
                  <a:schemeClr val="accent1">
                    <a:lumMod val="50000"/>
                  </a:schemeClr>
                </a:solidFill>
              </a:rPr>
              <a:t>control-z</a:t>
            </a:r>
            <a:r>
              <a:rPr lang="en-US" sz="2000" dirty="0" smtClean="0"/>
              <a:t>, then </a:t>
            </a:r>
            <a:r>
              <a:rPr lang="en-US" sz="2000" dirty="0" err="1" smtClean="0">
                <a:solidFill>
                  <a:schemeClr val="accent1">
                    <a:lumMod val="50000"/>
                  </a:schemeClr>
                </a:solidFill>
              </a:rPr>
              <a:t>bg</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To switch from background to foreground: </a:t>
            </a:r>
            <a:r>
              <a:rPr lang="en-US" sz="2000" dirty="0" err="1" smtClean="0">
                <a:solidFill>
                  <a:schemeClr val="accent1">
                    <a:lumMod val="50000"/>
                  </a:schemeClr>
                </a:solidFill>
              </a:rPr>
              <a:t>fg</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To stop a job running in foreground: </a:t>
            </a:r>
            <a:r>
              <a:rPr lang="en-US" sz="2000" dirty="0" smtClean="0">
                <a:solidFill>
                  <a:schemeClr val="accent1">
                    <a:lumMod val="50000"/>
                  </a:schemeClr>
                </a:solidFill>
              </a:rPr>
              <a:t>control-z</a:t>
            </a:r>
          </a:p>
          <a:p>
            <a:pPr eaLnBrk="1" hangingPunct="1">
              <a:lnSpc>
                <a:spcPct val="80000"/>
              </a:lnSpc>
              <a:spcBef>
                <a:spcPts val="600"/>
              </a:spcBef>
              <a:spcAft>
                <a:spcPts val="600"/>
              </a:spcAft>
              <a:defRPr/>
            </a:pPr>
            <a:r>
              <a:rPr lang="en-US" sz="2000" dirty="0" smtClean="0"/>
              <a:t>To terminate a job: </a:t>
            </a:r>
            <a:r>
              <a:rPr lang="en-US" sz="2000" dirty="0" smtClean="0">
                <a:solidFill>
                  <a:schemeClr val="accent1">
                    <a:lumMod val="50000"/>
                  </a:schemeClr>
                </a:solidFill>
              </a:rPr>
              <a:t>control-c</a:t>
            </a:r>
            <a:r>
              <a:rPr lang="en-US" sz="2000" dirty="0" smtClean="0"/>
              <a:t> (job in foreground), </a:t>
            </a:r>
            <a:r>
              <a:rPr lang="en-US" sz="2000" dirty="0" smtClean="0">
                <a:solidFill>
                  <a:schemeClr val="accent1">
                    <a:lumMod val="50000"/>
                  </a:schemeClr>
                </a:solidFill>
              </a:rPr>
              <a:t>kill</a:t>
            </a:r>
            <a:r>
              <a:rPr lang="en-US" sz="2000" dirty="0" smtClean="0"/>
              <a:t> (job in background)</a:t>
            </a:r>
          </a:p>
          <a:p>
            <a:pPr eaLnBrk="1" hangingPunct="1">
              <a:lnSpc>
                <a:spcPct val="80000"/>
              </a:lnSpc>
              <a:spcBef>
                <a:spcPts val="600"/>
              </a:spcBef>
              <a:spcAft>
                <a:spcPts val="600"/>
              </a:spcAft>
              <a:defRPr/>
            </a:pPr>
            <a:r>
              <a:rPr lang="en-US" sz="2000" dirty="0" smtClean="0"/>
              <a:t>To customize a command: </a:t>
            </a:r>
            <a:r>
              <a:rPr lang="en-US" sz="2000" dirty="0" smtClean="0">
                <a:solidFill>
                  <a:schemeClr val="accent1">
                    <a:lumMod val="50000"/>
                  </a:schemeClr>
                </a:solidFill>
              </a:rPr>
              <a:t>alias</a:t>
            </a:r>
          </a:p>
          <a:p>
            <a:pPr eaLnBrk="1" hangingPunct="1">
              <a:lnSpc>
                <a:spcPct val="80000"/>
              </a:lnSpc>
              <a:spcBef>
                <a:spcPts val="600"/>
              </a:spcBef>
              <a:spcAft>
                <a:spcPts val="600"/>
              </a:spcAft>
              <a:defRPr/>
            </a:pPr>
            <a:r>
              <a:rPr lang="en-US" sz="2000" dirty="0" smtClean="0"/>
              <a:t>To create a variable for temporary data storage:                       		</a:t>
            </a:r>
            <a:r>
              <a:rPr lang="en-US" sz="2000" dirty="0" err="1" smtClean="0">
                <a:solidFill>
                  <a:schemeClr val="bg1">
                    <a:lumMod val="50000"/>
                  </a:schemeClr>
                </a:solidFill>
              </a:rPr>
              <a:t>varName</a:t>
            </a:r>
            <a:r>
              <a:rPr lang="en-US" sz="2000" dirty="0" smtClean="0">
                <a:solidFill>
                  <a:schemeClr val="accent1">
                    <a:lumMod val="50000"/>
                  </a:schemeClr>
                </a:solidFill>
              </a:rPr>
              <a:t>=</a:t>
            </a:r>
            <a:r>
              <a:rPr lang="en-US" sz="2000" dirty="0" smtClean="0">
                <a:solidFill>
                  <a:schemeClr val="bg1">
                    <a:lumMod val="50000"/>
                  </a:schemeClr>
                </a:solidFill>
              </a:rPr>
              <a:t>value</a:t>
            </a:r>
          </a:p>
          <a:p>
            <a:pPr eaLnBrk="1" hangingPunct="1">
              <a:lnSpc>
                <a:spcPct val="80000"/>
              </a:lnSpc>
              <a:spcBef>
                <a:spcPts val="600"/>
              </a:spcBef>
              <a:spcAft>
                <a:spcPts val="600"/>
              </a:spcAft>
              <a:defRPr/>
            </a:pPr>
            <a:r>
              <a:rPr lang="en-US" sz="2000" dirty="0" smtClean="0"/>
              <a:t>To access variable: </a:t>
            </a:r>
            <a:r>
              <a:rPr lang="en-US" sz="2000" dirty="0" smtClean="0">
                <a:solidFill>
                  <a:schemeClr val="accent1">
                    <a:lumMod val="50000"/>
                  </a:schemeClr>
                </a:solidFill>
              </a:rPr>
              <a:t>$</a:t>
            </a:r>
            <a:r>
              <a:rPr lang="en-US" sz="2000" dirty="0" err="1" smtClean="0">
                <a:solidFill>
                  <a:schemeClr val="bg1">
                    <a:lumMod val="50000"/>
                  </a:schemeClr>
                </a:solidFill>
              </a:rPr>
              <a:t>varName</a:t>
            </a:r>
            <a:endParaRPr lang="en-US" sz="2000" dirty="0" smtClean="0">
              <a:solidFill>
                <a:schemeClr val="bg1">
                  <a:lumMod val="50000"/>
                </a:schemeClr>
              </a:solidFill>
            </a:endParaRPr>
          </a:p>
          <a:p>
            <a:pPr eaLnBrk="1" hangingPunct="1">
              <a:lnSpc>
                <a:spcPct val="80000"/>
              </a:lnSpc>
              <a:spcBef>
                <a:spcPts val="600"/>
              </a:spcBef>
              <a:spcAft>
                <a:spcPts val="600"/>
              </a:spcAft>
              <a:defRPr/>
            </a:pPr>
            <a:r>
              <a:rPr lang="en-US" sz="2000" dirty="0" smtClean="0"/>
              <a:t>To see environment variables: </a:t>
            </a:r>
            <a:r>
              <a:rPr lang="en-US" sz="2000" dirty="0" err="1" smtClean="0">
                <a:solidFill>
                  <a:schemeClr val="accent1">
                    <a:lumMod val="50000"/>
                  </a:schemeClr>
                </a:solidFill>
              </a:rPr>
              <a:t>env</a:t>
            </a:r>
            <a:endParaRPr lang="en-US" sz="2000" dirty="0" smtClean="0">
              <a:solidFill>
                <a:schemeClr val="accent1">
                  <a:lumMod val="50000"/>
                </a:schemeClr>
              </a:solidFill>
            </a:endParaRPr>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92162"/>
          </a:xfrm>
        </p:spPr>
        <p:txBody>
          <a:bodyPr/>
          <a:lstStyle/>
          <a:p>
            <a:pPr eaLnBrk="1" hangingPunct="1"/>
            <a:r>
              <a:rPr lang="en-US" sz="2800" smtClean="0"/>
              <a:t>Filters</a:t>
            </a:r>
            <a:endParaRPr lang="en-US" sz="2000" smtClean="0"/>
          </a:p>
        </p:txBody>
      </p:sp>
      <p:sp>
        <p:nvSpPr>
          <p:cNvPr id="8195" name="Rectangle 3"/>
          <p:cNvSpPr>
            <a:spLocks noGrp="1" noChangeArrowheads="1"/>
          </p:cNvSpPr>
          <p:nvPr>
            <p:ph type="body" idx="1"/>
          </p:nvPr>
        </p:nvSpPr>
        <p:spPr>
          <a:xfrm>
            <a:off x="838200" y="1143000"/>
            <a:ext cx="7543800" cy="4572000"/>
          </a:xfrm>
        </p:spPr>
        <p:txBody>
          <a:bodyPr/>
          <a:lstStyle/>
          <a:p>
            <a:pPr eaLnBrk="1" hangingPunct="1">
              <a:lnSpc>
                <a:spcPct val="80000"/>
              </a:lnSpc>
              <a:spcBef>
                <a:spcPts val="600"/>
              </a:spcBef>
              <a:spcAft>
                <a:spcPts val="600"/>
              </a:spcAft>
              <a:defRPr/>
            </a:pPr>
            <a:r>
              <a:rPr lang="en-US" sz="2000" dirty="0" smtClean="0"/>
              <a:t>To see content of a file: </a:t>
            </a:r>
            <a:r>
              <a:rPr lang="en-US" sz="2000" dirty="0" smtClean="0">
                <a:solidFill>
                  <a:schemeClr val="accent1">
                    <a:lumMod val="50000"/>
                  </a:schemeClr>
                </a:solidFill>
              </a:rPr>
              <a:t>more, less, head, tail, cut, paste</a:t>
            </a:r>
          </a:p>
          <a:p>
            <a:pPr eaLnBrk="1" hangingPunct="1">
              <a:lnSpc>
                <a:spcPct val="80000"/>
              </a:lnSpc>
              <a:spcBef>
                <a:spcPts val="600"/>
              </a:spcBef>
              <a:spcAft>
                <a:spcPts val="600"/>
              </a:spcAft>
              <a:defRPr/>
            </a:pPr>
            <a:r>
              <a:rPr lang="en-US" sz="2000" dirty="0" smtClean="0"/>
              <a:t>To select or merge files by fields: </a:t>
            </a:r>
            <a:r>
              <a:rPr lang="en-US" sz="2000" dirty="0" smtClean="0">
                <a:solidFill>
                  <a:schemeClr val="accent1">
                    <a:lumMod val="50000"/>
                  </a:schemeClr>
                </a:solidFill>
              </a:rPr>
              <a:t>cut, paste</a:t>
            </a:r>
          </a:p>
          <a:p>
            <a:pPr eaLnBrk="1" hangingPunct="1">
              <a:lnSpc>
                <a:spcPct val="80000"/>
              </a:lnSpc>
              <a:spcBef>
                <a:spcPts val="600"/>
              </a:spcBef>
              <a:spcAft>
                <a:spcPts val="600"/>
              </a:spcAft>
              <a:defRPr/>
            </a:pPr>
            <a:r>
              <a:rPr lang="en-US" sz="2000" dirty="0" smtClean="0"/>
              <a:t>To combine consecutive identical lines into one line: </a:t>
            </a:r>
            <a:r>
              <a:rPr lang="en-US" sz="2000" dirty="0" err="1" smtClean="0">
                <a:solidFill>
                  <a:schemeClr val="accent1">
                    <a:lumMod val="50000"/>
                  </a:schemeClr>
                </a:solidFill>
              </a:rPr>
              <a:t>uniq</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To count lines, words, characters in a file: </a:t>
            </a:r>
            <a:r>
              <a:rPr lang="en-US" sz="2000" dirty="0" err="1" smtClean="0">
                <a:solidFill>
                  <a:schemeClr val="accent1">
                    <a:lumMod val="50000"/>
                  </a:schemeClr>
                </a:solidFill>
              </a:rPr>
              <a:t>wc</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To see difference in 2 files: </a:t>
            </a:r>
            <a:r>
              <a:rPr lang="en-US" sz="2000" dirty="0" smtClean="0">
                <a:solidFill>
                  <a:schemeClr val="accent1">
                    <a:lumMod val="50000"/>
                  </a:schemeClr>
                </a:solidFill>
              </a:rPr>
              <a:t>diff, </a:t>
            </a:r>
            <a:r>
              <a:rPr lang="en-US" sz="2000" dirty="0" err="1" smtClean="0">
                <a:solidFill>
                  <a:schemeClr val="accent1">
                    <a:lumMod val="50000"/>
                  </a:schemeClr>
                </a:solidFill>
              </a:rPr>
              <a:t>cmp</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To change characters in a file: </a:t>
            </a:r>
            <a:r>
              <a:rPr lang="en-US" sz="2000" dirty="0" err="1" smtClean="0">
                <a:solidFill>
                  <a:schemeClr val="accent1">
                    <a:lumMod val="50000"/>
                  </a:schemeClr>
                </a:solidFill>
              </a:rPr>
              <a:t>tr</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To sort lines of a file: </a:t>
            </a:r>
            <a:r>
              <a:rPr lang="en-US" sz="2000" dirty="0" smtClean="0">
                <a:solidFill>
                  <a:schemeClr val="accent1">
                    <a:lumMod val="50000"/>
                  </a:schemeClr>
                </a:solidFill>
              </a:rPr>
              <a:t>sort</a:t>
            </a:r>
          </a:p>
          <a:p>
            <a:pPr eaLnBrk="1" hangingPunct="1">
              <a:lnSpc>
                <a:spcPct val="80000"/>
              </a:lnSpc>
              <a:spcBef>
                <a:spcPts val="600"/>
              </a:spcBef>
              <a:spcAft>
                <a:spcPts val="600"/>
              </a:spcAft>
              <a:defRPr/>
            </a:pPr>
            <a:r>
              <a:rPr lang="en-US" sz="2000" dirty="0" smtClean="0"/>
              <a:t>To select certain lines of a file: </a:t>
            </a:r>
            <a:r>
              <a:rPr lang="en-US" sz="2000" dirty="0" err="1" smtClean="0">
                <a:solidFill>
                  <a:schemeClr val="accent1">
                    <a:lumMod val="50000"/>
                  </a:schemeClr>
                </a:solidFill>
              </a:rPr>
              <a:t>fgrep</a:t>
            </a:r>
            <a:r>
              <a:rPr lang="en-US" sz="2000" dirty="0" smtClean="0">
                <a:solidFill>
                  <a:schemeClr val="accent1">
                    <a:lumMod val="50000"/>
                  </a:schemeClr>
                </a:solidFill>
              </a:rPr>
              <a:t>, </a:t>
            </a:r>
            <a:r>
              <a:rPr lang="en-US" sz="2000" dirty="0" err="1" smtClean="0">
                <a:solidFill>
                  <a:schemeClr val="accent1">
                    <a:lumMod val="50000"/>
                  </a:schemeClr>
                </a:solidFill>
              </a:rPr>
              <a:t>grep</a:t>
            </a:r>
            <a:r>
              <a:rPr lang="en-US" sz="2000" dirty="0" smtClean="0">
                <a:solidFill>
                  <a:schemeClr val="accent1">
                    <a:lumMod val="50000"/>
                  </a:schemeClr>
                </a:solidFill>
              </a:rPr>
              <a:t>, </a:t>
            </a:r>
            <a:r>
              <a:rPr lang="en-US" sz="2000" dirty="0" err="1" smtClean="0">
                <a:solidFill>
                  <a:schemeClr val="accent1">
                    <a:lumMod val="50000"/>
                  </a:schemeClr>
                </a:solidFill>
              </a:rPr>
              <a:t>egrep</a:t>
            </a:r>
            <a:endParaRPr lang="en-US" sz="2000" dirty="0" smtClean="0">
              <a:solidFill>
                <a:schemeClr val="accent1">
                  <a:lumMod val="50000"/>
                </a:schemeClr>
              </a:solidFill>
            </a:endParaRPr>
          </a:p>
          <a:p>
            <a:pPr eaLnBrk="1" hangingPunct="1">
              <a:lnSpc>
                <a:spcPct val="80000"/>
              </a:lnSpc>
              <a:spcBef>
                <a:spcPts val="600"/>
              </a:spcBef>
              <a:defRPr/>
            </a:pPr>
            <a:endParaRPr lang="en-US" sz="2000" dirty="0" smtClean="0"/>
          </a:p>
          <a:p>
            <a:pPr eaLnBrk="1" hangingPunct="1">
              <a:lnSpc>
                <a:spcPct val="80000"/>
              </a:lnSpc>
              <a:spcBef>
                <a:spcPts val="600"/>
              </a:spcBef>
              <a:defRPr/>
            </a:pPr>
            <a:endParaRPr lang="en-US" sz="2000" dirty="0" smtClean="0"/>
          </a:p>
          <a:p>
            <a:pPr eaLnBrk="1" hangingPunct="1">
              <a:lnSpc>
                <a:spcPct val="80000"/>
              </a:lnSpc>
              <a:spcBef>
                <a:spcPts val="600"/>
              </a:spcBef>
              <a:defRPr/>
            </a:pPr>
            <a:endParaRPr lang="en-US" sz="2000" dirty="0" smtClean="0"/>
          </a:p>
          <a:p>
            <a:pPr eaLnBrk="1" hangingPunct="1">
              <a:lnSpc>
                <a:spcPct val="80000"/>
              </a:lnSpc>
              <a:spcBef>
                <a:spcPts val="600"/>
              </a:spcBef>
              <a:defRPr/>
            </a:pPr>
            <a:endParaRPr lang="en-US" sz="2000" dirty="0" smtClean="0"/>
          </a:p>
          <a:p>
            <a:pPr eaLnBrk="1" hangingPunct="1">
              <a:lnSpc>
                <a:spcPct val="80000"/>
              </a:lnSpc>
              <a:spcBef>
                <a:spcPts val="600"/>
              </a:spcBef>
              <a:defRPr/>
            </a:pPr>
            <a:endParaRPr lang="en-US" sz="2000" dirty="0" smtClean="0"/>
          </a:p>
          <a:p>
            <a:pPr eaLnBrk="1" hangingPunct="1">
              <a:lnSpc>
                <a:spcPct val="80000"/>
              </a:lnSpc>
              <a:spcBef>
                <a:spcPts val="600"/>
              </a:spcBef>
              <a:defRPr/>
            </a:pPr>
            <a:endParaRPr lang="en-US" sz="2000" dirty="0" smtClean="0"/>
          </a:p>
          <a:p>
            <a:pPr eaLnBrk="1" hangingPunct="1">
              <a:lnSpc>
                <a:spcPct val="80000"/>
              </a:lnSpc>
              <a:spcBef>
                <a:spcPts val="600"/>
              </a:spcBef>
              <a:buFontTx/>
              <a:buNone/>
              <a:defRPr/>
            </a:pPr>
            <a:r>
              <a:rPr lang="en-US" sz="2000" dirty="0" smtClean="0"/>
              <a:t>			</a:t>
            </a:r>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p:spPr>
        <p:txBody>
          <a:bodyPr/>
          <a:lstStyle/>
          <a:p>
            <a:pPr eaLnBrk="1" hangingPunct="1"/>
            <a:r>
              <a:rPr lang="en-US" sz="2800" smtClean="0"/>
              <a:t>Regular Expression</a:t>
            </a:r>
            <a:endParaRPr lang="en-US" sz="2000" smtClean="0"/>
          </a:p>
        </p:txBody>
      </p:sp>
      <p:sp>
        <p:nvSpPr>
          <p:cNvPr id="8195" name="Rectangle 3"/>
          <p:cNvSpPr>
            <a:spLocks noGrp="1" noChangeArrowheads="1"/>
          </p:cNvSpPr>
          <p:nvPr>
            <p:ph type="body" idx="1"/>
          </p:nvPr>
        </p:nvSpPr>
        <p:spPr>
          <a:xfrm>
            <a:off x="533400" y="838200"/>
            <a:ext cx="7848600" cy="5562600"/>
          </a:xfrm>
        </p:spPr>
        <p:txBody>
          <a:bodyPr/>
          <a:lstStyle/>
          <a:p>
            <a:pPr eaLnBrk="1" hangingPunct="1">
              <a:lnSpc>
                <a:spcPct val="80000"/>
              </a:lnSpc>
              <a:spcBef>
                <a:spcPts val="600"/>
              </a:spcBef>
              <a:defRPr/>
            </a:pPr>
            <a:r>
              <a:rPr lang="en-US" sz="2000" dirty="0" smtClean="0"/>
              <a:t>Used for pattern matching by certain utilities</a:t>
            </a:r>
          </a:p>
          <a:p>
            <a:pPr eaLnBrk="1" hangingPunct="1">
              <a:lnSpc>
                <a:spcPct val="80000"/>
              </a:lnSpc>
              <a:spcBef>
                <a:spcPts val="600"/>
              </a:spcBef>
              <a:defRPr/>
            </a:pPr>
            <a:r>
              <a:rPr lang="en-US" sz="2000" dirty="0" smtClean="0"/>
              <a:t>Most characters in a </a:t>
            </a:r>
            <a:r>
              <a:rPr lang="en-US" sz="2000" dirty="0" err="1" smtClean="0"/>
              <a:t>regex</a:t>
            </a:r>
            <a:r>
              <a:rPr lang="en-US" sz="2000" dirty="0" smtClean="0"/>
              <a:t> have literal meaning, but some are </a:t>
            </a:r>
            <a:r>
              <a:rPr lang="en-US" sz="2000" dirty="0" err="1" smtClean="0"/>
              <a:t>metacharacters</a:t>
            </a:r>
            <a:r>
              <a:rPr lang="en-US" sz="2000" dirty="0" smtClean="0"/>
              <a:t>, as shown:</a:t>
            </a:r>
          </a:p>
          <a:p>
            <a:pPr lvl="1" eaLnBrk="1" hangingPunct="1">
              <a:lnSpc>
                <a:spcPct val="80000"/>
              </a:lnSpc>
              <a:spcBef>
                <a:spcPts val="600"/>
              </a:spcBef>
              <a:buFontTx/>
              <a:buNone/>
              <a:defRPr/>
            </a:pPr>
            <a:r>
              <a:rPr lang="en-US" sz="2000" dirty="0" smtClean="0">
                <a:solidFill>
                  <a:schemeClr val="accent1">
                    <a:lumMod val="50000"/>
                  </a:schemeClr>
                </a:solidFill>
              </a:rPr>
              <a:t>[ ]</a:t>
            </a:r>
            <a:r>
              <a:rPr lang="en-US" sz="2000" dirty="0" smtClean="0"/>
              <a:t>		any </a:t>
            </a:r>
            <a:r>
              <a:rPr lang="en-US" sz="2000" u="sng" dirty="0" smtClean="0"/>
              <a:t>one</a:t>
            </a:r>
            <a:r>
              <a:rPr lang="en-US" sz="2000" dirty="0" smtClean="0"/>
              <a:t> character within the [ ]</a:t>
            </a:r>
          </a:p>
          <a:p>
            <a:pPr lvl="1" eaLnBrk="1" hangingPunct="1">
              <a:spcBef>
                <a:spcPts val="0"/>
              </a:spcBef>
              <a:buFontTx/>
              <a:buNone/>
              <a:defRPr/>
            </a:pPr>
            <a:r>
              <a:rPr lang="en-US" sz="2000" dirty="0" smtClean="0">
                <a:solidFill>
                  <a:schemeClr val="accent1">
                    <a:lumMod val="50000"/>
                  </a:schemeClr>
                </a:solidFill>
              </a:rPr>
              <a:t>[^ ]</a:t>
            </a:r>
            <a:r>
              <a:rPr lang="en-US" sz="2000" dirty="0" smtClean="0"/>
              <a:t>	any </a:t>
            </a:r>
            <a:r>
              <a:rPr lang="en-US" sz="2000" u="sng" dirty="0" smtClean="0"/>
              <a:t>one</a:t>
            </a:r>
            <a:r>
              <a:rPr lang="en-US" sz="2000" dirty="0" smtClean="0"/>
              <a:t> character </a:t>
            </a:r>
            <a:r>
              <a:rPr lang="en-US" sz="2000" u="sng" dirty="0" smtClean="0"/>
              <a:t>not</a:t>
            </a:r>
            <a:r>
              <a:rPr lang="en-US" sz="2000" dirty="0" smtClean="0"/>
              <a:t> within the [ ]</a:t>
            </a:r>
          </a:p>
          <a:p>
            <a:pPr lvl="1" eaLnBrk="1" hangingPunct="1">
              <a:spcBef>
                <a:spcPts val="0"/>
              </a:spcBef>
              <a:buFontTx/>
              <a:buNone/>
              <a:defRPr/>
            </a:pPr>
            <a:r>
              <a:rPr lang="en-US" sz="2000" b="1" dirty="0" smtClean="0">
                <a:solidFill>
                  <a:schemeClr val="accent1">
                    <a:lumMod val="50000"/>
                  </a:schemeClr>
                </a:solidFill>
              </a:rPr>
              <a:t>.</a:t>
            </a:r>
            <a:r>
              <a:rPr lang="en-US" sz="2000" b="1" dirty="0" smtClean="0">
                <a:solidFill>
                  <a:schemeClr val="hlink"/>
                </a:solidFill>
              </a:rPr>
              <a:t>		</a:t>
            </a:r>
            <a:r>
              <a:rPr lang="en-US" sz="2000" dirty="0" smtClean="0"/>
              <a:t>any </a:t>
            </a:r>
            <a:r>
              <a:rPr lang="en-US" sz="2000" u="sng" dirty="0" smtClean="0"/>
              <a:t>one</a:t>
            </a:r>
            <a:r>
              <a:rPr lang="en-US" sz="2000" dirty="0" smtClean="0"/>
              <a:t> character, except newline</a:t>
            </a:r>
          </a:p>
          <a:p>
            <a:pPr lvl="1" eaLnBrk="1" hangingPunct="1">
              <a:spcBef>
                <a:spcPts val="0"/>
              </a:spcBef>
              <a:buFontTx/>
              <a:buNone/>
              <a:defRPr/>
            </a:pPr>
            <a:r>
              <a:rPr lang="en-US" sz="2000" dirty="0" smtClean="0">
                <a:solidFill>
                  <a:schemeClr val="accent1">
                    <a:lumMod val="50000"/>
                  </a:schemeClr>
                </a:solidFill>
              </a:rPr>
              <a:t>^</a:t>
            </a:r>
            <a:r>
              <a:rPr lang="en-US" sz="2000" dirty="0" smtClean="0"/>
              <a:t> 		begin of line anchor		</a:t>
            </a:r>
          </a:p>
          <a:p>
            <a:pPr lvl="1" eaLnBrk="1" hangingPunct="1">
              <a:spcBef>
                <a:spcPts val="0"/>
              </a:spcBef>
              <a:buFontTx/>
              <a:buNone/>
              <a:defRPr/>
            </a:pPr>
            <a:r>
              <a:rPr lang="en-US" sz="2000" dirty="0" smtClean="0">
                <a:solidFill>
                  <a:schemeClr val="accent1">
                    <a:lumMod val="50000"/>
                  </a:schemeClr>
                </a:solidFill>
              </a:rPr>
              <a:t>$</a:t>
            </a:r>
            <a:r>
              <a:rPr lang="en-US" sz="2000" dirty="0" smtClean="0"/>
              <a:t>		end of line anchor</a:t>
            </a:r>
          </a:p>
          <a:p>
            <a:pPr eaLnBrk="1" hangingPunct="1">
              <a:lnSpc>
                <a:spcPct val="80000"/>
              </a:lnSpc>
              <a:buFontTx/>
              <a:buNone/>
              <a:defRPr/>
            </a:pPr>
            <a:r>
              <a:rPr lang="en-US" sz="2000" dirty="0" smtClean="0">
                <a:solidFill>
                  <a:schemeClr val="hlink"/>
                </a:solidFill>
              </a:rPr>
              <a:t>	  </a:t>
            </a:r>
            <a:r>
              <a:rPr lang="en-US" sz="2000" dirty="0" smtClean="0">
                <a:solidFill>
                  <a:schemeClr val="accent1">
                    <a:lumMod val="50000"/>
                  </a:schemeClr>
                </a:solidFill>
              </a:rPr>
              <a:t>{n}</a:t>
            </a:r>
            <a:r>
              <a:rPr lang="en-US" sz="2000" dirty="0" smtClean="0"/>
              <a:t>	n of the </a:t>
            </a:r>
            <a:r>
              <a:rPr lang="en-US" sz="2000" i="1" dirty="0" smtClean="0"/>
              <a:t>previous character</a:t>
            </a:r>
            <a:endParaRPr lang="en-US" sz="2000" dirty="0" smtClean="0"/>
          </a:p>
          <a:p>
            <a:pPr eaLnBrk="1" hangingPunct="1">
              <a:lnSpc>
                <a:spcPct val="80000"/>
              </a:lnSpc>
              <a:buFontTx/>
              <a:buNone/>
              <a:defRPr/>
            </a:pPr>
            <a:r>
              <a:rPr lang="en-US" sz="2000" dirty="0" smtClean="0">
                <a:solidFill>
                  <a:schemeClr val="hlink"/>
                </a:solidFill>
              </a:rPr>
              <a:t>	</a:t>
            </a:r>
            <a:r>
              <a:rPr lang="en-US" sz="2000" dirty="0" smtClean="0">
                <a:solidFill>
                  <a:schemeClr val="accent1">
                    <a:lumMod val="50000"/>
                  </a:schemeClr>
                </a:solidFill>
              </a:rPr>
              <a:t>  {</a:t>
            </a:r>
            <a:r>
              <a:rPr lang="en-US" sz="2000" dirty="0" err="1" smtClean="0">
                <a:solidFill>
                  <a:schemeClr val="accent1">
                    <a:lumMod val="50000"/>
                  </a:schemeClr>
                </a:solidFill>
              </a:rPr>
              <a:t>n,m</a:t>
            </a:r>
            <a:r>
              <a:rPr lang="en-US" sz="2000" dirty="0" smtClean="0">
                <a:solidFill>
                  <a:schemeClr val="accent1">
                    <a:lumMod val="50000"/>
                  </a:schemeClr>
                </a:solidFill>
              </a:rPr>
              <a:t>}    </a:t>
            </a:r>
            <a:r>
              <a:rPr lang="en-US" sz="2000" dirty="0" smtClean="0"/>
              <a:t>n to m of the </a:t>
            </a:r>
            <a:r>
              <a:rPr lang="en-US" sz="2000" i="1" dirty="0" smtClean="0"/>
              <a:t>previous character</a:t>
            </a:r>
            <a:r>
              <a:rPr lang="en-US" sz="2000" dirty="0" smtClean="0"/>
              <a:t>, greedy matching	</a:t>
            </a:r>
          </a:p>
          <a:p>
            <a:pPr eaLnBrk="1" hangingPunct="1">
              <a:lnSpc>
                <a:spcPct val="80000"/>
              </a:lnSpc>
              <a:buFontTx/>
              <a:buNone/>
              <a:defRPr/>
            </a:pPr>
            <a:r>
              <a:rPr lang="en-US" sz="2000" dirty="0" smtClean="0">
                <a:solidFill>
                  <a:schemeClr val="hlink"/>
                </a:solidFill>
              </a:rPr>
              <a:t>	  </a:t>
            </a:r>
            <a:r>
              <a:rPr lang="en-US" sz="2000" dirty="0" smtClean="0">
                <a:solidFill>
                  <a:schemeClr val="accent1">
                    <a:lumMod val="50000"/>
                  </a:schemeClr>
                </a:solidFill>
              </a:rPr>
              <a:t>?</a:t>
            </a:r>
            <a:r>
              <a:rPr lang="en-US" sz="2000" dirty="0" smtClean="0"/>
              <a:t>	0 or 1 of the </a:t>
            </a:r>
            <a:r>
              <a:rPr lang="en-US" sz="2000" i="1" dirty="0" smtClean="0"/>
              <a:t>previous character</a:t>
            </a:r>
            <a:r>
              <a:rPr lang="en-US" sz="2000" dirty="0" smtClean="0"/>
              <a:t> , greedy matching</a:t>
            </a:r>
          </a:p>
          <a:p>
            <a:pPr eaLnBrk="1" hangingPunct="1">
              <a:lnSpc>
                <a:spcPct val="80000"/>
              </a:lnSpc>
              <a:buFontTx/>
              <a:buNone/>
              <a:defRPr/>
            </a:pPr>
            <a:r>
              <a:rPr lang="en-US" sz="2000" dirty="0" smtClean="0">
                <a:solidFill>
                  <a:schemeClr val="hlink"/>
                </a:solidFill>
              </a:rPr>
              <a:t>	  </a:t>
            </a:r>
            <a:r>
              <a:rPr lang="en-US" sz="2000" dirty="0" smtClean="0">
                <a:solidFill>
                  <a:schemeClr val="accent1">
                    <a:lumMod val="50000"/>
                  </a:schemeClr>
                </a:solidFill>
              </a:rPr>
              <a:t>+</a:t>
            </a:r>
            <a:r>
              <a:rPr lang="en-US" sz="2000" dirty="0" smtClean="0"/>
              <a:t>	1 or more of the </a:t>
            </a:r>
            <a:r>
              <a:rPr lang="en-US" sz="2000" i="1" dirty="0" smtClean="0"/>
              <a:t>previous character</a:t>
            </a:r>
            <a:r>
              <a:rPr lang="en-US" sz="2000" dirty="0" smtClean="0"/>
              <a:t>, greedy matching</a:t>
            </a:r>
          </a:p>
          <a:p>
            <a:pPr eaLnBrk="1" hangingPunct="1">
              <a:lnSpc>
                <a:spcPct val="80000"/>
              </a:lnSpc>
              <a:buFontTx/>
              <a:buNone/>
              <a:defRPr/>
            </a:pPr>
            <a:r>
              <a:rPr lang="en-US" sz="2000" dirty="0" smtClean="0">
                <a:solidFill>
                  <a:schemeClr val="hlink"/>
                </a:solidFill>
              </a:rPr>
              <a:t>	  *</a:t>
            </a:r>
            <a:r>
              <a:rPr lang="en-US" sz="2000" dirty="0" smtClean="0"/>
              <a:t>     0 or more of the </a:t>
            </a:r>
            <a:r>
              <a:rPr lang="en-US" sz="2000" i="1" dirty="0" smtClean="0"/>
              <a:t>previous character</a:t>
            </a:r>
            <a:r>
              <a:rPr lang="en-US" sz="2000" dirty="0" smtClean="0"/>
              <a:t>, greedy matching</a:t>
            </a:r>
          </a:p>
          <a:p>
            <a:pPr lvl="1" eaLnBrk="1" hangingPunct="1">
              <a:spcBef>
                <a:spcPts val="0"/>
              </a:spcBef>
              <a:buFontTx/>
              <a:buNone/>
              <a:defRPr/>
            </a:pPr>
            <a:r>
              <a:rPr lang="en-US" sz="2000" dirty="0" smtClean="0">
                <a:solidFill>
                  <a:schemeClr val="accent1">
                    <a:lumMod val="50000"/>
                  </a:schemeClr>
                </a:solidFill>
              </a:rPr>
              <a:t> |</a:t>
            </a:r>
            <a:r>
              <a:rPr lang="en-US" sz="2000" dirty="0" smtClean="0"/>
              <a:t>		alternate (or)</a:t>
            </a:r>
          </a:p>
          <a:p>
            <a:pPr lvl="1" eaLnBrk="1" hangingPunct="1">
              <a:spcBef>
                <a:spcPts val="0"/>
              </a:spcBef>
              <a:buFontTx/>
              <a:buNone/>
              <a:defRPr/>
            </a:pPr>
            <a:r>
              <a:rPr lang="en-US" sz="2000" dirty="0" smtClean="0">
                <a:solidFill>
                  <a:schemeClr val="accent1">
                    <a:lumMod val="50000"/>
                  </a:schemeClr>
                </a:solidFill>
              </a:rPr>
              <a:t>( )</a:t>
            </a:r>
            <a:r>
              <a:rPr lang="en-US" sz="2000" dirty="0" smtClean="0"/>
              <a:t>		group </a:t>
            </a:r>
          </a:p>
          <a:p>
            <a:pPr lvl="1" eaLnBrk="1" hangingPunct="1">
              <a:spcBef>
                <a:spcPts val="0"/>
              </a:spcBef>
              <a:buFontTx/>
              <a:buNone/>
              <a:defRPr/>
            </a:pPr>
            <a:r>
              <a:rPr lang="en-US" sz="2000" dirty="0" smtClean="0"/>
              <a:t> </a:t>
            </a:r>
            <a:r>
              <a:rPr lang="en-US" sz="2000" dirty="0" smtClean="0">
                <a:solidFill>
                  <a:schemeClr val="accent1">
                    <a:lumMod val="50000"/>
                  </a:schemeClr>
                </a:solidFill>
              </a:rPr>
              <a:t>\</a:t>
            </a:r>
            <a:r>
              <a:rPr lang="en-US" sz="2000" dirty="0" smtClean="0"/>
              <a:t> 		take literal meaning of the next character</a:t>
            </a:r>
          </a:p>
          <a:p>
            <a:pPr eaLnBrk="1" hangingPunct="1">
              <a:lnSpc>
                <a:spcPct val="80000"/>
              </a:lnSpc>
              <a:spcBef>
                <a:spcPts val="600"/>
              </a:spcBef>
              <a:defRPr/>
            </a:pPr>
            <a:endParaRPr lang="en-US" sz="2000" dirty="0" smtClean="0"/>
          </a:p>
          <a:p>
            <a:pPr algn="ctr" eaLnBrk="1" hangingPunct="1">
              <a:lnSpc>
                <a:spcPct val="80000"/>
              </a:lnSpc>
              <a:spcBef>
                <a:spcPts val="600"/>
              </a:spcBef>
              <a:buFontTx/>
              <a:buNone/>
              <a:defRPr/>
            </a:pPr>
            <a:r>
              <a:rPr lang="en-US" sz="2000" dirty="0" smtClean="0"/>
              <a:t>Next Module: </a:t>
            </a:r>
            <a:r>
              <a:rPr lang="en-US" sz="2000" dirty="0" err="1" smtClean="0">
                <a:solidFill>
                  <a:schemeClr val="accent1">
                    <a:lumMod val="50000"/>
                  </a:schemeClr>
                </a:solidFill>
              </a:rPr>
              <a:t>egrep</a:t>
            </a:r>
            <a:r>
              <a:rPr lang="en-US" sz="2000" dirty="0" smtClean="0"/>
              <a:t> and </a:t>
            </a:r>
            <a:r>
              <a:rPr lang="en-US" sz="2000" dirty="0" smtClean="0">
                <a:solidFill>
                  <a:schemeClr val="accent1">
                    <a:lumMod val="50000"/>
                  </a:schemeClr>
                </a:solidFill>
              </a:rPr>
              <a:t>find</a:t>
            </a:r>
          </a:p>
          <a:p>
            <a:pPr eaLnBrk="1" hangingPunct="1">
              <a:lnSpc>
                <a:spcPct val="80000"/>
              </a:lnSpc>
              <a:spcBef>
                <a:spcPts val="600"/>
              </a:spcBef>
              <a:buFontTx/>
              <a:buNone/>
              <a:defRPr/>
            </a:pPr>
            <a:r>
              <a:rPr lang="en-US" sz="2000" dirty="0" smtClean="0"/>
              <a:t>			</a:t>
            </a:r>
          </a:p>
          <a:p>
            <a:pPr eaLnBrk="1" hangingPunct="1">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304800"/>
            <a:ext cx="8229600" cy="533400"/>
          </a:xfrm>
        </p:spPr>
        <p:txBody>
          <a:bodyPr/>
          <a:lstStyle/>
          <a:p>
            <a:pPr eaLnBrk="1" hangingPunct="1"/>
            <a:r>
              <a:rPr lang="en-US" sz="2800" smtClean="0"/>
              <a:t>Overview </a:t>
            </a:r>
          </a:p>
        </p:txBody>
      </p:sp>
      <p:sp>
        <p:nvSpPr>
          <p:cNvPr id="3075" name="Rectangle 3"/>
          <p:cNvSpPr>
            <a:spLocks noGrp="1" noChangeArrowheads="1"/>
          </p:cNvSpPr>
          <p:nvPr>
            <p:ph type="body" idx="1"/>
          </p:nvPr>
        </p:nvSpPr>
        <p:spPr>
          <a:xfrm>
            <a:off x="533400" y="838200"/>
            <a:ext cx="7924800" cy="5334000"/>
          </a:xfrm>
        </p:spPr>
        <p:txBody>
          <a:bodyPr/>
          <a:lstStyle/>
          <a:p>
            <a:pPr eaLnBrk="1" hangingPunct="1"/>
            <a:r>
              <a:rPr lang="en-US" sz="2000" dirty="0" smtClean="0"/>
              <a:t>Module 1 is a review of material in CIS 18A since not everyone took the same CIS 18A class in the previous quarter.</a:t>
            </a:r>
            <a:endParaRPr lang="en-US" sz="2000" dirty="0" smtClean="0">
              <a:solidFill>
                <a:schemeClr val="hlink"/>
              </a:solidFill>
            </a:endParaRPr>
          </a:p>
          <a:p>
            <a:pPr eaLnBrk="1" hangingPunct="1"/>
            <a:r>
              <a:rPr lang="en-US" sz="2000" dirty="0" smtClean="0"/>
              <a:t>If you just completed the CIS 18A class in the previous quarter, then this module should be a quick warm up exercise.</a:t>
            </a:r>
          </a:p>
          <a:p>
            <a:pPr eaLnBrk="1" hangingPunct="1"/>
            <a:r>
              <a:rPr lang="en-US" sz="2000" dirty="0" smtClean="0"/>
              <a:t>If it’s been a while since you worked on a Unix / Linux system, you should use this first week to brush up on the commands that are covered in this module, because it is expected that these utilities are ‘second nature’ to you as we move to new material.</a:t>
            </a:r>
          </a:p>
          <a:p>
            <a:pPr eaLnBrk="1" hangingPunct="1"/>
            <a:r>
              <a:rPr lang="en-US" sz="2000" dirty="0" smtClean="0"/>
              <a:t>If you find that most of the utilities here are new to you and the Module 1 lab assignment is impossible to do without a lot of help, please see me.</a:t>
            </a:r>
          </a:p>
          <a:p>
            <a:pPr eaLnBrk="1" hangingPunct="1"/>
            <a:r>
              <a:rPr lang="en-US" sz="2000" dirty="0" smtClean="0"/>
              <a:t>The goal of this module is for everyone to be on the same page, so to speak, by the time we cover new material next week.</a:t>
            </a:r>
          </a:p>
          <a:p>
            <a:pPr lvl="1"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8229600" cy="533400"/>
          </a:xfrm>
        </p:spPr>
        <p:txBody>
          <a:bodyPr/>
          <a:lstStyle/>
          <a:p>
            <a:pPr eaLnBrk="1" hangingPunct="1"/>
            <a:r>
              <a:rPr lang="en-US" sz="2800" smtClean="0"/>
              <a:t>Working with Linux</a:t>
            </a:r>
          </a:p>
        </p:txBody>
      </p:sp>
      <p:sp>
        <p:nvSpPr>
          <p:cNvPr id="4099" name="Rectangle 3"/>
          <p:cNvSpPr>
            <a:spLocks noGrp="1" noChangeArrowheads="1"/>
          </p:cNvSpPr>
          <p:nvPr>
            <p:ph type="body" idx="1"/>
          </p:nvPr>
        </p:nvSpPr>
        <p:spPr>
          <a:xfrm>
            <a:off x="533400" y="838200"/>
            <a:ext cx="7924800" cy="5334000"/>
          </a:xfrm>
        </p:spPr>
        <p:txBody>
          <a:bodyPr/>
          <a:lstStyle/>
          <a:p>
            <a:pPr eaLnBrk="1" hangingPunct="1">
              <a:buFontTx/>
              <a:buNone/>
            </a:pPr>
            <a:r>
              <a:rPr lang="en-US" sz="2000" dirty="0" smtClean="0"/>
              <a:t>When working on the Linux system, keep in mind that Linux is:</a:t>
            </a:r>
          </a:p>
          <a:p>
            <a:pPr eaLnBrk="1" hangingPunct="1"/>
            <a:r>
              <a:rPr lang="en-US" sz="2000" dirty="0" smtClean="0"/>
              <a:t>Case sensitive</a:t>
            </a:r>
            <a:endParaRPr lang="en-US" sz="2000" dirty="0" smtClean="0">
              <a:solidFill>
                <a:schemeClr val="hlink"/>
              </a:solidFill>
            </a:endParaRPr>
          </a:p>
          <a:p>
            <a:pPr eaLnBrk="1" hangingPunct="1"/>
            <a:r>
              <a:rPr lang="en-US" sz="2000" dirty="0" smtClean="0"/>
              <a:t>When you see the shell prompt, start the command line with a utility name. Conversely, enter a utility name only when you see the shell prompt.</a:t>
            </a:r>
          </a:p>
          <a:p>
            <a:pPr eaLnBrk="1" hangingPunct="1"/>
            <a:r>
              <a:rPr lang="en-US" sz="2000" dirty="0" smtClean="0"/>
              <a:t>The shell interprets the command line, using 1 or more spaces as a delimiter:</a:t>
            </a:r>
          </a:p>
          <a:p>
            <a:pPr lvl="1" eaLnBrk="1" hangingPunct="1"/>
            <a:r>
              <a:rPr lang="en-US" sz="2000" dirty="0" smtClean="0"/>
              <a:t>First word is the utility name</a:t>
            </a:r>
          </a:p>
          <a:p>
            <a:pPr lvl="1" eaLnBrk="1" hangingPunct="1"/>
            <a:r>
              <a:rPr lang="en-US" sz="2000" dirty="0" smtClean="0"/>
              <a:t>Any subsequent word preceded by – or + is interpreted as an option</a:t>
            </a:r>
          </a:p>
          <a:p>
            <a:pPr lvl="1" eaLnBrk="1" hangingPunct="1"/>
            <a:r>
              <a:rPr lang="en-US" sz="2000" dirty="0" smtClean="0"/>
              <a:t>All subsequent words without – or + are interpreted as arguments</a:t>
            </a:r>
          </a:p>
          <a:p>
            <a:pPr eaLnBrk="1" hangingPunct="1"/>
            <a:r>
              <a:rPr lang="en-US" sz="2000" dirty="0" smtClean="0"/>
              <a:t>To quickly repeat a previous command, use the up arrow key to step back the list of commands and select one.</a:t>
            </a:r>
          </a:p>
          <a:p>
            <a:pPr eaLnBrk="1" hangingPunct="1"/>
            <a:r>
              <a:rPr lang="en-US" sz="2000" dirty="0" smtClean="0"/>
              <a:t>Use tab to complete a long filename.</a:t>
            </a:r>
          </a:p>
          <a:p>
            <a:pPr lvl="1" eaLnBrk="1" hangingPunct="1">
              <a:buFontTx/>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2800" smtClean="0"/>
              <a:t>General Purpose Utilities</a:t>
            </a:r>
          </a:p>
        </p:txBody>
      </p:sp>
      <p:sp>
        <p:nvSpPr>
          <p:cNvPr id="5123" name="Rectangle 3"/>
          <p:cNvSpPr>
            <a:spLocks noGrp="1" noChangeArrowheads="1"/>
          </p:cNvSpPr>
          <p:nvPr>
            <p:ph type="body" idx="1"/>
          </p:nvPr>
        </p:nvSpPr>
        <p:spPr>
          <a:xfrm>
            <a:off x="685800" y="1295400"/>
            <a:ext cx="7772400" cy="4419600"/>
          </a:xfrm>
        </p:spPr>
        <p:txBody>
          <a:bodyPr/>
          <a:lstStyle/>
          <a:p>
            <a:pPr eaLnBrk="1" hangingPunct="1">
              <a:lnSpc>
                <a:spcPct val="80000"/>
              </a:lnSpc>
              <a:spcBef>
                <a:spcPts val="600"/>
              </a:spcBef>
              <a:spcAft>
                <a:spcPts val="600"/>
              </a:spcAft>
            </a:pPr>
            <a:r>
              <a:rPr lang="en-US" sz="2000" dirty="0" smtClean="0"/>
              <a:t>Change a password: </a:t>
            </a:r>
            <a:r>
              <a:rPr lang="en-US" sz="2000" dirty="0" err="1" smtClean="0">
                <a:solidFill>
                  <a:schemeClr val="hlink"/>
                </a:solidFill>
              </a:rPr>
              <a:t>passwd</a:t>
            </a:r>
            <a:endParaRPr lang="en-US" sz="2000" dirty="0" smtClean="0"/>
          </a:p>
          <a:p>
            <a:pPr eaLnBrk="1" hangingPunct="1">
              <a:lnSpc>
                <a:spcPct val="80000"/>
              </a:lnSpc>
              <a:spcBef>
                <a:spcPts val="600"/>
              </a:spcBef>
              <a:spcAft>
                <a:spcPts val="600"/>
              </a:spcAft>
            </a:pPr>
            <a:r>
              <a:rPr lang="en-US" sz="2000" dirty="0" smtClean="0"/>
              <a:t>Log out: </a:t>
            </a:r>
            <a:r>
              <a:rPr lang="en-US" sz="2000" dirty="0" smtClean="0">
                <a:solidFill>
                  <a:schemeClr val="hlink"/>
                </a:solidFill>
              </a:rPr>
              <a:t>exit, control-d</a:t>
            </a:r>
          </a:p>
          <a:p>
            <a:pPr eaLnBrk="1" hangingPunct="1">
              <a:lnSpc>
                <a:spcPct val="80000"/>
              </a:lnSpc>
              <a:spcBef>
                <a:spcPts val="600"/>
              </a:spcBef>
              <a:spcAft>
                <a:spcPts val="600"/>
              </a:spcAft>
            </a:pPr>
            <a:r>
              <a:rPr lang="en-US" sz="2000" dirty="0" smtClean="0"/>
              <a:t>Information on users on the system: </a:t>
            </a:r>
            <a:r>
              <a:rPr lang="en-US" sz="2000" dirty="0" smtClean="0">
                <a:solidFill>
                  <a:schemeClr val="hlink"/>
                </a:solidFill>
              </a:rPr>
              <a:t>who</a:t>
            </a:r>
            <a:r>
              <a:rPr lang="en-US" sz="2000" dirty="0" smtClean="0"/>
              <a:t>, </a:t>
            </a:r>
            <a:r>
              <a:rPr lang="en-US" sz="2000" dirty="0" err="1" smtClean="0">
                <a:solidFill>
                  <a:schemeClr val="hlink"/>
                </a:solidFill>
              </a:rPr>
              <a:t>whoami</a:t>
            </a:r>
            <a:r>
              <a:rPr lang="en-US" sz="2000" dirty="0" smtClean="0"/>
              <a:t>, </a:t>
            </a:r>
            <a:r>
              <a:rPr lang="en-US" sz="2000" dirty="0" smtClean="0">
                <a:solidFill>
                  <a:schemeClr val="hlink"/>
                </a:solidFill>
              </a:rPr>
              <a:t>w</a:t>
            </a:r>
            <a:r>
              <a:rPr lang="en-US" sz="2000" dirty="0" smtClean="0"/>
              <a:t>, </a:t>
            </a:r>
            <a:r>
              <a:rPr lang="en-US" sz="2000" dirty="0" smtClean="0">
                <a:solidFill>
                  <a:schemeClr val="hlink"/>
                </a:solidFill>
              </a:rPr>
              <a:t>finger</a:t>
            </a:r>
          </a:p>
          <a:p>
            <a:pPr eaLnBrk="1" hangingPunct="1">
              <a:lnSpc>
                <a:spcPct val="80000"/>
              </a:lnSpc>
              <a:spcBef>
                <a:spcPts val="600"/>
              </a:spcBef>
              <a:spcAft>
                <a:spcPts val="600"/>
              </a:spcAft>
            </a:pPr>
            <a:r>
              <a:rPr lang="en-US" sz="2000" dirty="0" smtClean="0"/>
              <a:t>Information about your system and your terminal: </a:t>
            </a:r>
            <a:r>
              <a:rPr lang="en-US" sz="2000" dirty="0" err="1" smtClean="0">
                <a:solidFill>
                  <a:schemeClr val="hlink"/>
                </a:solidFill>
              </a:rPr>
              <a:t>tty</a:t>
            </a:r>
            <a:r>
              <a:rPr lang="en-US" sz="2000" dirty="0" smtClean="0"/>
              <a:t>, </a:t>
            </a:r>
            <a:r>
              <a:rPr lang="en-US" sz="2000" dirty="0" err="1" smtClean="0">
                <a:solidFill>
                  <a:schemeClr val="hlink"/>
                </a:solidFill>
              </a:rPr>
              <a:t>stty</a:t>
            </a:r>
            <a:r>
              <a:rPr lang="en-US" sz="2000" dirty="0" smtClean="0"/>
              <a:t>, </a:t>
            </a:r>
            <a:r>
              <a:rPr lang="en-US" sz="2000" dirty="0" err="1" smtClean="0">
                <a:solidFill>
                  <a:schemeClr val="hlink"/>
                </a:solidFill>
              </a:rPr>
              <a:t>uname</a:t>
            </a:r>
            <a:r>
              <a:rPr lang="en-US" sz="2000" dirty="0" smtClean="0"/>
              <a:t>, </a:t>
            </a:r>
            <a:r>
              <a:rPr lang="en-US" sz="2000" dirty="0" smtClean="0">
                <a:solidFill>
                  <a:schemeClr val="hlink"/>
                </a:solidFill>
              </a:rPr>
              <a:t>clear</a:t>
            </a:r>
          </a:p>
          <a:p>
            <a:pPr eaLnBrk="1" hangingPunct="1">
              <a:lnSpc>
                <a:spcPct val="80000"/>
              </a:lnSpc>
              <a:spcBef>
                <a:spcPts val="600"/>
              </a:spcBef>
              <a:spcAft>
                <a:spcPts val="600"/>
              </a:spcAft>
            </a:pPr>
            <a:r>
              <a:rPr lang="en-US" sz="2000" dirty="0" smtClean="0"/>
              <a:t>Recording all screen output to a file: </a:t>
            </a:r>
            <a:r>
              <a:rPr lang="en-US" sz="2000" dirty="0" smtClean="0">
                <a:solidFill>
                  <a:schemeClr val="hlink"/>
                </a:solidFill>
              </a:rPr>
              <a:t>script</a:t>
            </a:r>
          </a:p>
          <a:p>
            <a:pPr eaLnBrk="1" hangingPunct="1">
              <a:lnSpc>
                <a:spcPct val="80000"/>
              </a:lnSpc>
              <a:spcBef>
                <a:spcPts val="600"/>
              </a:spcBef>
              <a:spcAft>
                <a:spcPts val="600"/>
              </a:spcAft>
            </a:pPr>
            <a:r>
              <a:rPr lang="en-US" sz="2000" dirty="0" smtClean="0"/>
              <a:t>Get more information on a utility: </a:t>
            </a:r>
            <a:r>
              <a:rPr lang="en-US" sz="2000" dirty="0" smtClean="0">
                <a:solidFill>
                  <a:schemeClr val="hlink"/>
                </a:solidFill>
              </a:rPr>
              <a:t>man</a:t>
            </a:r>
            <a:endParaRPr lang="en-US" sz="2000" dirty="0" smtClean="0"/>
          </a:p>
          <a:p>
            <a:pPr eaLnBrk="1" hangingPunct="1">
              <a:lnSpc>
                <a:spcPct val="80000"/>
              </a:lnSpc>
              <a:spcBef>
                <a:spcPts val="600"/>
              </a:spcBef>
              <a:spcAft>
                <a:spcPts val="600"/>
              </a:spcAft>
            </a:pPr>
            <a:r>
              <a:rPr lang="en-US" sz="2000" dirty="0" smtClean="0"/>
              <a:t>Get current date / time: </a:t>
            </a:r>
            <a:r>
              <a:rPr lang="en-US" sz="2000" dirty="0" smtClean="0">
                <a:solidFill>
                  <a:schemeClr val="hlink"/>
                </a:solidFill>
              </a:rPr>
              <a:t>date</a:t>
            </a:r>
            <a:r>
              <a:rPr lang="en-US" sz="2000" dirty="0" smtClean="0"/>
              <a:t>, </a:t>
            </a:r>
            <a:r>
              <a:rPr lang="en-US" sz="2000" dirty="0" smtClean="0">
                <a:solidFill>
                  <a:schemeClr val="hlink"/>
                </a:solidFill>
              </a:rPr>
              <a:t>cal</a:t>
            </a:r>
            <a:endParaRPr lang="en-US" sz="2000" dirty="0" smtClean="0"/>
          </a:p>
          <a:p>
            <a:pPr eaLnBrk="1" hangingPunct="1">
              <a:lnSpc>
                <a:spcPct val="80000"/>
              </a:lnSpc>
              <a:spcBef>
                <a:spcPts val="600"/>
              </a:spcBef>
              <a:spcAft>
                <a:spcPts val="600"/>
              </a:spcAft>
            </a:pPr>
            <a:r>
              <a:rPr lang="en-US" sz="2000" dirty="0" smtClean="0"/>
              <a:t>Print a line of text to screen: </a:t>
            </a:r>
            <a:r>
              <a:rPr lang="en-US" sz="2000" dirty="0" smtClean="0">
                <a:solidFill>
                  <a:schemeClr val="hlink"/>
                </a:solidFill>
              </a:rPr>
              <a:t>echo</a:t>
            </a:r>
          </a:p>
          <a:p>
            <a:pPr eaLnBrk="1" hangingPunct="1">
              <a:lnSpc>
                <a:spcPct val="80000"/>
              </a:lnSpc>
              <a:spcBef>
                <a:spcPts val="600"/>
              </a:spcBef>
              <a:spcAft>
                <a:spcPts val="600"/>
              </a:spcAft>
            </a:pPr>
            <a:r>
              <a:rPr lang="en-US" sz="2000" dirty="0" smtClean="0"/>
              <a:t>Abort a job running in the foreground: </a:t>
            </a:r>
            <a:r>
              <a:rPr lang="en-US" sz="2000" dirty="0" smtClean="0">
                <a:solidFill>
                  <a:schemeClr val="hlink"/>
                </a:solidFill>
              </a:rPr>
              <a:t>control-c</a:t>
            </a:r>
            <a:endParaRPr lang="en-US" sz="2000" dirty="0" smtClean="0"/>
          </a:p>
          <a:p>
            <a:pPr eaLnBrk="1" hangingPunct="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2800" smtClean="0"/>
              <a:t>Files on Linux</a:t>
            </a:r>
          </a:p>
        </p:txBody>
      </p:sp>
      <p:sp>
        <p:nvSpPr>
          <p:cNvPr id="8195" name="Rectangle 3"/>
          <p:cNvSpPr>
            <a:spLocks noGrp="1" noChangeArrowheads="1"/>
          </p:cNvSpPr>
          <p:nvPr>
            <p:ph type="body" idx="1"/>
          </p:nvPr>
        </p:nvSpPr>
        <p:spPr>
          <a:xfrm>
            <a:off x="533400" y="1295400"/>
            <a:ext cx="8077200" cy="4419600"/>
          </a:xfrm>
        </p:spPr>
        <p:txBody>
          <a:bodyPr/>
          <a:lstStyle/>
          <a:p>
            <a:pPr eaLnBrk="1" hangingPunct="1">
              <a:lnSpc>
                <a:spcPct val="80000"/>
              </a:lnSpc>
              <a:spcBef>
                <a:spcPts val="600"/>
              </a:spcBef>
              <a:defRPr/>
            </a:pPr>
            <a:r>
              <a:rPr lang="en-US" sz="2000" dirty="0" smtClean="0"/>
              <a:t>The word “file” in Linux can mean any of the 7 types of files, including regular files, directories, links.</a:t>
            </a:r>
          </a:p>
          <a:p>
            <a:pPr eaLnBrk="1" hangingPunct="1">
              <a:lnSpc>
                <a:spcPct val="80000"/>
              </a:lnSpc>
              <a:spcBef>
                <a:spcPts val="600"/>
              </a:spcBef>
              <a:defRPr/>
            </a:pPr>
            <a:r>
              <a:rPr lang="en-US" sz="2000" dirty="0" smtClean="0"/>
              <a:t>Each file has a unique </a:t>
            </a:r>
            <a:r>
              <a:rPr lang="en-US" sz="2000" dirty="0" err="1" smtClean="0"/>
              <a:t>inode</a:t>
            </a:r>
            <a:r>
              <a:rPr lang="en-US" sz="2000" dirty="0" smtClean="0"/>
              <a:t> number to identify it to the system. Therefore, filenames that are hard linked together have the same </a:t>
            </a:r>
            <a:r>
              <a:rPr lang="en-US" sz="2000" dirty="0" err="1" smtClean="0"/>
              <a:t>inode</a:t>
            </a:r>
            <a:r>
              <a:rPr lang="en-US" sz="2000" dirty="0" smtClean="0"/>
              <a:t> number.</a:t>
            </a:r>
          </a:p>
          <a:p>
            <a:pPr eaLnBrk="1" hangingPunct="1">
              <a:lnSpc>
                <a:spcPct val="80000"/>
              </a:lnSpc>
              <a:spcBef>
                <a:spcPts val="600"/>
              </a:spcBef>
              <a:defRPr/>
            </a:pPr>
            <a:r>
              <a:rPr lang="en-US" sz="2000" dirty="0" smtClean="0"/>
              <a:t>Filenames should not contain any of the following shell </a:t>
            </a:r>
            <a:r>
              <a:rPr lang="en-US" sz="2000" dirty="0" err="1" smtClean="0"/>
              <a:t>metacharacters</a:t>
            </a:r>
            <a:r>
              <a:rPr lang="en-US" sz="2000" dirty="0" smtClean="0"/>
              <a:t>: </a:t>
            </a:r>
          </a:p>
          <a:p>
            <a:pPr eaLnBrk="1" hangingPunct="1">
              <a:lnSpc>
                <a:spcPct val="80000"/>
              </a:lnSpc>
              <a:spcBef>
                <a:spcPts val="600"/>
              </a:spcBef>
              <a:buFontTx/>
              <a:buNone/>
              <a:defRPr/>
            </a:pPr>
            <a:r>
              <a:rPr lang="en-US" sz="2000" dirty="0" smtClean="0"/>
              <a:t>	&amp;  ;  |  *   ?  ~  !  $  ^  #  /  \  ‘  “  `  [  ]  (  )  {  }  &lt;  &gt;  and space</a:t>
            </a:r>
            <a:endParaRPr lang="en-US" sz="2000" dirty="0" smtClean="0">
              <a:solidFill>
                <a:schemeClr val="hlink"/>
              </a:solidFill>
            </a:endParaRPr>
          </a:p>
          <a:p>
            <a:pPr eaLnBrk="1" hangingPunct="1">
              <a:lnSpc>
                <a:spcPct val="80000"/>
              </a:lnSpc>
              <a:spcBef>
                <a:spcPts val="600"/>
              </a:spcBef>
              <a:defRPr/>
            </a:pPr>
            <a:r>
              <a:rPr lang="en-US" sz="2000" dirty="0" smtClean="0"/>
              <a:t>Wildcards can be used as arguments, as a part of or in place of filenames.</a:t>
            </a:r>
          </a:p>
          <a:p>
            <a:pPr eaLnBrk="1" hangingPunct="1">
              <a:lnSpc>
                <a:spcPct val="80000"/>
              </a:lnSpc>
              <a:spcBef>
                <a:spcPts val="600"/>
              </a:spcBef>
              <a:defRPr/>
            </a:pPr>
            <a:r>
              <a:rPr lang="en-US" sz="2000" dirty="0" smtClean="0"/>
              <a:t>Wildcard characters are:   </a:t>
            </a:r>
            <a:r>
              <a:rPr lang="en-US" sz="2000" dirty="0" smtClean="0">
                <a:solidFill>
                  <a:schemeClr val="accent1">
                    <a:lumMod val="50000"/>
                  </a:schemeClr>
                </a:solidFill>
              </a:rPr>
              <a:t>*    ?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2800" smtClean="0"/>
              <a:t>File Utilities</a:t>
            </a:r>
          </a:p>
        </p:txBody>
      </p:sp>
      <p:sp>
        <p:nvSpPr>
          <p:cNvPr id="8195" name="Rectangle 3"/>
          <p:cNvSpPr>
            <a:spLocks noGrp="1" noChangeArrowheads="1"/>
          </p:cNvSpPr>
          <p:nvPr>
            <p:ph type="body" idx="1"/>
          </p:nvPr>
        </p:nvSpPr>
        <p:spPr>
          <a:xfrm>
            <a:off x="838200" y="1219200"/>
            <a:ext cx="7696200" cy="4495800"/>
          </a:xfrm>
        </p:spPr>
        <p:txBody>
          <a:bodyPr/>
          <a:lstStyle/>
          <a:p>
            <a:pPr eaLnBrk="1" hangingPunct="1">
              <a:lnSpc>
                <a:spcPct val="80000"/>
              </a:lnSpc>
              <a:spcBef>
                <a:spcPts val="600"/>
              </a:spcBef>
              <a:spcAft>
                <a:spcPts val="600"/>
              </a:spcAft>
              <a:defRPr/>
            </a:pPr>
            <a:r>
              <a:rPr lang="en-US" sz="2000" dirty="0" smtClean="0"/>
              <a:t>Show content of a file: </a:t>
            </a:r>
            <a:r>
              <a:rPr lang="en-US" sz="2000" dirty="0" smtClean="0">
                <a:solidFill>
                  <a:schemeClr val="accent1">
                    <a:lumMod val="50000"/>
                  </a:schemeClr>
                </a:solidFill>
              </a:rPr>
              <a:t>cat, more, less</a:t>
            </a:r>
          </a:p>
          <a:p>
            <a:pPr eaLnBrk="1" hangingPunct="1">
              <a:lnSpc>
                <a:spcPct val="80000"/>
              </a:lnSpc>
              <a:spcBef>
                <a:spcPts val="600"/>
              </a:spcBef>
              <a:spcAft>
                <a:spcPts val="600"/>
              </a:spcAft>
              <a:defRPr/>
            </a:pPr>
            <a:r>
              <a:rPr lang="en-US" sz="2000" dirty="0" smtClean="0"/>
              <a:t>List a directory or filename: </a:t>
            </a:r>
            <a:r>
              <a:rPr lang="en-US" sz="2000" dirty="0" err="1" smtClean="0">
                <a:solidFill>
                  <a:schemeClr val="accent1">
                    <a:lumMod val="50000"/>
                  </a:schemeClr>
                </a:solidFill>
              </a:rPr>
              <a:t>ls</a:t>
            </a:r>
            <a:endParaRPr lang="en-US" sz="2000" dirty="0" smtClean="0">
              <a:solidFill>
                <a:schemeClr val="accent1">
                  <a:lumMod val="50000"/>
                </a:schemeClr>
              </a:solidFill>
            </a:endParaRPr>
          </a:p>
          <a:p>
            <a:pPr lvl="1" eaLnBrk="1" hangingPunct="1">
              <a:lnSpc>
                <a:spcPct val="80000"/>
              </a:lnSpc>
              <a:spcBef>
                <a:spcPts val="600"/>
              </a:spcBef>
              <a:spcAft>
                <a:spcPts val="600"/>
              </a:spcAft>
              <a:defRPr/>
            </a:pPr>
            <a:r>
              <a:rPr lang="en-US" sz="2000" dirty="0" smtClean="0"/>
              <a:t>Common options:</a:t>
            </a:r>
            <a:r>
              <a:rPr lang="en-US" sz="2000" dirty="0" smtClean="0">
                <a:solidFill>
                  <a:schemeClr val="hlink"/>
                </a:solidFill>
              </a:rPr>
              <a:t> </a:t>
            </a:r>
            <a:r>
              <a:rPr lang="en-US" sz="2000" dirty="0" smtClean="0">
                <a:solidFill>
                  <a:schemeClr val="accent1">
                    <a:lumMod val="50000"/>
                  </a:schemeClr>
                </a:solidFill>
              </a:rPr>
              <a:t>a, l, F, d, </a:t>
            </a:r>
            <a:r>
              <a:rPr lang="en-US" sz="2000" dirty="0" err="1" smtClean="0">
                <a:solidFill>
                  <a:schemeClr val="accent1">
                    <a:lumMod val="50000"/>
                  </a:schemeClr>
                </a:solidFill>
              </a:rPr>
              <a:t>i</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Create a new empty file or update the access time of an existing file: </a:t>
            </a:r>
            <a:r>
              <a:rPr lang="en-US" sz="2000" dirty="0" smtClean="0">
                <a:solidFill>
                  <a:schemeClr val="accent1">
                    <a:lumMod val="50000"/>
                  </a:schemeClr>
                </a:solidFill>
              </a:rPr>
              <a:t>touch</a:t>
            </a:r>
          </a:p>
          <a:p>
            <a:pPr eaLnBrk="1" hangingPunct="1">
              <a:lnSpc>
                <a:spcPct val="80000"/>
              </a:lnSpc>
              <a:spcBef>
                <a:spcPts val="600"/>
              </a:spcBef>
              <a:spcAft>
                <a:spcPts val="600"/>
              </a:spcAft>
              <a:defRPr/>
            </a:pPr>
            <a:r>
              <a:rPr lang="en-US" sz="2000" dirty="0" smtClean="0"/>
              <a:t>Copy a file: </a:t>
            </a:r>
            <a:r>
              <a:rPr lang="en-US" sz="2000" dirty="0" smtClean="0">
                <a:solidFill>
                  <a:schemeClr val="accent1">
                    <a:lumMod val="50000"/>
                  </a:schemeClr>
                </a:solidFill>
              </a:rPr>
              <a:t>cp</a:t>
            </a:r>
          </a:p>
          <a:p>
            <a:pPr eaLnBrk="1" hangingPunct="1">
              <a:lnSpc>
                <a:spcPct val="80000"/>
              </a:lnSpc>
              <a:spcBef>
                <a:spcPts val="600"/>
              </a:spcBef>
              <a:spcAft>
                <a:spcPts val="600"/>
              </a:spcAft>
              <a:defRPr/>
            </a:pPr>
            <a:r>
              <a:rPr lang="en-US" sz="2000" dirty="0" smtClean="0"/>
              <a:t>Rename or move a file: </a:t>
            </a:r>
            <a:r>
              <a:rPr lang="en-US" sz="2000" dirty="0" err="1" smtClean="0">
                <a:solidFill>
                  <a:schemeClr val="accent1">
                    <a:lumMod val="50000"/>
                  </a:schemeClr>
                </a:solidFill>
              </a:rPr>
              <a:t>mv</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Delete a file: </a:t>
            </a:r>
            <a:r>
              <a:rPr lang="en-US" sz="2000" dirty="0" err="1" smtClean="0">
                <a:solidFill>
                  <a:schemeClr val="accent1">
                    <a:lumMod val="50000"/>
                  </a:schemeClr>
                </a:solidFill>
              </a:rPr>
              <a:t>rm</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Change the access rights of a file:  </a:t>
            </a:r>
            <a:r>
              <a:rPr lang="en-US" sz="2000" dirty="0" err="1" smtClean="0">
                <a:solidFill>
                  <a:schemeClr val="accent1">
                    <a:lumMod val="50000"/>
                  </a:schemeClr>
                </a:solidFill>
              </a:rPr>
              <a:t>chmod</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Change default access rights of files:  </a:t>
            </a:r>
            <a:r>
              <a:rPr lang="en-US" sz="2000" dirty="0" err="1" smtClean="0">
                <a:solidFill>
                  <a:schemeClr val="accent1">
                    <a:lumMod val="50000"/>
                  </a:schemeClr>
                </a:solidFill>
              </a:rPr>
              <a:t>umask</a:t>
            </a:r>
            <a:endParaRPr lang="en-US" sz="2000"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487362"/>
          </a:xfrm>
        </p:spPr>
        <p:txBody>
          <a:bodyPr/>
          <a:lstStyle/>
          <a:p>
            <a:pPr eaLnBrk="1" hangingPunct="1"/>
            <a:r>
              <a:rPr lang="en-US" sz="2800" smtClean="0"/>
              <a:t>Directory Utilities</a:t>
            </a:r>
          </a:p>
        </p:txBody>
      </p:sp>
      <p:sp>
        <p:nvSpPr>
          <p:cNvPr id="8195" name="Rectangle 3"/>
          <p:cNvSpPr>
            <a:spLocks noGrp="1" noChangeArrowheads="1"/>
          </p:cNvSpPr>
          <p:nvPr>
            <p:ph type="body" idx="1"/>
          </p:nvPr>
        </p:nvSpPr>
        <p:spPr>
          <a:xfrm>
            <a:off x="914400" y="838200"/>
            <a:ext cx="7315200" cy="4800600"/>
          </a:xfrm>
        </p:spPr>
        <p:txBody>
          <a:bodyPr/>
          <a:lstStyle/>
          <a:p>
            <a:pPr eaLnBrk="1" hangingPunct="1">
              <a:lnSpc>
                <a:spcPct val="80000"/>
              </a:lnSpc>
              <a:spcBef>
                <a:spcPts val="600"/>
              </a:spcBef>
              <a:defRPr/>
            </a:pPr>
            <a:r>
              <a:rPr lang="en-US" sz="2000" dirty="0" smtClean="0"/>
              <a:t>There are 2 types of directory paths: </a:t>
            </a:r>
          </a:p>
          <a:p>
            <a:pPr lvl="1" eaLnBrk="1" hangingPunct="1">
              <a:lnSpc>
                <a:spcPct val="80000"/>
              </a:lnSpc>
              <a:spcBef>
                <a:spcPts val="600"/>
              </a:spcBef>
              <a:defRPr/>
            </a:pPr>
            <a:r>
              <a:rPr lang="en-US" sz="2000" dirty="0" smtClean="0"/>
              <a:t>absolute path (starts at root)</a:t>
            </a:r>
          </a:p>
          <a:p>
            <a:pPr lvl="1" eaLnBrk="1" hangingPunct="1">
              <a:lnSpc>
                <a:spcPct val="80000"/>
              </a:lnSpc>
              <a:spcBef>
                <a:spcPts val="600"/>
              </a:spcBef>
              <a:spcAft>
                <a:spcPts val="600"/>
              </a:spcAft>
              <a:defRPr/>
            </a:pPr>
            <a:r>
              <a:rPr lang="en-US" sz="2000" dirty="0" smtClean="0"/>
              <a:t>relative path (starts from the current directory)</a:t>
            </a:r>
          </a:p>
          <a:p>
            <a:pPr eaLnBrk="1" hangingPunct="1">
              <a:lnSpc>
                <a:spcPct val="80000"/>
              </a:lnSpc>
              <a:spcBef>
                <a:spcPts val="600"/>
              </a:spcBef>
              <a:spcAft>
                <a:spcPts val="600"/>
              </a:spcAft>
              <a:defRPr/>
            </a:pPr>
            <a:r>
              <a:rPr lang="en-US" sz="2000" dirty="0" smtClean="0"/>
              <a:t>Some special directory symbols:   </a:t>
            </a:r>
            <a:r>
              <a:rPr lang="en-US" sz="2000" b="1" dirty="0" smtClean="0">
                <a:solidFill>
                  <a:schemeClr val="accent1">
                    <a:lumMod val="50000"/>
                  </a:schemeClr>
                </a:solidFill>
              </a:rPr>
              <a:t>.     ..      </a:t>
            </a:r>
            <a:r>
              <a:rPr lang="en-US" sz="2000" dirty="0" smtClean="0">
                <a:solidFill>
                  <a:schemeClr val="accent1">
                    <a:lumMod val="50000"/>
                  </a:schemeClr>
                </a:solidFill>
              </a:rPr>
              <a:t>~     ~</a:t>
            </a:r>
            <a:r>
              <a:rPr lang="en-US" sz="2000" dirty="0" err="1" smtClean="0">
                <a:solidFill>
                  <a:schemeClr val="accent1">
                    <a:lumMod val="50000"/>
                  </a:schemeClr>
                </a:solidFill>
              </a:rPr>
              <a:t>userID</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Show current directory path:  </a:t>
            </a:r>
            <a:r>
              <a:rPr lang="en-US" sz="2000" dirty="0" err="1" smtClean="0">
                <a:solidFill>
                  <a:schemeClr val="accent1">
                    <a:lumMod val="50000"/>
                  </a:schemeClr>
                </a:solidFill>
              </a:rPr>
              <a:t>pwd</a:t>
            </a:r>
            <a:r>
              <a:rPr lang="en-US" sz="2000" dirty="0" smtClean="0">
                <a:solidFill>
                  <a:schemeClr val="accent1">
                    <a:lumMod val="50000"/>
                  </a:schemeClr>
                </a:solidFill>
              </a:rPr>
              <a:t> </a:t>
            </a:r>
          </a:p>
          <a:p>
            <a:pPr eaLnBrk="1" hangingPunct="1">
              <a:lnSpc>
                <a:spcPct val="80000"/>
              </a:lnSpc>
              <a:spcBef>
                <a:spcPts val="600"/>
              </a:spcBef>
              <a:spcAft>
                <a:spcPts val="600"/>
              </a:spcAft>
              <a:defRPr/>
            </a:pPr>
            <a:r>
              <a:rPr lang="en-US" sz="2000" dirty="0" smtClean="0"/>
              <a:t>Change directory:  </a:t>
            </a:r>
            <a:r>
              <a:rPr lang="en-US" sz="2000" dirty="0" err="1" smtClean="0">
                <a:solidFill>
                  <a:schemeClr val="accent1">
                    <a:lumMod val="50000"/>
                  </a:schemeClr>
                </a:solidFill>
              </a:rPr>
              <a:t>cd</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Create a new directory:  </a:t>
            </a:r>
            <a:r>
              <a:rPr lang="en-US" sz="2000" dirty="0" err="1" smtClean="0">
                <a:solidFill>
                  <a:schemeClr val="accent1">
                    <a:lumMod val="50000"/>
                  </a:schemeClr>
                </a:solidFill>
              </a:rPr>
              <a:t>mkdir</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Remove a directory: </a:t>
            </a:r>
            <a:r>
              <a:rPr lang="en-US" sz="2000" dirty="0" err="1" smtClean="0">
                <a:solidFill>
                  <a:schemeClr val="accent1">
                    <a:lumMod val="50000"/>
                  </a:schemeClr>
                </a:solidFill>
              </a:rPr>
              <a:t>rmdir</a:t>
            </a:r>
            <a:r>
              <a:rPr lang="en-US" sz="2000" dirty="0" smtClean="0"/>
              <a:t>   or     </a:t>
            </a:r>
            <a:r>
              <a:rPr lang="en-US" sz="2000" dirty="0" err="1" smtClean="0">
                <a:solidFill>
                  <a:schemeClr val="accent1">
                    <a:lumMod val="50000"/>
                  </a:schemeClr>
                </a:solidFill>
              </a:rPr>
              <a:t>rm</a:t>
            </a:r>
            <a:r>
              <a:rPr lang="en-US" sz="2000" dirty="0" smtClean="0">
                <a:solidFill>
                  <a:schemeClr val="accent1">
                    <a:lumMod val="50000"/>
                  </a:schemeClr>
                </a:solidFill>
              </a:rPr>
              <a:t> -r</a:t>
            </a:r>
          </a:p>
          <a:p>
            <a:pPr eaLnBrk="1" hangingPunct="1">
              <a:lnSpc>
                <a:spcPct val="80000"/>
              </a:lnSpc>
              <a:spcBef>
                <a:spcPts val="600"/>
              </a:spcBef>
              <a:spcAft>
                <a:spcPts val="600"/>
              </a:spcAft>
              <a:defRPr/>
            </a:pPr>
            <a:r>
              <a:rPr lang="en-US" sz="2000" dirty="0" smtClean="0"/>
              <a:t>Show the location of a utility:  </a:t>
            </a:r>
            <a:r>
              <a:rPr lang="en-US" sz="2000" dirty="0" err="1" smtClean="0">
                <a:solidFill>
                  <a:schemeClr val="accent1">
                    <a:lumMod val="50000"/>
                  </a:schemeClr>
                </a:solidFill>
              </a:rPr>
              <a:t>whereis</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Show the actual utility that runs when typing a command name:  </a:t>
            </a:r>
            <a:r>
              <a:rPr lang="en-US" sz="2000" dirty="0" smtClean="0">
                <a:solidFill>
                  <a:schemeClr val="accent1">
                    <a:lumMod val="50000"/>
                  </a:schemeClr>
                </a:solidFill>
              </a:rPr>
              <a:t>which</a:t>
            </a:r>
          </a:p>
          <a:p>
            <a:pPr eaLnBrk="1" hangingPunct="1">
              <a:lnSpc>
                <a:spcPct val="80000"/>
              </a:lnSpc>
              <a:spcBef>
                <a:spcPts val="600"/>
              </a:spcBef>
              <a:defRPr/>
            </a:pPr>
            <a:endParaRPr lang="en-US" sz="2000" dirty="0" smtClean="0"/>
          </a:p>
          <a:p>
            <a:pPr eaLnBrk="1" hangingPunct="1">
              <a:lnSpc>
                <a:spcPct val="80000"/>
              </a:lnSpc>
              <a:spcBef>
                <a:spcPts val="600"/>
              </a:spcBef>
              <a:defRPr/>
            </a:pPr>
            <a:endParaRPr lang="en-US" sz="2000"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487362"/>
          </a:xfrm>
        </p:spPr>
        <p:txBody>
          <a:bodyPr/>
          <a:lstStyle/>
          <a:p>
            <a:pPr eaLnBrk="1" hangingPunct="1"/>
            <a:r>
              <a:rPr lang="en-US" sz="2800" smtClean="0"/>
              <a:t>Link Utilities</a:t>
            </a:r>
          </a:p>
        </p:txBody>
      </p:sp>
      <p:sp>
        <p:nvSpPr>
          <p:cNvPr id="8195" name="Rectangle 3"/>
          <p:cNvSpPr>
            <a:spLocks noGrp="1" noChangeArrowheads="1"/>
          </p:cNvSpPr>
          <p:nvPr>
            <p:ph type="body" idx="1"/>
          </p:nvPr>
        </p:nvSpPr>
        <p:spPr>
          <a:xfrm>
            <a:off x="838200" y="914400"/>
            <a:ext cx="7391400" cy="5257800"/>
          </a:xfrm>
        </p:spPr>
        <p:txBody>
          <a:bodyPr/>
          <a:lstStyle/>
          <a:p>
            <a:pPr eaLnBrk="1" hangingPunct="1">
              <a:lnSpc>
                <a:spcPct val="80000"/>
              </a:lnSpc>
              <a:spcBef>
                <a:spcPts val="0"/>
              </a:spcBef>
              <a:spcAft>
                <a:spcPts val="600"/>
              </a:spcAft>
              <a:defRPr/>
            </a:pPr>
            <a:r>
              <a:rPr lang="en-US" sz="2000" dirty="0" smtClean="0"/>
              <a:t>There are 2 types of links: </a:t>
            </a:r>
          </a:p>
          <a:p>
            <a:pPr lvl="1" eaLnBrk="1" hangingPunct="1">
              <a:lnSpc>
                <a:spcPct val="80000"/>
              </a:lnSpc>
              <a:spcBef>
                <a:spcPts val="0"/>
              </a:spcBef>
              <a:spcAft>
                <a:spcPts val="600"/>
              </a:spcAft>
              <a:defRPr/>
            </a:pPr>
            <a:r>
              <a:rPr lang="en-US" sz="2000" dirty="0" smtClean="0"/>
              <a:t>Hard link (actual location of file on hard disk)</a:t>
            </a:r>
          </a:p>
          <a:p>
            <a:pPr lvl="1" eaLnBrk="1" hangingPunct="1">
              <a:lnSpc>
                <a:spcPct val="80000"/>
              </a:lnSpc>
              <a:spcBef>
                <a:spcPts val="0"/>
              </a:spcBef>
              <a:spcAft>
                <a:spcPts val="600"/>
              </a:spcAft>
              <a:defRPr/>
            </a:pPr>
            <a:r>
              <a:rPr lang="en-US" sz="2000" dirty="0" smtClean="0"/>
              <a:t>Symbolic link (logical path to the file location)</a:t>
            </a:r>
          </a:p>
          <a:p>
            <a:pPr eaLnBrk="1" hangingPunct="1">
              <a:lnSpc>
                <a:spcPct val="80000"/>
              </a:lnSpc>
              <a:spcBef>
                <a:spcPts val="600"/>
              </a:spcBef>
              <a:spcAft>
                <a:spcPts val="600"/>
              </a:spcAft>
              <a:defRPr/>
            </a:pPr>
            <a:r>
              <a:rPr lang="en-US" sz="2000" dirty="0" smtClean="0"/>
              <a:t>A ‘link’ type of file is a symbolic link, hard links are the same as regular files</a:t>
            </a:r>
          </a:p>
          <a:p>
            <a:pPr eaLnBrk="1" hangingPunct="1">
              <a:lnSpc>
                <a:spcPct val="80000"/>
              </a:lnSpc>
              <a:spcBef>
                <a:spcPts val="600"/>
              </a:spcBef>
              <a:spcAft>
                <a:spcPts val="600"/>
              </a:spcAft>
              <a:defRPr/>
            </a:pPr>
            <a:r>
              <a:rPr lang="en-US" sz="2000" dirty="0" smtClean="0"/>
              <a:t>Hard links can be created to link to a regular file</a:t>
            </a:r>
          </a:p>
          <a:p>
            <a:pPr eaLnBrk="1" hangingPunct="1">
              <a:lnSpc>
                <a:spcPct val="80000"/>
              </a:lnSpc>
              <a:spcBef>
                <a:spcPts val="600"/>
              </a:spcBef>
              <a:spcAft>
                <a:spcPts val="600"/>
              </a:spcAft>
              <a:defRPr/>
            </a:pPr>
            <a:r>
              <a:rPr lang="en-US" sz="2000" dirty="0" smtClean="0"/>
              <a:t>Symbolic links can be created to link to a regular file or a directory</a:t>
            </a:r>
          </a:p>
          <a:p>
            <a:pPr eaLnBrk="1" hangingPunct="1">
              <a:lnSpc>
                <a:spcPct val="80000"/>
              </a:lnSpc>
              <a:spcBef>
                <a:spcPts val="600"/>
              </a:spcBef>
              <a:spcAft>
                <a:spcPts val="600"/>
              </a:spcAft>
              <a:defRPr/>
            </a:pPr>
            <a:r>
              <a:rPr lang="en-US" sz="2000" dirty="0" smtClean="0"/>
              <a:t>To create a link: </a:t>
            </a:r>
            <a:r>
              <a:rPr lang="en-US" sz="2000" dirty="0" err="1" smtClean="0">
                <a:solidFill>
                  <a:schemeClr val="accent1">
                    <a:lumMod val="50000"/>
                  </a:schemeClr>
                </a:solidFill>
              </a:rPr>
              <a:t>ln</a:t>
            </a:r>
            <a:endParaRPr lang="en-US" sz="2000" dirty="0" smtClean="0">
              <a:solidFill>
                <a:schemeClr val="accent1">
                  <a:lumMod val="50000"/>
                </a:schemeClr>
              </a:solidFill>
            </a:endParaRPr>
          </a:p>
          <a:p>
            <a:pPr eaLnBrk="1" hangingPunct="1">
              <a:lnSpc>
                <a:spcPct val="80000"/>
              </a:lnSpc>
              <a:spcBef>
                <a:spcPts val="600"/>
              </a:spcBef>
              <a:spcAft>
                <a:spcPts val="600"/>
              </a:spcAft>
              <a:defRPr/>
            </a:pPr>
            <a:r>
              <a:rPr lang="en-US" sz="2000" dirty="0" smtClean="0"/>
              <a:t>To delete a link: </a:t>
            </a:r>
            <a:r>
              <a:rPr lang="en-US" sz="2000" dirty="0" err="1" smtClean="0">
                <a:solidFill>
                  <a:schemeClr val="accent1">
                    <a:lumMod val="50000"/>
                  </a:schemeClr>
                </a:solidFill>
              </a:rPr>
              <a:t>rm</a:t>
            </a:r>
            <a:endParaRPr lang="en-US" sz="2000" dirty="0" smtClean="0">
              <a:solidFill>
                <a:schemeClr val="accent1">
                  <a:lumMod val="50000"/>
                </a:schemeClr>
              </a:solidFill>
            </a:endParaRPr>
          </a:p>
          <a:p>
            <a:pPr eaLnBrk="1" hangingPunct="1">
              <a:lnSpc>
                <a:spcPct val="80000"/>
              </a:lnSpc>
              <a:defRPr/>
            </a:pPr>
            <a:endParaRPr lang="en-US" sz="2000"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639762"/>
          </a:xfrm>
        </p:spPr>
        <p:txBody>
          <a:bodyPr/>
          <a:lstStyle/>
          <a:p>
            <a:pPr eaLnBrk="1" hangingPunct="1">
              <a:defRPr/>
            </a:pPr>
            <a:r>
              <a:rPr lang="en-US" sz="2800" dirty="0" smtClean="0">
                <a:solidFill>
                  <a:schemeClr val="accent1">
                    <a:lumMod val="50000"/>
                  </a:schemeClr>
                </a:solidFill>
              </a:rPr>
              <a:t>vim</a:t>
            </a:r>
            <a:r>
              <a:rPr lang="en-US" sz="2800" dirty="0" smtClean="0"/>
              <a:t> </a:t>
            </a:r>
            <a:r>
              <a:rPr lang="en-US" sz="2000" dirty="0" smtClean="0"/>
              <a:t>(1 of 2)</a:t>
            </a:r>
          </a:p>
        </p:txBody>
      </p:sp>
      <p:sp>
        <p:nvSpPr>
          <p:cNvPr id="8195" name="Rectangle 3"/>
          <p:cNvSpPr>
            <a:spLocks noGrp="1" noChangeArrowheads="1"/>
          </p:cNvSpPr>
          <p:nvPr>
            <p:ph type="body" idx="1"/>
          </p:nvPr>
        </p:nvSpPr>
        <p:spPr>
          <a:xfrm>
            <a:off x="609600" y="838200"/>
            <a:ext cx="8001000" cy="5638800"/>
          </a:xfrm>
        </p:spPr>
        <p:txBody>
          <a:bodyPr/>
          <a:lstStyle/>
          <a:p>
            <a:pPr eaLnBrk="1" hangingPunct="1">
              <a:lnSpc>
                <a:spcPct val="80000"/>
              </a:lnSpc>
              <a:spcBef>
                <a:spcPts val="400"/>
              </a:spcBef>
              <a:defRPr/>
            </a:pPr>
            <a:r>
              <a:rPr lang="en-US" sz="2000" dirty="0" smtClean="0"/>
              <a:t>Native text editor of Linux</a:t>
            </a:r>
          </a:p>
          <a:p>
            <a:pPr eaLnBrk="1" hangingPunct="1">
              <a:lnSpc>
                <a:spcPct val="80000"/>
              </a:lnSpc>
              <a:spcBef>
                <a:spcPts val="400"/>
              </a:spcBef>
              <a:defRPr/>
            </a:pPr>
            <a:r>
              <a:rPr lang="en-US" sz="2000" dirty="0" smtClean="0"/>
              <a:t>On the voyager system, </a:t>
            </a:r>
            <a:r>
              <a:rPr lang="en-US" sz="2000" dirty="0" smtClean="0">
                <a:solidFill>
                  <a:schemeClr val="accent1">
                    <a:lumMod val="50000"/>
                  </a:schemeClr>
                </a:solidFill>
              </a:rPr>
              <a:t>vim</a:t>
            </a:r>
            <a:r>
              <a:rPr lang="en-US" sz="2000" dirty="0" smtClean="0"/>
              <a:t> is aliased to </a:t>
            </a:r>
            <a:r>
              <a:rPr lang="en-US" sz="2000" dirty="0" smtClean="0">
                <a:solidFill>
                  <a:schemeClr val="accent1">
                    <a:lumMod val="50000"/>
                  </a:schemeClr>
                </a:solidFill>
              </a:rPr>
              <a:t>vi</a:t>
            </a:r>
            <a:r>
              <a:rPr lang="en-US" sz="2000" dirty="0" smtClean="0"/>
              <a:t> so you can type </a:t>
            </a:r>
            <a:r>
              <a:rPr lang="en-US" sz="2000" dirty="0" smtClean="0">
                <a:solidFill>
                  <a:schemeClr val="accent1">
                    <a:lumMod val="50000"/>
                  </a:schemeClr>
                </a:solidFill>
              </a:rPr>
              <a:t>vi</a:t>
            </a:r>
            <a:r>
              <a:rPr lang="en-US" sz="2000" dirty="0" smtClean="0"/>
              <a:t> on the command line to run </a:t>
            </a:r>
            <a:r>
              <a:rPr lang="en-US" sz="2000" dirty="0" smtClean="0">
                <a:solidFill>
                  <a:schemeClr val="accent1">
                    <a:lumMod val="50000"/>
                  </a:schemeClr>
                </a:solidFill>
              </a:rPr>
              <a:t>vim</a:t>
            </a:r>
          </a:p>
          <a:p>
            <a:pPr eaLnBrk="1" hangingPunct="1">
              <a:lnSpc>
                <a:spcPct val="80000"/>
              </a:lnSpc>
              <a:spcBef>
                <a:spcPts val="400"/>
              </a:spcBef>
              <a:defRPr/>
            </a:pPr>
            <a:r>
              <a:rPr lang="en-US" sz="2000" dirty="0" smtClean="0"/>
              <a:t>2 modes: command mode to issue command, and insert mode to type in text</a:t>
            </a:r>
          </a:p>
          <a:p>
            <a:pPr eaLnBrk="1" hangingPunct="1">
              <a:lnSpc>
                <a:spcPct val="80000"/>
              </a:lnSpc>
              <a:spcBef>
                <a:spcPts val="400"/>
              </a:spcBef>
              <a:defRPr/>
            </a:pPr>
            <a:r>
              <a:rPr lang="en-US" sz="2000" dirty="0" smtClean="0"/>
              <a:t>To go from insert mode to command mode: escape</a:t>
            </a:r>
          </a:p>
          <a:p>
            <a:pPr eaLnBrk="1" hangingPunct="1">
              <a:lnSpc>
                <a:spcPct val="80000"/>
              </a:lnSpc>
              <a:spcBef>
                <a:spcPts val="600"/>
              </a:spcBef>
              <a:buFontTx/>
              <a:buNone/>
              <a:defRPr/>
            </a:pPr>
            <a:endParaRPr lang="en-US" sz="2000" dirty="0" smtClean="0"/>
          </a:p>
          <a:p>
            <a:pPr eaLnBrk="1" hangingPunct="1">
              <a:lnSpc>
                <a:spcPct val="80000"/>
              </a:lnSpc>
              <a:spcBef>
                <a:spcPts val="600"/>
              </a:spcBef>
              <a:buFontTx/>
              <a:buNone/>
              <a:defRPr/>
            </a:pPr>
            <a:r>
              <a:rPr lang="en-US" sz="2000" dirty="0" smtClean="0"/>
              <a:t>Basic commands:</a:t>
            </a:r>
          </a:p>
          <a:p>
            <a:pPr eaLnBrk="1" hangingPunct="1">
              <a:lnSpc>
                <a:spcPct val="80000"/>
              </a:lnSpc>
              <a:spcBef>
                <a:spcPts val="600"/>
              </a:spcBef>
              <a:spcAft>
                <a:spcPts val="0"/>
              </a:spcAft>
              <a:defRPr/>
            </a:pPr>
            <a:r>
              <a:rPr lang="en-US" sz="2000" dirty="0" smtClean="0"/>
              <a:t>To move: arrow keys, </a:t>
            </a:r>
            <a:r>
              <a:rPr lang="en-US" sz="2000" dirty="0" smtClean="0">
                <a:solidFill>
                  <a:schemeClr val="accent1">
                    <a:lumMod val="50000"/>
                  </a:schemeClr>
                </a:solidFill>
              </a:rPr>
              <a:t>h</a:t>
            </a:r>
            <a:r>
              <a:rPr lang="en-US" sz="2000" dirty="0" smtClean="0"/>
              <a:t>, </a:t>
            </a:r>
            <a:r>
              <a:rPr lang="en-US" sz="2000" dirty="0" smtClean="0">
                <a:solidFill>
                  <a:schemeClr val="accent1">
                    <a:lumMod val="50000"/>
                  </a:schemeClr>
                </a:solidFill>
              </a:rPr>
              <a:t>j</a:t>
            </a:r>
            <a:r>
              <a:rPr lang="en-US" sz="2000" dirty="0" smtClean="0"/>
              <a:t>, </a:t>
            </a:r>
            <a:r>
              <a:rPr lang="en-US" sz="2000" dirty="0" smtClean="0">
                <a:solidFill>
                  <a:schemeClr val="accent1">
                    <a:lumMod val="50000"/>
                  </a:schemeClr>
                </a:solidFill>
              </a:rPr>
              <a:t>k</a:t>
            </a:r>
            <a:r>
              <a:rPr lang="en-US" sz="2000" dirty="0" smtClean="0"/>
              <a:t>, </a:t>
            </a:r>
            <a:r>
              <a:rPr lang="en-US" sz="2000" dirty="0" smtClean="0">
                <a:solidFill>
                  <a:schemeClr val="accent1">
                    <a:lumMod val="50000"/>
                  </a:schemeClr>
                </a:solidFill>
              </a:rPr>
              <a:t>l</a:t>
            </a:r>
            <a:r>
              <a:rPr lang="en-US" sz="2000" dirty="0" smtClean="0"/>
              <a:t>, </a:t>
            </a:r>
            <a:r>
              <a:rPr lang="en-US" sz="2000" dirty="0" smtClean="0">
                <a:solidFill>
                  <a:schemeClr val="accent1">
                    <a:lumMod val="50000"/>
                  </a:schemeClr>
                </a:solidFill>
              </a:rPr>
              <a:t>0</a:t>
            </a:r>
            <a:r>
              <a:rPr lang="en-US" sz="2000" dirty="0" smtClean="0"/>
              <a:t>, </a:t>
            </a:r>
            <a:r>
              <a:rPr lang="en-US" sz="2000" dirty="0" smtClean="0">
                <a:solidFill>
                  <a:schemeClr val="accent1">
                    <a:lumMod val="50000"/>
                  </a:schemeClr>
                </a:solidFill>
              </a:rPr>
              <a:t>$</a:t>
            </a:r>
            <a:r>
              <a:rPr lang="en-US" sz="2000" dirty="0" smtClean="0"/>
              <a:t>, control-f, control-b, </a:t>
            </a:r>
            <a:r>
              <a:rPr lang="en-US" sz="2000" dirty="0" smtClean="0">
                <a:solidFill>
                  <a:schemeClr val="accent1">
                    <a:lumMod val="50000"/>
                  </a:schemeClr>
                </a:solidFill>
              </a:rPr>
              <a:t>G</a:t>
            </a:r>
            <a:r>
              <a:rPr lang="en-US" sz="2000" dirty="0" smtClean="0"/>
              <a:t>, </a:t>
            </a:r>
            <a:r>
              <a:rPr lang="en-US" sz="2000" dirty="0" err="1" smtClean="0">
                <a:solidFill>
                  <a:schemeClr val="bg1">
                    <a:lumMod val="50000"/>
                  </a:schemeClr>
                </a:solidFill>
              </a:rPr>
              <a:t>n</a:t>
            </a:r>
            <a:r>
              <a:rPr lang="en-US" sz="2000" dirty="0" err="1" smtClean="0">
                <a:solidFill>
                  <a:schemeClr val="accent1">
                    <a:lumMod val="50000"/>
                  </a:schemeClr>
                </a:solidFill>
              </a:rPr>
              <a:t>G</a:t>
            </a:r>
            <a:r>
              <a:rPr lang="en-US" sz="2000" dirty="0" smtClean="0"/>
              <a:t> (where </a:t>
            </a:r>
            <a:r>
              <a:rPr lang="en-US" sz="2000" dirty="0" smtClean="0">
                <a:solidFill>
                  <a:schemeClr val="bg1">
                    <a:lumMod val="50000"/>
                  </a:schemeClr>
                </a:solidFill>
              </a:rPr>
              <a:t>n</a:t>
            </a:r>
            <a:r>
              <a:rPr lang="en-US" sz="2000" dirty="0" smtClean="0"/>
              <a:t> is a number)</a:t>
            </a:r>
          </a:p>
          <a:p>
            <a:pPr eaLnBrk="1" hangingPunct="1">
              <a:lnSpc>
                <a:spcPct val="80000"/>
              </a:lnSpc>
              <a:spcBef>
                <a:spcPts val="600"/>
              </a:spcBef>
              <a:spcAft>
                <a:spcPts val="0"/>
              </a:spcAft>
              <a:defRPr/>
            </a:pPr>
            <a:r>
              <a:rPr lang="en-US" sz="2000" dirty="0" smtClean="0"/>
              <a:t>To add text: </a:t>
            </a:r>
            <a:r>
              <a:rPr lang="en-US" sz="2000" dirty="0" err="1" smtClean="0">
                <a:solidFill>
                  <a:schemeClr val="accent1">
                    <a:lumMod val="50000"/>
                  </a:schemeClr>
                </a:solidFill>
              </a:rPr>
              <a:t>i</a:t>
            </a:r>
            <a:r>
              <a:rPr lang="en-US" sz="2000" dirty="0" smtClean="0"/>
              <a:t>, </a:t>
            </a:r>
            <a:r>
              <a:rPr lang="en-US" sz="2000" dirty="0" smtClean="0">
                <a:solidFill>
                  <a:schemeClr val="accent1">
                    <a:lumMod val="50000"/>
                  </a:schemeClr>
                </a:solidFill>
                <a:latin typeface="Andalus" pitchFamily="18" charset="-78"/>
                <a:cs typeface="Andalus" pitchFamily="18" charset="-78"/>
              </a:rPr>
              <a:t>I</a:t>
            </a:r>
            <a:r>
              <a:rPr lang="en-US" sz="2000" dirty="0" smtClean="0"/>
              <a:t>, </a:t>
            </a:r>
            <a:r>
              <a:rPr lang="en-US" sz="2000" dirty="0" smtClean="0">
                <a:solidFill>
                  <a:schemeClr val="accent1">
                    <a:lumMod val="50000"/>
                  </a:schemeClr>
                </a:solidFill>
              </a:rPr>
              <a:t>a</a:t>
            </a:r>
            <a:r>
              <a:rPr lang="en-US" sz="2000" dirty="0" smtClean="0"/>
              <a:t>, </a:t>
            </a:r>
            <a:r>
              <a:rPr lang="en-US" sz="2000" dirty="0" smtClean="0">
                <a:solidFill>
                  <a:schemeClr val="accent1">
                    <a:lumMod val="50000"/>
                  </a:schemeClr>
                </a:solidFill>
              </a:rPr>
              <a:t>A</a:t>
            </a:r>
            <a:r>
              <a:rPr lang="en-US" sz="2000" dirty="0" smtClean="0"/>
              <a:t>, </a:t>
            </a:r>
            <a:r>
              <a:rPr lang="en-US" sz="2000" dirty="0" smtClean="0">
                <a:solidFill>
                  <a:schemeClr val="accent1">
                    <a:lumMod val="50000"/>
                  </a:schemeClr>
                </a:solidFill>
              </a:rPr>
              <a:t>o</a:t>
            </a:r>
            <a:r>
              <a:rPr lang="en-US" sz="2000" dirty="0" smtClean="0"/>
              <a:t>, </a:t>
            </a:r>
            <a:r>
              <a:rPr lang="en-US" sz="2000" dirty="0" smtClean="0">
                <a:solidFill>
                  <a:schemeClr val="accent1">
                    <a:lumMod val="50000"/>
                  </a:schemeClr>
                </a:solidFill>
              </a:rPr>
              <a:t>O</a:t>
            </a:r>
          </a:p>
          <a:p>
            <a:pPr eaLnBrk="1" hangingPunct="1">
              <a:lnSpc>
                <a:spcPct val="80000"/>
              </a:lnSpc>
              <a:spcBef>
                <a:spcPts val="600"/>
              </a:spcBef>
              <a:spcAft>
                <a:spcPts val="0"/>
              </a:spcAft>
              <a:defRPr/>
            </a:pPr>
            <a:r>
              <a:rPr lang="en-US" sz="2000" dirty="0" smtClean="0"/>
              <a:t>To delete text: </a:t>
            </a:r>
            <a:r>
              <a:rPr lang="en-US" sz="2000" dirty="0" smtClean="0">
                <a:solidFill>
                  <a:schemeClr val="accent1">
                    <a:lumMod val="50000"/>
                  </a:schemeClr>
                </a:solidFill>
              </a:rPr>
              <a:t>x</a:t>
            </a:r>
            <a:r>
              <a:rPr lang="en-US" sz="2000" dirty="0" smtClean="0"/>
              <a:t>, </a:t>
            </a:r>
            <a:r>
              <a:rPr lang="en-US" sz="2000" dirty="0" err="1" smtClean="0">
                <a:solidFill>
                  <a:schemeClr val="accent1">
                    <a:lumMod val="50000"/>
                  </a:schemeClr>
                </a:solidFill>
              </a:rPr>
              <a:t>dw</a:t>
            </a:r>
            <a:r>
              <a:rPr lang="en-US" sz="2000" dirty="0" smtClean="0"/>
              <a:t>, </a:t>
            </a:r>
            <a:r>
              <a:rPr lang="en-US" sz="2000" dirty="0" err="1" smtClean="0">
                <a:solidFill>
                  <a:schemeClr val="accent1">
                    <a:lumMod val="50000"/>
                  </a:schemeClr>
                </a:solidFill>
              </a:rPr>
              <a:t>dd</a:t>
            </a:r>
            <a:r>
              <a:rPr lang="en-US" sz="2000" dirty="0" smtClean="0"/>
              <a:t>, </a:t>
            </a:r>
            <a:r>
              <a:rPr lang="en-US" sz="2000" dirty="0" smtClean="0">
                <a:solidFill>
                  <a:schemeClr val="accent1">
                    <a:lumMod val="50000"/>
                  </a:schemeClr>
                </a:solidFill>
              </a:rPr>
              <a:t>D</a:t>
            </a:r>
          </a:p>
          <a:p>
            <a:pPr eaLnBrk="1" hangingPunct="1">
              <a:lnSpc>
                <a:spcPct val="80000"/>
              </a:lnSpc>
              <a:spcBef>
                <a:spcPts val="600"/>
              </a:spcBef>
              <a:spcAft>
                <a:spcPts val="0"/>
              </a:spcAft>
              <a:defRPr/>
            </a:pPr>
            <a:r>
              <a:rPr lang="en-US" sz="2000" dirty="0" smtClean="0"/>
              <a:t>To replace text: </a:t>
            </a:r>
            <a:r>
              <a:rPr lang="en-US" sz="2000" dirty="0" smtClean="0">
                <a:solidFill>
                  <a:schemeClr val="accent1">
                    <a:lumMod val="50000"/>
                  </a:schemeClr>
                </a:solidFill>
              </a:rPr>
              <a:t>r</a:t>
            </a:r>
            <a:r>
              <a:rPr lang="en-US" sz="2000" dirty="0" smtClean="0"/>
              <a:t>, </a:t>
            </a:r>
            <a:r>
              <a:rPr lang="en-US" sz="2000" dirty="0" err="1" smtClean="0">
                <a:solidFill>
                  <a:schemeClr val="accent1">
                    <a:lumMod val="50000"/>
                  </a:schemeClr>
                </a:solidFill>
              </a:rPr>
              <a:t>cw</a:t>
            </a:r>
            <a:r>
              <a:rPr lang="en-US" sz="2000" dirty="0" smtClean="0"/>
              <a:t>, </a:t>
            </a:r>
            <a:r>
              <a:rPr lang="en-US" sz="2000" dirty="0" smtClean="0">
                <a:solidFill>
                  <a:schemeClr val="accent1">
                    <a:lumMod val="50000"/>
                  </a:schemeClr>
                </a:solidFill>
              </a:rPr>
              <a:t>cc</a:t>
            </a:r>
          </a:p>
          <a:p>
            <a:pPr eaLnBrk="1" hangingPunct="1">
              <a:lnSpc>
                <a:spcPct val="80000"/>
              </a:lnSpc>
              <a:spcBef>
                <a:spcPts val="600"/>
              </a:spcBef>
              <a:spcAft>
                <a:spcPts val="0"/>
              </a:spcAft>
              <a:defRPr/>
            </a:pPr>
            <a:r>
              <a:rPr lang="en-US" sz="2000" dirty="0" smtClean="0"/>
              <a:t>To substitute:  </a:t>
            </a:r>
            <a:r>
              <a:rPr lang="en-US" sz="2000" dirty="0" smtClean="0">
                <a:solidFill>
                  <a:schemeClr val="accent1">
                    <a:lumMod val="50000"/>
                  </a:schemeClr>
                </a:solidFill>
              </a:rPr>
              <a:t>:s</a:t>
            </a:r>
          </a:p>
          <a:p>
            <a:pPr eaLnBrk="1" hangingPunct="1">
              <a:lnSpc>
                <a:spcPct val="80000"/>
              </a:lnSpc>
              <a:spcBef>
                <a:spcPts val="600"/>
              </a:spcBef>
              <a:spcAft>
                <a:spcPts val="0"/>
              </a:spcAft>
              <a:defRPr/>
            </a:pPr>
            <a:r>
              <a:rPr lang="en-US" sz="2000" dirty="0" smtClean="0"/>
              <a:t>To search: </a:t>
            </a:r>
            <a:r>
              <a:rPr lang="en-US" sz="2000" dirty="0" smtClean="0">
                <a:solidFill>
                  <a:schemeClr val="accent1">
                    <a:lumMod val="50000"/>
                  </a:schemeClr>
                </a:solidFill>
              </a:rPr>
              <a:t>/</a:t>
            </a:r>
            <a:r>
              <a:rPr lang="en-US" sz="2000" dirty="0" smtClean="0"/>
              <a:t> or </a:t>
            </a:r>
            <a:r>
              <a:rPr lang="en-US" sz="2000" dirty="0" smtClean="0">
                <a:solidFill>
                  <a:schemeClr val="accent1">
                    <a:lumMod val="50000"/>
                  </a:schemeClr>
                </a:solidFill>
              </a:rPr>
              <a:t>?</a:t>
            </a:r>
            <a:r>
              <a:rPr lang="en-US" sz="2000" dirty="0" smtClean="0"/>
              <a:t>, then </a:t>
            </a:r>
            <a:r>
              <a:rPr lang="en-US" sz="2000" dirty="0" smtClean="0">
                <a:solidFill>
                  <a:schemeClr val="accent1">
                    <a:lumMod val="50000"/>
                  </a:schemeClr>
                </a:solidFill>
              </a:rPr>
              <a:t>n</a:t>
            </a:r>
            <a:r>
              <a:rPr lang="en-US" sz="2000" dirty="0" smtClean="0"/>
              <a:t> or </a:t>
            </a:r>
            <a:r>
              <a:rPr lang="en-US" sz="2000" dirty="0" smtClean="0">
                <a:solidFill>
                  <a:schemeClr val="accent1">
                    <a:lumMod val="50000"/>
                  </a:schemeClr>
                </a:solidFill>
              </a:rPr>
              <a:t>N</a:t>
            </a:r>
          </a:p>
          <a:p>
            <a:pPr eaLnBrk="1" hangingPunct="1">
              <a:lnSpc>
                <a:spcPct val="80000"/>
              </a:lnSpc>
              <a:spcBef>
                <a:spcPts val="600"/>
              </a:spcBef>
              <a:spcAft>
                <a:spcPts val="0"/>
              </a:spcAft>
              <a:buFontTx/>
              <a:buNone/>
              <a:defRPr/>
            </a:pPr>
            <a:endParaRPr lang="en-US" sz="2000" dirty="0" smtClean="0">
              <a:solidFill>
                <a:schemeClr val="accent1">
                  <a:lumMod val="50000"/>
                </a:schemeClr>
              </a:solidFill>
            </a:endParaRPr>
          </a:p>
          <a:p>
            <a:pPr eaLnBrk="1" hangingPunct="1">
              <a:lnSpc>
                <a:spcPct val="80000"/>
              </a:lnSpc>
              <a:spcBef>
                <a:spcPts val="600"/>
              </a:spcBef>
              <a:spcAft>
                <a:spcPts val="600"/>
              </a:spcAft>
              <a:buFontTx/>
              <a:buNone/>
              <a:defRPr/>
            </a:pPr>
            <a:r>
              <a:rPr lang="en-US" sz="2000" dirty="0" smtClean="0">
                <a:solidFill>
                  <a:schemeClr val="bg1">
                    <a:lumMod val="50000"/>
                  </a:schemeClr>
                </a:solidFill>
              </a:rPr>
              <a:t>Note:  Instead of vim, you </a:t>
            </a:r>
            <a:r>
              <a:rPr lang="en-US" sz="2000" smtClean="0">
                <a:solidFill>
                  <a:schemeClr val="bg1">
                    <a:lumMod val="50000"/>
                  </a:schemeClr>
                </a:solidFill>
              </a:rPr>
              <a:t>can use your </a:t>
            </a:r>
            <a:r>
              <a:rPr lang="en-US" sz="2000" dirty="0" smtClean="0">
                <a:solidFill>
                  <a:schemeClr val="bg1">
                    <a:lumMod val="50000"/>
                  </a:schemeClr>
                </a:solidFill>
              </a:rPr>
              <a:t>preferred text editor for all    	text files in the class.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2256</TotalTime>
  <Words>1317</Words>
  <Application>Microsoft Office PowerPoint</Application>
  <PresentationFormat>On-screen Show (4:3)</PresentationFormat>
  <Paragraphs>148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Slide 1</vt:lpstr>
      <vt:lpstr>Overview </vt:lpstr>
      <vt:lpstr>Working with Linux</vt:lpstr>
      <vt:lpstr>General Purpose Utilities</vt:lpstr>
      <vt:lpstr>Files on Linux</vt:lpstr>
      <vt:lpstr>File Utilities</vt:lpstr>
      <vt:lpstr>Directory Utilities</vt:lpstr>
      <vt:lpstr>Link Utilities</vt:lpstr>
      <vt:lpstr>vim (1 of 2)</vt:lpstr>
      <vt:lpstr>vim (2 of 2)</vt:lpstr>
      <vt:lpstr>Features of the Shell (1 of 2)</vt:lpstr>
      <vt:lpstr>Features of the Shell (2 of 2)</vt:lpstr>
      <vt:lpstr>Filters</vt:lpstr>
      <vt:lpstr>Regular Expression</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70</cp:revision>
  <dcterms:created xsi:type="dcterms:W3CDTF">2008-07-16T21:48:08Z</dcterms:created>
  <dcterms:modified xsi:type="dcterms:W3CDTF">2017-12-31T11:36:54Z</dcterms:modified>
</cp:coreProperties>
</file>