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9" r:id="rId3"/>
    <p:sldId id="304" r:id="rId4"/>
    <p:sldId id="328" r:id="rId5"/>
    <p:sldId id="320" r:id="rId6"/>
    <p:sldId id="321" r:id="rId7"/>
    <p:sldId id="333" r:id="rId8"/>
    <p:sldId id="305" r:id="rId9"/>
    <p:sldId id="306" r:id="rId10"/>
    <p:sldId id="307" r:id="rId11"/>
    <p:sldId id="335" r:id="rId12"/>
    <p:sldId id="308" r:id="rId13"/>
    <p:sldId id="322" r:id="rId14"/>
    <p:sldId id="309" r:id="rId15"/>
    <p:sldId id="311" r:id="rId16"/>
    <p:sldId id="334" r:id="rId17"/>
    <p:sldId id="312" r:id="rId18"/>
    <p:sldId id="313" r:id="rId19"/>
    <p:sldId id="314" r:id="rId20"/>
    <p:sldId id="315" r:id="rId21"/>
    <p:sldId id="319" r:id="rId22"/>
    <p:sldId id="336" r:id="rId23"/>
    <p:sldId id="317" r:id="rId24"/>
    <p:sldId id="325" r:id="rId25"/>
    <p:sldId id="332" r:id="rId26"/>
    <p:sldId id="324" r:id="rId27"/>
    <p:sldId id="32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75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D8465D-6D00-4A7E-A91C-75F4B47E1E04}" type="datetimeFigureOut">
              <a:rPr lang="en-US"/>
              <a:pPr>
                <a:defRPr/>
              </a:pPr>
              <a:t>12/31/2017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E4A237-32F8-4D69-B08C-FD8CBD1B8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A21235-AE91-468C-9A4F-92882940B92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393F2-B75B-4D2E-A74C-D1E807F85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72D0D-E6A7-4ED6-8737-8DAABF6C8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D673-F61C-4F85-93B6-B5A0B9A0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98E44-A45F-4357-BD90-7C0755906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5A8D3-3043-4BE1-A391-C788A0FAE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EC3A1-CBA2-47BE-993C-16E816393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2F1AC-831E-4826-A443-1E5A67037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C7434-B65E-4453-86E9-6178E7663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BE235-A533-485F-B7F8-3E7B2E6A4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A5EB1-CE07-4A34-AB30-C608A2070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F55F0-A5B8-4AE5-A789-0B061C902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D61F589-6581-4308-8DB1-F313B0C83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smtClean="0"/>
              <a:t>De Anza College</a:t>
            </a:r>
          </a:p>
          <a:p>
            <a:pPr eaLnBrk="1" hangingPunct="1"/>
            <a:r>
              <a:rPr lang="en-US" sz="1600" smtClean="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CIS 18B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Advanced Linux / Unix</a:t>
            </a: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smtClean="0"/>
              <a:t>Instruction Address </a:t>
            </a:r>
            <a:r>
              <a:rPr lang="en-US" sz="2000" smtClean="0"/>
              <a:t>(3 of 3)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u="sng" dirty="0" smtClean="0"/>
              <a:t>Nested address</a:t>
            </a:r>
            <a:r>
              <a:rPr lang="en-US" sz="2000" dirty="0" smtClean="0"/>
              <a:t>: format   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 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outer_address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inner_address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command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lvl="1" eaLnBrk="1" hangingPunct="1"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outer_address</a:t>
            </a:r>
            <a:r>
              <a:rPr lang="en-US" sz="2000" dirty="0" smtClean="0"/>
              <a:t> is a set of lines or a range of lines.</a:t>
            </a:r>
          </a:p>
          <a:p>
            <a:pPr lvl="1" eaLnBrk="1" hangingPunct="1"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inner_address</a:t>
            </a:r>
            <a:r>
              <a:rPr lang="en-US" sz="2000" dirty="0" smtClean="0"/>
              <a:t> is a line number, a set of lines, or a range of lines.</a:t>
            </a:r>
          </a:p>
          <a:p>
            <a:pPr lvl="1" eaLnBrk="1" hangingPunct="1">
              <a:defRPr/>
            </a:pPr>
            <a:r>
              <a:rPr lang="en-US" sz="2000" dirty="0" smtClean="0"/>
              <a:t>The command is applied to all lines matching both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inner_address</a:t>
            </a:r>
            <a:r>
              <a:rPr lang="en-US" sz="2000" dirty="0" smtClean="0"/>
              <a:t> </a:t>
            </a:r>
            <a:r>
              <a:rPr lang="en-US" sz="2000" u="sng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outer_address</a:t>
            </a:r>
            <a:r>
              <a:rPr lang="en-US" sz="2000" dirty="0" smtClean="0"/>
              <a:t>. </a:t>
            </a:r>
          </a:p>
          <a:p>
            <a:pPr lvl="1" eaLnBrk="1" hangingPunct="1">
              <a:defRPr/>
            </a:pPr>
            <a:r>
              <a:rPr lang="en-US" sz="2000" dirty="0" smtClean="0"/>
              <a:t>Example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5,50 {  /^[0-9]/d  }</a:t>
            </a:r>
            <a:r>
              <a:rPr lang="en-US" sz="2000" dirty="0" smtClean="0"/>
              <a:t>		only between lines 5 and 50, delete all 				lines that start with a digit	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/[0-9]/ {  / $/d  }</a:t>
            </a:r>
            <a:r>
              <a:rPr lang="en-US" sz="2000" dirty="0" smtClean="0"/>
              <a:t>		for all lines that have a digit, delete the 				lines that end with a space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u="sng" dirty="0" smtClean="0"/>
              <a:t>Not address</a:t>
            </a:r>
            <a:r>
              <a:rPr lang="en-US" sz="2000" dirty="0" smtClean="0"/>
              <a:t>: an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  <a:r>
              <a:rPr lang="en-US" sz="2000" dirty="0" smtClean="0"/>
              <a:t> between the address and the command means apply the command to all lines that do not match the address.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Example: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/[0-9]/!d</a:t>
            </a:r>
            <a:r>
              <a:rPr lang="en-US" sz="2000" dirty="0" smtClean="0"/>
              <a:t>		delete all lines that do </a:t>
            </a:r>
            <a:r>
              <a:rPr lang="en-US" sz="2000" i="1" dirty="0" smtClean="0"/>
              <a:t>not</a:t>
            </a:r>
            <a:r>
              <a:rPr lang="en-US" sz="2000" dirty="0" smtClean="0"/>
              <a:t> have a digit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14400"/>
            <a:ext cx="76200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		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			Topics: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	- How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works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- </a:t>
            </a:r>
            <a:r>
              <a:rPr lang="en-US" sz="2000" b="1" dirty="0" smtClean="0"/>
              <a:t>Command line format of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	- Script format of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2800" dirty="0" smtClean="0"/>
              <a:t>  Command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3C8C93"/>
                </a:solidFill>
              </a:rPr>
              <a:t>=</a:t>
            </a:r>
            <a:r>
              <a:rPr lang="en-US" sz="2000" dirty="0" smtClean="0"/>
              <a:t> is the line number command.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It tells </a:t>
            </a:r>
            <a:r>
              <a:rPr lang="en-US" sz="2000" dirty="0" err="1" smtClean="0">
                <a:solidFill>
                  <a:srgbClr val="3C8C93"/>
                </a:solidFill>
              </a:rPr>
              <a:t>sed</a:t>
            </a:r>
            <a:r>
              <a:rPr lang="en-US" sz="2000" dirty="0" smtClean="0"/>
              <a:t> to output the line number of the matched line.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line number is printed on a separate line, for each selected line.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7F7F7F"/>
                </a:solidFill>
              </a:rPr>
              <a:t>=</a:t>
            </a:r>
            <a:r>
              <a:rPr lang="en-US" sz="2000" dirty="0" smtClean="0"/>
              <a:t>		no address field, so for all lines in the file: print a line 		number, and by default also print the line of text.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7F7F7F"/>
                </a:solidFill>
              </a:rPr>
              <a:t>/^T/=	</a:t>
            </a:r>
            <a:r>
              <a:rPr lang="en-US" sz="2000" dirty="0" smtClean="0"/>
              <a:t>	for all lines that start with T: print the line number, 		and by default print all lines of text (The lines that 		don’t start with T are also printed, but with no line 		number).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To print only the line numbers of matched lines, but not the lines of text themselves, use the </a:t>
            </a:r>
            <a:r>
              <a:rPr lang="en-US" sz="2000" dirty="0" smtClean="0">
                <a:solidFill>
                  <a:srgbClr val="3C8C93"/>
                </a:solidFill>
              </a:rPr>
              <a:t>–n</a:t>
            </a:r>
            <a:r>
              <a:rPr lang="en-US" sz="2000" dirty="0" smtClean="0"/>
              <a:t> option of </a:t>
            </a:r>
            <a:r>
              <a:rPr lang="en-US" sz="2000" dirty="0" smtClean="0">
                <a:solidFill>
                  <a:srgbClr val="3C8C93"/>
                </a:solidFill>
              </a:rPr>
              <a:t>sed.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7F7F7F"/>
                </a:solidFill>
              </a:rPr>
              <a:t>sed</a:t>
            </a:r>
            <a:r>
              <a:rPr lang="en-US" sz="2000" dirty="0" smtClean="0">
                <a:solidFill>
                  <a:srgbClr val="7F7F7F"/>
                </a:solidFill>
              </a:rPr>
              <a:t>   -n   ‘/^A/=’  </a:t>
            </a:r>
            <a:r>
              <a:rPr lang="en-US" sz="2000" dirty="0" err="1" smtClean="0">
                <a:solidFill>
                  <a:srgbClr val="7F7F7F"/>
                </a:solidFill>
              </a:rPr>
              <a:t>fileB</a:t>
            </a:r>
            <a:r>
              <a:rPr lang="en-US" sz="2000" dirty="0" smtClean="0"/>
              <a:t>		print the line number of each line				that starts with A in </a:t>
            </a:r>
            <a:r>
              <a:rPr lang="en-US" sz="2000" dirty="0" err="1" smtClean="0"/>
              <a:t>fileB</a:t>
            </a:r>
            <a:r>
              <a:rPr lang="en-US" sz="2000" dirty="0" smtClean="0"/>
              <a:t>, but don’t				print any line of text in </a:t>
            </a:r>
            <a:r>
              <a:rPr lang="en-US" sz="2000" dirty="0" err="1" smtClean="0"/>
              <a:t>fileB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2800" dirty="0" smtClean="0"/>
              <a:t>  and 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2800" dirty="0" smtClean="0"/>
              <a:t>  Commands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153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3C8C93"/>
                </a:solidFill>
              </a:rPr>
              <a:t>p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p</a:t>
            </a:r>
            <a:r>
              <a:rPr lang="en-US" sz="2000" dirty="0" smtClean="0"/>
              <a:t>rint) prints the input line that matches the address.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7F7F7F"/>
                </a:solidFill>
              </a:rPr>
              <a:t>p</a:t>
            </a:r>
            <a:r>
              <a:rPr lang="en-US" sz="2000" dirty="0" smtClean="0"/>
              <a:t>		print all lines, since there is no address field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7F7F7F"/>
                </a:solidFill>
              </a:rPr>
              <a:t>/[0-9]/p	</a:t>
            </a:r>
            <a:r>
              <a:rPr lang="en-US" sz="2000" dirty="0" smtClean="0"/>
              <a:t>print all lines that have a digit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smtClean="0"/>
              <a:t>Since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by default prints each input line as it processes the line, using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2000" dirty="0" smtClean="0"/>
              <a:t> command will cause a matched line to be printed twice: once as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processes the line, and the second time when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applies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2000" dirty="0" smtClean="0"/>
              <a:t> command.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smtClean="0"/>
              <a:t>To print the matched input line only once, use the </a:t>
            </a:r>
            <a:r>
              <a:rPr lang="en-US" sz="2000" dirty="0" smtClean="0">
                <a:solidFill>
                  <a:srgbClr val="3C8C93"/>
                </a:solidFill>
              </a:rPr>
              <a:t>–n</a:t>
            </a:r>
            <a:r>
              <a:rPr lang="en-US" sz="2000" dirty="0" smtClean="0"/>
              <a:t> option of </a:t>
            </a:r>
            <a:r>
              <a:rPr lang="en-US" sz="2000" dirty="0" smtClean="0">
                <a:solidFill>
                  <a:srgbClr val="3C8C93"/>
                </a:solidFill>
              </a:rPr>
              <a:t>sed.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7F7F7F"/>
                </a:solidFill>
              </a:rPr>
              <a:t>sed</a:t>
            </a:r>
            <a:r>
              <a:rPr lang="en-US" sz="2000" dirty="0" smtClean="0">
                <a:solidFill>
                  <a:srgbClr val="7F7F7F"/>
                </a:solidFill>
              </a:rPr>
              <a:t>   -n   ‘/^A/p’  </a:t>
            </a:r>
            <a:r>
              <a:rPr lang="en-US" sz="2000" dirty="0" err="1" smtClean="0">
                <a:solidFill>
                  <a:srgbClr val="7F7F7F"/>
                </a:solidFill>
              </a:rPr>
              <a:t>fileB</a:t>
            </a:r>
            <a:r>
              <a:rPr lang="en-US" sz="2000" dirty="0" smtClean="0"/>
              <a:t>		print all lines that start with A in </a:t>
            </a:r>
            <a:r>
              <a:rPr lang="en-US" sz="2000" dirty="0" err="1" smtClean="0"/>
              <a:t>fileB</a:t>
            </a:r>
            <a:r>
              <a:rPr lang="en-US" sz="2000" dirty="0" smtClean="0"/>
              <a:t>				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q</a:t>
            </a:r>
            <a:r>
              <a:rPr lang="en-US" sz="2000" dirty="0" smtClean="0"/>
              <a:t>uit) tells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to stop when it applies the command to the matched line.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5q</a:t>
            </a:r>
            <a:r>
              <a:rPr lang="en-US" sz="2000" dirty="0" smtClean="0"/>
              <a:t>	print all lines (default mode of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) up to and 			including line 5, then stop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800" dirty="0" smtClean="0"/>
              <a:t>   and 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800" dirty="0" smtClean="0"/>
              <a:t>  Commands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i</a:t>
            </a:r>
            <a:r>
              <a:rPr lang="en-US" sz="2000" dirty="0" smtClean="0"/>
              <a:t>nsert) adds lines of text </a:t>
            </a:r>
            <a:r>
              <a:rPr lang="en-US" sz="2000" i="1" dirty="0" smtClean="0"/>
              <a:t>before</a:t>
            </a:r>
            <a:r>
              <a:rPr lang="en-US" sz="2000" dirty="0" smtClean="0"/>
              <a:t> the address.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address field can be a single line or multiple lines.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1i  **********	</a:t>
            </a:r>
            <a:r>
              <a:rPr lang="en-US" sz="2000" dirty="0" smtClean="0"/>
              <a:t>	insert a line of ********* before line 1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a</a:t>
            </a:r>
            <a:r>
              <a:rPr lang="en-US" sz="2000" dirty="0" smtClean="0"/>
              <a:t>ppend) adds lines of text </a:t>
            </a:r>
            <a:r>
              <a:rPr lang="en-US" sz="2000" i="1" dirty="0" smtClean="0"/>
              <a:t>after</a:t>
            </a:r>
            <a:r>
              <a:rPr lang="en-US" sz="2000" dirty="0" smtClean="0"/>
              <a:t> the address.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address field can be a single line or multiple lines.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$a  **********	</a:t>
            </a:r>
            <a:r>
              <a:rPr lang="en-US" sz="2000" dirty="0" smtClean="0"/>
              <a:t>	append a line of ********* after the last line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All text characters that appear after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 commands and up to the end single quote are considered text to be inserted or appended.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Example: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‘a *** ; 4d’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/>
              <a:t>does not mean append ***  and then delete line 4.  </a:t>
            </a:r>
            <a:br>
              <a:rPr lang="en-US" sz="2000" dirty="0" smtClean="0"/>
            </a:br>
            <a:r>
              <a:rPr lang="en-US" sz="2000" dirty="0" smtClean="0"/>
              <a:t>It means: append the text: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*** ; 4d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To have another command after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 or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dirty="0" smtClean="0"/>
              <a:t> command, use 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script.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800" dirty="0" smtClean="0"/>
              <a:t>  and 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800" dirty="0" smtClean="0"/>
              <a:t>  Commands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62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c</a:t>
            </a:r>
            <a:r>
              <a:rPr lang="en-US" sz="2000" dirty="0" smtClean="0"/>
              <a:t>hange) replaces lines of text with new text.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Any address type can be used.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$c  **********	</a:t>
            </a:r>
            <a:r>
              <a:rPr lang="en-US" sz="2000" dirty="0" smtClean="0"/>
              <a:t>	change the last line to a line of *********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1,$c ****</a:t>
            </a:r>
            <a:r>
              <a:rPr lang="en-US" sz="2000" dirty="0" smtClean="0"/>
              <a:t>		all lines of text are removed and replaced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			by ****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To have another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command after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000" dirty="0" smtClean="0"/>
              <a:t> command, use 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script (similar to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 and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dirty="0" smtClean="0"/>
              <a:t> commands).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d</a:t>
            </a:r>
            <a:r>
              <a:rPr lang="en-US" sz="2000" dirty="0" smtClean="0"/>
              <a:t>elete) removes lines of text matching the address.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Any address type can be used.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If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000" dirty="0" smtClean="0"/>
              <a:t> command applies to a line, the line will not be sent out to screen.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/\.$/d  	</a:t>
            </a:r>
            <a:r>
              <a:rPr lang="en-US" sz="2000" dirty="0" smtClean="0"/>
              <a:t>	delete all lines ending with a period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8229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800" dirty="0" smtClean="0"/>
              <a:t>  Command </a:t>
            </a:r>
            <a:r>
              <a:rPr lang="en-US" sz="2000" dirty="0" smtClean="0"/>
              <a:t>(1 of 4)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620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s</a:t>
            </a:r>
            <a:r>
              <a:rPr lang="en-US" sz="2000" dirty="0" smtClean="0"/>
              <a:t>ubstitute) works like the substitute command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vim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It replaces text that matches a </a:t>
            </a:r>
            <a:r>
              <a:rPr lang="en-US" sz="2000" dirty="0" err="1" smtClean="0"/>
              <a:t>regex</a:t>
            </a:r>
            <a:r>
              <a:rPr lang="en-US" sz="2000" dirty="0" smtClean="0"/>
              <a:t> with new text.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Format: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regex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replacement_string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flags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flags are optional.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dirty="0" smtClean="0"/>
              <a:t> only uses the standard set of </a:t>
            </a:r>
            <a:r>
              <a:rPr lang="en-US" sz="2000" dirty="0" err="1" smtClean="0"/>
              <a:t>regex</a:t>
            </a:r>
            <a:r>
              <a:rPr lang="en-US" sz="2000" dirty="0" smtClean="0"/>
              <a:t>, therefore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–r</a:t>
            </a:r>
            <a:r>
              <a:rPr lang="en-US" sz="2000" dirty="0" smtClean="0"/>
              <a:t> option of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is typically used  with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dirty="0" smtClean="0"/>
              <a:t> command so the extended set of </a:t>
            </a:r>
            <a:r>
              <a:rPr lang="en-US" sz="2000" dirty="0" err="1" smtClean="0"/>
              <a:t>regex</a:t>
            </a:r>
            <a:r>
              <a:rPr lang="en-US" sz="2000" dirty="0" smtClean="0"/>
              <a:t> can be used.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will accept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\t</a:t>
            </a:r>
            <a:r>
              <a:rPr lang="en-US" sz="2000" dirty="0" smtClean="0"/>
              <a:t> for tab and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\n</a:t>
            </a:r>
            <a:r>
              <a:rPr lang="en-US" sz="2000" dirty="0" smtClean="0"/>
              <a:t> for newline.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If there are / characters in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, they can be escaped with the \ character. Example: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s/\/a/b/  </a:t>
            </a:r>
            <a:r>
              <a:rPr lang="en-US" sz="2000" dirty="0" smtClean="0"/>
              <a:t>will substitute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/a</a:t>
            </a:r>
            <a:r>
              <a:rPr lang="en-US" sz="2000" dirty="0" smtClean="0"/>
              <a:t> with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replacement string is a text string, not a </a:t>
            </a:r>
            <a:r>
              <a:rPr lang="en-US" sz="2000" dirty="0" err="1" smtClean="0"/>
              <a:t>regex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replacement string also accepts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\t</a:t>
            </a:r>
            <a:r>
              <a:rPr lang="en-US" sz="2000" dirty="0" smtClean="0"/>
              <a:t> for tab and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\n</a:t>
            </a:r>
            <a:r>
              <a:rPr lang="en-US" sz="2000" dirty="0" smtClean="0"/>
              <a:t> for newline.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800" dirty="0" smtClean="0"/>
              <a:t>  Command </a:t>
            </a:r>
            <a:r>
              <a:rPr lang="en-US" sz="2000" dirty="0" smtClean="0"/>
              <a:t>(2 of 4)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In addition to text, the replacement string can also contain two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 for back reference: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en-US" sz="2000" dirty="0" smtClean="0"/>
              <a:t>  and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\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sz="2000" dirty="0" smtClean="0"/>
              <a:t> is a number).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A back reference is used when you want the replacement string to contain the matched string. In other words, you refer back to the matched string when creating the replacement string.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smtClean="0"/>
              <a:t>Option 1: Back reference with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</a:p>
          <a:p>
            <a:pPr marL="742950" lvl="2" indent="-342900" eaLnBrk="1" hangingPunct="1">
              <a:lnSpc>
                <a:spcPct val="90000"/>
              </a:lnSpc>
              <a:defRPr/>
            </a:pPr>
            <a:r>
              <a:rPr lang="en-US" sz="2000" dirty="0" smtClean="0"/>
              <a:t>Useful when back referencing the </a:t>
            </a:r>
            <a:r>
              <a:rPr lang="en-US" sz="2000" i="1" dirty="0" smtClean="0"/>
              <a:t>entire matched string.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Example: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s/^[0-9][0-9]/+&amp;+/</a:t>
            </a:r>
            <a:r>
              <a:rPr lang="en-US" sz="2000" dirty="0" smtClean="0"/>
              <a:t>	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For all lines that have 2 digits at the beginning of the line, replace those 2 digits with: a + sign, the same 2 digits, and another + sign.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en-US" sz="2000" dirty="0" smtClean="0"/>
              <a:t> represents the entire matched part of the string, or the 2 digits in this example.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If the input line is: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24 hours a day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The output line is: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+24+ hours a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800" dirty="0" smtClean="0"/>
              <a:t>  Command </a:t>
            </a:r>
            <a:r>
              <a:rPr lang="en-US" sz="2000" dirty="0" smtClean="0"/>
              <a:t>(3 of 4)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772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Option 2: Back reference with </a:t>
            </a:r>
            <a:r>
              <a:rPr lang="en-US" sz="2000" dirty="0" smtClean="0">
                <a:solidFill>
                  <a:srgbClr val="3C8C93"/>
                </a:solidFill>
              </a:rPr>
              <a:t>\</a:t>
            </a:r>
            <a:r>
              <a:rPr lang="en-US" sz="2000" dirty="0" smtClean="0">
                <a:solidFill>
                  <a:srgbClr val="7F7F7F"/>
                </a:solidFill>
              </a:rPr>
              <a:t>num </a:t>
            </a:r>
            <a:r>
              <a:rPr lang="en-US" sz="2000" dirty="0" smtClean="0"/>
              <a:t>where</a:t>
            </a:r>
            <a:r>
              <a:rPr lang="en-US" sz="2000" dirty="0" smtClean="0">
                <a:solidFill>
                  <a:srgbClr val="7F7F7F"/>
                </a:solidFill>
              </a:rPr>
              <a:t> num </a:t>
            </a:r>
            <a:r>
              <a:rPr lang="en-US" sz="2000" dirty="0" smtClean="0"/>
              <a:t>is a number.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sz="2000" dirty="0" smtClean="0"/>
              <a:t>Useful when back referencing </a:t>
            </a:r>
            <a:r>
              <a:rPr lang="en-US" sz="2000" i="1" dirty="0" smtClean="0"/>
              <a:t>a part of the matched string.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sz="2000" dirty="0" smtClean="0"/>
              <a:t>For each part of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that will be back referenced, enclose it with </a:t>
            </a:r>
            <a:r>
              <a:rPr lang="en-US" sz="2000" dirty="0" smtClean="0">
                <a:solidFill>
                  <a:srgbClr val="3C8C93"/>
                </a:solidFill>
              </a:rPr>
              <a:t>( )  </a:t>
            </a:r>
            <a:r>
              <a:rPr lang="en-US" sz="2000" dirty="0" smtClean="0"/>
              <a:t>and use the </a:t>
            </a:r>
            <a:r>
              <a:rPr lang="en-US" sz="2000" dirty="0" smtClean="0">
                <a:solidFill>
                  <a:srgbClr val="3C8C93"/>
                </a:solidFill>
              </a:rPr>
              <a:t>–r </a:t>
            </a:r>
            <a:r>
              <a:rPr lang="en-US" sz="2000" dirty="0" smtClean="0"/>
              <a:t>option.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sz="2000" dirty="0" smtClean="0"/>
              <a:t>Each part of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that is enclosed within </a:t>
            </a:r>
            <a:r>
              <a:rPr lang="en-US" sz="2000" dirty="0" smtClean="0">
                <a:solidFill>
                  <a:srgbClr val="3C8C93"/>
                </a:solidFill>
              </a:rPr>
              <a:t>( )</a:t>
            </a:r>
            <a:r>
              <a:rPr lang="en-US" sz="2000" dirty="0" smtClean="0"/>
              <a:t> is stored in sequence in a numbered buffer.</a:t>
            </a:r>
          </a:p>
          <a:p>
            <a:pPr marL="742950" lvl="2" indent="-342900" eaLnBrk="1" hangingPunct="1">
              <a:lnSpc>
                <a:spcPct val="90000"/>
              </a:lnSpc>
            </a:pPr>
            <a:r>
              <a:rPr lang="en-US" sz="2000" dirty="0" smtClean="0"/>
              <a:t>The buffer can then be back referenced in the replacement string with </a:t>
            </a:r>
            <a:r>
              <a:rPr lang="en-US" sz="2000" dirty="0" smtClean="0">
                <a:solidFill>
                  <a:srgbClr val="3C8C93"/>
                </a:solidFill>
              </a:rPr>
              <a:t>\</a:t>
            </a:r>
            <a:r>
              <a:rPr lang="en-US" sz="2000" dirty="0" smtClean="0">
                <a:solidFill>
                  <a:srgbClr val="7F7F7F"/>
                </a:solidFill>
              </a:rPr>
              <a:t>num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Example:    </a:t>
            </a:r>
            <a:r>
              <a:rPr lang="en-US" sz="2000" dirty="0" smtClean="0">
                <a:solidFill>
                  <a:srgbClr val="7F7F7F"/>
                </a:solidFill>
              </a:rPr>
              <a:t>s/(..)(..)/\2\1/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For all lines in the file, swap the first 2 characters with the next 2 characters.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Note that the first 2 characters and the next 2 characters are surrounded by </a:t>
            </a:r>
            <a:r>
              <a:rPr lang="en-US" sz="2000" dirty="0" smtClean="0">
                <a:solidFill>
                  <a:srgbClr val="3C8C93"/>
                </a:solidFill>
              </a:rPr>
              <a:t>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first 2 characters go into buffer 1, and the second 2 characters go into buffer 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replacement string is made up of the second 2 characters which are back referenced with \2, followed by the first 2 characters which are back referenced with \1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800" dirty="0" smtClean="0"/>
              <a:t>  Command </a:t>
            </a:r>
            <a:r>
              <a:rPr lang="en-US" sz="2000" dirty="0" smtClean="0"/>
              <a:t>(4 of 4)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Optional flags</a:t>
            </a:r>
            <a:endParaRPr lang="en-US" sz="2000" dirty="0" smtClean="0">
              <a:solidFill>
                <a:srgbClr val="7F7F7F"/>
              </a:solidFill>
            </a:endParaRPr>
          </a:p>
          <a:p>
            <a:pPr marL="742950" lvl="2" indent="-342900" eaLnBrk="1" hangingPunct="1">
              <a:lnSpc>
                <a:spcPct val="9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3C8C93"/>
                </a:solidFill>
              </a:rPr>
              <a:t>g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g</a:t>
            </a:r>
            <a:r>
              <a:rPr lang="en-US" sz="2000" dirty="0" smtClean="0"/>
              <a:t>lobal) flag works the same way as in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vim</a:t>
            </a:r>
            <a:r>
              <a:rPr lang="en-US" sz="2000" dirty="0" smtClean="0"/>
              <a:t>. It causes the substitution to work on </a:t>
            </a:r>
            <a:r>
              <a:rPr lang="en-US" sz="2000" i="1" dirty="0" smtClean="0"/>
              <a:t>all</a:t>
            </a:r>
            <a:r>
              <a:rPr lang="en-US" sz="2000" dirty="0" smtClean="0"/>
              <a:t> matches on the line, not just the first match.</a:t>
            </a:r>
          </a:p>
          <a:p>
            <a:pPr marL="742950" lvl="2" indent="-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Example:    </a:t>
            </a:r>
            <a:r>
              <a:rPr lang="en-US" sz="2000" dirty="0" smtClean="0">
                <a:solidFill>
                  <a:srgbClr val="7F7F7F"/>
                </a:solidFill>
              </a:rPr>
              <a:t>s/[0-9]/*/g</a:t>
            </a:r>
            <a:r>
              <a:rPr lang="en-US" sz="2000" dirty="0" smtClean="0"/>
              <a:t>	all digits in the line of text become *</a:t>
            </a:r>
          </a:p>
          <a:p>
            <a:pPr marL="742950" lvl="2" indent="-342900" eaLnBrk="1" hangingPunct="1">
              <a:lnSpc>
                <a:spcPct val="9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3C8C93"/>
                </a:solidFill>
              </a:rPr>
              <a:t>p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p</a:t>
            </a:r>
            <a:r>
              <a:rPr lang="en-US" sz="2000" dirty="0" smtClean="0"/>
              <a:t>rint) flag causes the matched line to be sent to screen.</a:t>
            </a:r>
          </a:p>
          <a:p>
            <a:pPr marL="742950" lvl="2" indent="-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Example:     </a:t>
            </a:r>
            <a:r>
              <a:rPr lang="en-US" sz="2000" dirty="0" smtClean="0">
                <a:solidFill>
                  <a:srgbClr val="7F7F7F"/>
                </a:solidFill>
              </a:rPr>
              <a:t>s/[0-9]/*/</a:t>
            </a:r>
            <a:r>
              <a:rPr lang="en-US" sz="2000" dirty="0" err="1" smtClean="0">
                <a:solidFill>
                  <a:srgbClr val="7F7F7F"/>
                </a:solidFill>
              </a:rPr>
              <a:t>gp</a:t>
            </a:r>
            <a:r>
              <a:rPr lang="en-US" sz="2000" dirty="0" smtClean="0"/>
              <a:t>	same as above, except the output 				line is sent to screen</a:t>
            </a:r>
          </a:p>
          <a:p>
            <a:pPr marL="742950" lvl="2" indent="-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This option is useful if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is called with </a:t>
            </a:r>
            <a:r>
              <a:rPr lang="en-US" sz="2000" dirty="0" smtClean="0">
                <a:solidFill>
                  <a:srgbClr val="3C8C93"/>
                </a:solidFill>
              </a:rPr>
              <a:t>–n</a:t>
            </a:r>
            <a:r>
              <a:rPr lang="en-US" sz="2000" dirty="0" smtClean="0"/>
              <a:t> option, which suppresses printing of output lines. The </a:t>
            </a:r>
            <a:r>
              <a:rPr lang="en-US" sz="2000" dirty="0" smtClean="0">
                <a:solidFill>
                  <a:srgbClr val="3C8C93"/>
                </a:solidFill>
              </a:rPr>
              <a:t>p</a:t>
            </a:r>
            <a:r>
              <a:rPr lang="en-US" sz="2000" dirty="0" smtClean="0"/>
              <a:t> flag together with the  </a:t>
            </a:r>
            <a:r>
              <a:rPr lang="en-US" sz="2000" dirty="0" smtClean="0">
                <a:solidFill>
                  <a:srgbClr val="3C8C93"/>
                </a:solidFill>
              </a:rPr>
              <a:t>–n</a:t>
            </a:r>
            <a:r>
              <a:rPr lang="en-US" sz="2000" dirty="0" smtClean="0"/>
              <a:t> option means that only the lines that are changed by </a:t>
            </a:r>
            <a:r>
              <a:rPr lang="en-US" sz="2000" dirty="0" smtClean="0">
                <a:solidFill>
                  <a:srgbClr val="3C8C93"/>
                </a:solidFill>
              </a:rPr>
              <a:t>s</a:t>
            </a:r>
            <a:r>
              <a:rPr lang="en-US" sz="2000" dirty="0" smtClean="0"/>
              <a:t> will be printed to screen.</a:t>
            </a:r>
          </a:p>
          <a:p>
            <a:pPr marL="742950" lvl="2" indent="-342900" eaLnBrk="1" hangingPunct="1">
              <a:lnSpc>
                <a:spcPct val="9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3C8C93"/>
                </a:solidFill>
              </a:rPr>
              <a:t>w </a:t>
            </a:r>
            <a:r>
              <a:rPr lang="en-US" sz="2000" dirty="0" smtClean="0"/>
              <a:t>(</a:t>
            </a:r>
            <a:r>
              <a:rPr lang="en-US" sz="2000" b="1" u="sng" dirty="0" smtClean="0"/>
              <a:t>w</a:t>
            </a:r>
            <a:r>
              <a:rPr lang="en-US" sz="2000" dirty="0" smtClean="0"/>
              <a:t>rite) flag causes substitution to send the output line to a file.</a:t>
            </a:r>
          </a:p>
          <a:p>
            <a:pPr marL="742950" lvl="2" indent="-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Example:     </a:t>
            </a:r>
            <a:r>
              <a:rPr lang="en-US" sz="2000" dirty="0" smtClean="0">
                <a:solidFill>
                  <a:srgbClr val="7F7F7F"/>
                </a:solidFill>
              </a:rPr>
              <a:t>s/[0-9]/*/</a:t>
            </a:r>
            <a:r>
              <a:rPr lang="en-US" sz="2000" dirty="0" err="1" smtClean="0">
                <a:solidFill>
                  <a:srgbClr val="7F7F7F"/>
                </a:solidFill>
              </a:rPr>
              <a:t>gw</a:t>
            </a:r>
            <a:r>
              <a:rPr lang="en-US" sz="2000" dirty="0" smtClean="0">
                <a:solidFill>
                  <a:srgbClr val="7F7F7F"/>
                </a:solidFill>
              </a:rPr>
              <a:t> filename</a:t>
            </a:r>
            <a:r>
              <a:rPr lang="en-US" sz="2000" dirty="0" smtClean="0"/>
              <a:t>	same as with the </a:t>
            </a:r>
            <a:r>
              <a:rPr lang="en-US" sz="2000" dirty="0" smtClean="0">
                <a:solidFill>
                  <a:srgbClr val="3C8C93"/>
                </a:solidFill>
              </a:rPr>
              <a:t>p </a:t>
            </a:r>
            <a:r>
              <a:rPr lang="en-US" sz="2000" dirty="0" smtClean="0"/>
              <a:t>flag, but 					the output line goes to 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14400"/>
            <a:ext cx="76200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		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			Topics: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	- </a:t>
            </a:r>
            <a:r>
              <a:rPr lang="en-US" sz="2000" b="1" dirty="0" smtClean="0"/>
              <a:t>How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smtClean="0"/>
              <a:t>works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- Command line format of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	- Script format of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en-US" sz="2800" dirty="0" smtClean="0"/>
              <a:t>  Command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696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en-US" sz="2000" dirty="0" smtClean="0"/>
              <a:t> or the transform command does the same work as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tr</a:t>
            </a:r>
            <a:r>
              <a:rPr lang="en-US" sz="2000" dirty="0" smtClean="0"/>
              <a:t> utility.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It transliterates each character in the set of source characters into a corresponding character in the set of replacement characters.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set of source characters must the same length as the replacement set of characters.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set of characters does </a:t>
            </a:r>
            <a:r>
              <a:rPr lang="en-US" sz="2000" i="1" dirty="0" smtClean="0"/>
              <a:t>not</a:t>
            </a:r>
            <a:r>
              <a:rPr lang="en-US" sz="2000" dirty="0" smtClean="0"/>
              <a:t> have a range: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[a-z] </a:t>
            </a:r>
            <a:r>
              <a:rPr lang="en-US" sz="2000" dirty="0" smtClean="0"/>
              <a:t>does not mean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2000" dirty="0" smtClean="0"/>
              <a:t>, it means the 5 literal characters: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,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Format: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y/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source chars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replacement chars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y/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ba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000" dirty="0" smtClean="0"/>
              <a:t>		for all lines, replace all </a:t>
            </a:r>
            <a:r>
              <a:rPr lang="en-US" sz="2000" dirty="0" err="1" smtClean="0"/>
              <a:t>a’s</a:t>
            </a:r>
            <a:r>
              <a:rPr lang="en-US" sz="2000" dirty="0" smtClean="0"/>
              <a:t> with </a:t>
            </a:r>
            <a:r>
              <a:rPr lang="en-US" sz="2000" dirty="0" err="1" smtClean="0"/>
              <a:t>b’s</a:t>
            </a:r>
            <a:r>
              <a:rPr lang="en-US" sz="2000" dirty="0" smtClean="0"/>
              <a:t> 				and replace all </a:t>
            </a:r>
            <a:r>
              <a:rPr lang="en-US" sz="2000" dirty="0" err="1" smtClean="0"/>
              <a:t>b’s</a:t>
            </a:r>
            <a:r>
              <a:rPr lang="en-US" sz="2000" dirty="0" smtClean="0"/>
              <a:t> with </a:t>
            </a:r>
            <a:r>
              <a:rPr lang="en-US" sz="2000" dirty="0" err="1" smtClean="0"/>
              <a:t>a’s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3C8C93"/>
                </a:solidFill>
              </a:rPr>
              <a:t>r  </a:t>
            </a:r>
            <a:r>
              <a:rPr lang="en-US" sz="2800" smtClean="0">
                <a:solidFill>
                  <a:schemeClr val="tx1"/>
                </a:solidFill>
              </a:rPr>
              <a:t>and</a:t>
            </a:r>
            <a:r>
              <a:rPr lang="en-US" sz="2800" smtClean="0">
                <a:solidFill>
                  <a:srgbClr val="3C8C93"/>
                </a:solidFill>
              </a:rPr>
              <a:t> w</a:t>
            </a:r>
            <a:r>
              <a:rPr lang="en-US" sz="2800" smtClean="0"/>
              <a:t>  Commands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305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rgbClr val="3C8C93"/>
                </a:solidFill>
              </a:rPr>
              <a:t>r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r</a:t>
            </a:r>
            <a:r>
              <a:rPr lang="en-US" sz="2000" dirty="0" smtClean="0"/>
              <a:t>ead) reads in the content of a file </a:t>
            </a:r>
            <a:r>
              <a:rPr lang="en-US" sz="2000" i="1" dirty="0" smtClean="0"/>
              <a:t>after</a:t>
            </a:r>
            <a:r>
              <a:rPr lang="en-US" sz="2000" dirty="0" smtClean="0"/>
              <a:t> the matched line.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Format: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address</a:t>
            </a:r>
            <a:r>
              <a:rPr lang="en-US" sz="2000" dirty="0" smtClean="0">
                <a:solidFill>
                  <a:srgbClr val="3C8C93"/>
                </a:solidFill>
              </a:rPr>
              <a:t>  r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filename</a:t>
            </a:r>
            <a:r>
              <a:rPr lang="en-US" sz="2000" dirty="0" smtClean="0">
                <a:solidFill>
                  <a:srgbClr val="3C8C93"/>
                </a:solidFill>
              </a:rPr>
              <a:t>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There is one space between</a:t>
            </a:r>
            <a:r>
              <a:rPr lang="en-US" sz="2000" dirty="0" smtClean="0">
                <a:solidFill>
                  <a:srgbClr val="3C8C93"/>
                </a:solidFill>
              </a:rPr>
              <a:t> r </a:t>
            </a:r>
            <a:r>
              <a:rPr lang="en-US" sz="2000" dirty="0" smtClean="0"/>
              <a:t>and the filename.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7F7F7F"/>
                </a:solidFill>
              </a:rPr>
              <a:t>	1r  </a:t>
            </a:r>
            <a:r>
              <a:rPr lang="en-US" sz="2000" dirty="0" err="1" smtClean="0">
                <a:solidFill>
                  <a:srgbClr val="7F7F7F"/>
                </a:solidFill>
              </a:rPr>
              <a:t>fileA</a:t>
            </a:r>
            <a:r>
              <a:rPr lang="en-US" sz="2000" dirty="0" smtClean="0">
                <a:solidFill>
                  <a:srgbClr val="7F7F7F"/>
                </a:solidFill>
              </a:rPr>
              <a:t>		</a:t>
            </a:r>
            <a:r>
              <a:rPr lang="en-US" sz="2000" dirty="0" smtClean="0"/>
              <a:t>content of </a:t>
            </a:r>
            <a:r>
              <a:rPr lang="en-US" sz="2000" dirty="0" err="1" smtClean="0"/>
              <a:t>fileA</a:t>
            </a:r>
            <a:r>
              <a:rPr lang="en-US" sz="2000" dirty="0" smtClean="0"/>
              <a:t> is inserted between line 1 and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7F7F7F"/>
                </a:solidFill>
              </a:rPr>
              <a:t>	$r  </a:t>
            </a:r>
            <a:r>
              <a:rPr lang="en-US" sz="2000" dirty="0" err="1" smtClean="0">
                <a:solidFill>
                  <a:srgbClr val="7F7F7F"/>
                </a:solidFill>
              </a:rPr>
              <a:t>fileB</a:t>
            </a:r>
            <a:r>
              <a:rPr lang="en-US" sz="2000" dirty="0" smtClean="0">
                <a:solidFill>
                  <a:srgbClr val="7F7F7F"/>
                </a:solidFill>
              </a:rPr>
              <a:t>		</a:t>
            </a:r>
            <a:r>
              <a:rPr lang="en-US" sz="2000" dirty="0" smtClean="0"/>
              <a:t>content of </a:t>
            </a:r>
            <a:r>
              <a:rPr lang="en-US" sz="2000" dirty="0" err="1" smtClean="0"/>
              <a:t>fileB</a:t>
            </a:r>
            <a:r>
              <a:rPr lang="en-US" sz="2000" dirty="0" smtClean="0"/>
              <a:t> is inserted after the last line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		(effectively appending </a:t>
            </a:r>
            <a:r>
              <a:rPr lang="en-US" sz="2000" dirty="0" err="1" smtClean="0"/>
              <a:t>fileB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rgbClr val="3C8C93"/>
                </a:solidFill>
              </a:rPr>
              <a:t>w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w</a:t>
            </a:r>
            <a:r>
              <a:rPr lang="en-US" sz="2000" dirty="0" smtClean="0"/>
              <a:t>rite) writes the matched input lines into a file, overwriting the file if there is existing data.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Format: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address</a:t>
            </a:r>
            <a:r>
              <a:rPr lang="en-US" sz="2000" dirty="0" smtClean="0">
                <a:solidFill>
                  <a:srgbClr val="3C8C93"/>
                </a:solidFill>
              </a:rPr>
              <a:t>  w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filename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There is one space between</a:t>
            </a:r>
            <a:r>
              <a:rPr lang="en-US" sz="2000" dirty="0" smtClean="0">
                <a:solidFill>
                  <a:srgbClr val="3C8C93"/>
                </a:solidFill>
              </a:rPr>
              <a:t> w </a:t>
            </a:r>
            <a:r>
              <a:rPr lang="en-US" sz="2000" dirty="0" smtClean="0"/>
              <a:t>and the filename.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7F7F7F"/>
                </a:solidFill>
              </a:rPr>
              <a:t>	/^[a-</a:t>
            </a:r>
            <a:r>
              <a:rPr lang="en-US" sz="2000" dirty="0" err="1" smtClean="0">
                <a:solidFill>
                  <a:srgbClr val="7F7F7F"/>
                </a:solidFill>
              </a:rPr>
              <a:t>zA</a:t>
            </a:r>
            <a:r>
              <a:rPr lang="en-US" sz="2000" dirty="0" smtClean="0">
                <a:solidFill>
                  <a:srgbClr val="7F7F7F"/>
                </a:solidFill>
              </a:rPr>
              <a:t>-Z]/w  	</a:t>
            </a:r>
            <a:r>
              <a:rPr lang="en-US" sz="2000" dirty="0" err="1" smtClean="0">
                <a:solidFill>
                  <a:srgbClr val="7F7F7F"/>
                </a:solidFill>
              </a:rPr>
              <a:t>fileA</a:t>
            </a:r>
            <a:r>
              <a:rPr lang="en-US" sz="2000" dirty="0" smtClean="0">
                <a:solidFill>
                  <a:srgbClr val="7F7F7F"/>
                </a:solidFill>
              </a:rPr>
              <a:t>	</a:t>
            </a:r>
            <a:r>
              <a:rPr lang="en-US" sz="2000" dirty="0" smtClean="0"/>
              <a:t>all lines that start with a letter are written				to </a:t>
            </a:r>
            <a:r>
              <a:rPr lang="en-US" sz="2000" dirty="0" err="1" smtClean="0"/>
              <a:t>fileA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2000" dirty="0" smtClean="0"/>
              <a:t> command doesn’t work with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dirty="0" smtClean="0"/>
              <a:t>, and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000" dirty="0" smtClean="0"/>
              <a:t> commands. </a:t>
            </a:r>
            <a:br>
              <a:rPr lang="en-US" sz="2000" dirty="0" smtClean="0"/>
            </a:br>
            <a:r>
              <a:rPr lang="en-US" sz="2000" dirty="0" smtClean="0"/>
              <a:t>Recall that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dirty="0" smtClean="0"/>
              <a:t>, and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000" dirty="0" smtClean="0"/>
              <a:t> commands are to add new text. The new text is not written to the file because it’s not part of the input line.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2000" dirty="0" smtClean="0"/>
              <a:t> will only write the input line to the file.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14400"/>
            <a:ext cx="76200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		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			Topics: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	- How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works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- Command line format of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	- </a:t>
            </a:r>
            <a:r>
              <a:rPr lang="en-US" sz="2000" b="1" dirty="0" smtClean="0"/>
              <a:t>Script format of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Introduction to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Script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6200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3C8C93"/>
                </a:solidFill>
              </a:rPr>
              <a:t>sed</a:t>
            </a:r>
            <a:r>
              <a:rPr lang="en-US" sz="2000" dirty="0" smtClean="0"/>
              <a:t> commands shown so far are typically the ones used in the command line format of </a:t>
            </a:r>
            <a:r>
              <a:rPr lang="en-US" sz="2000" dirty="0" smtClean="0">
                <a:solidFill>
                  <a:srgbClr val="3C8C93"/>
                </a:solidFill>
              </a:rPr>
              <a:t>sed.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They are short and can be easily typed on the command line.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commands on the next slides take multiple lines of text and therefore are typically put in 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script.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script is also used when you want to apply many instructions to the input lines.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script is a text file that contains multiple lines of </a:t>
            </a:r>
            <a:r>
              <a:rPr lang="en-US" sz="2000" dirty="0" err="1" smtClean="0">
                <a:solidFill>
                  <a:srgbClr val="3C8C93"/>
                </a:solidFill>
              </a:rPr>
              <a:t>sed</a:t>
            </a:r>
            <a:r>
              <a:rPr lang="en-US" sz="2000" dirty="0" smtClean="0"/>
              <a:t> instructions. Each instruction is on a separate line.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Comments can be put in 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script for documentation, just like the documentation of any program.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Comments start with the token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en-US" sz="2000" dirty="0" smtClean="0"/>
              <a:t> and end at the end of the line.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Example: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		# sample test script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		/^[0-9]/d		#delete lines starting with a digit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		s/[0-9]/*/g	#change all digits to *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		y/a/A/		#change all a to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Script </a:t>
            </a:r>
            <a:r>
              <a:rPr lang="en-US" sz="2000" dirty="0" smtClean="0">
                <a:solidFill>
                  <a:schemeClr val="tx1"/>
                </a:solidFill>
              </a:rPr>
              <a:t>(1 of 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7924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As with all files, make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script name descriptive. The filename typically can have a </a:t>
            </a:r>
            <a:r>
              <a:rPr lang="en-US" sz="2000" dirty="0" smtClean="0">
                <a:solidFill>
                  <a:srgbClr val="3C8C93"/>
                </a:solidFill>
              </a:rPr>
              <a:t>.</a:t>
            </a:r>
            <a:r>
              <a:rPr lang="en-US" sz="2000" dirty="0" err="1" smtClean="0">
                <a:solidFill>
                  <a:srgbClr val="3C8C93"/>
                </a:solidFill>
              </a:rPr>
              <a:t>sed</a:t>
            </a:r>
            <a:r>
              <a:rPr lang="en-US" sz="2000" dirty="0" smtClean="0">
                <a:solidFill>
                  <a:srgbClr val="3C8C93"/>
                </a:solidFill>
              </a:rPr>
              <a:t> </a:t>
            </a:r>
            <a:r>
              <a:rPr lang="en-US" sz="2000" dirty="0" smtClean="0"/>
              <a:t>extension but it’s not required.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Recall that the format to run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with a script is: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	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–f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scriptName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file_list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sz="2000" dirty="0" smtClean="0"/>
              <a:t>	where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–f</a:t>
            </a:r>
            <a:r>
              <a:rPr lang="en-US" sz="2000" dirty="0" smtClean="0"/>
              <a:t> tells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to read the instructions from the file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scriptName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When a script is used, </a:t>
            </a:r>
            <a:r>
              <a:rPr lang="en-US" sz="2000" dirty="0" err="1" smtClean="0">
                <a:solidFill>
                  <a:srgbClr val="3C8C93"/>
                </a:solidFill>
              </a:rPr>
              <a:t>sed</a:t>
            </a:r>
            <a:r>
              <a:rPr lang="en-US" sz="2000" dirty="0" smtClean="0"/>
              <a:t> will: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Read in </a:t>
            </a:r>
            <a:r>
              <a:rPr lang="en-US" sz="2000" i="1" u="sng" dirty="0" smtClean="0"/>
              <a:t>one</a:t>
            </a:r>
            <a:r>
              <a:rPr lang="en-US" sz="2000" u="sng" dirty="0" smtClean="0"/>
              <a:t> </a:t>
            </a:r>
            <a:r>
              <a:rPr lang="en-US" sz="2000" i="1" u="sng" dirty="0" smtClean="0"/>
              <a:t>input</a:t>
            </a:r>
            <a:r>
              <a:rPr lang="en-US" sz="2000" dirty="0" smtClean="0"/>
              <a:t> line.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Process </a:t>
            </a:r>
            <a:r>
              <a:rPr lang="en-US" sz="2000" i="1" u="sng" dirty="0" smtClean="0"/>
              <a:t>all instructions </a:t>
            </a:r>
            <a:r>
              <a:rPr lang="en-US" sz="2000" dirty="0" smtClean="0"/>
              <a:t>in the script with that </a:t>
            </a:r>
            <a:r>
              <a:rPr lang="en-US" sz="2000" i="1" u="sng" dirty="0" smtClean="0"/>
              <a:t>one input </a:t>
            </a:r>
            <a:r>
              <a:rPr lang="en-US" sz="2000" dirty="0" smtClean="0"/>
              <a:t>line:</a:t>
            </a:r>
          </a:p>
          <a:p>
            <a:pPr marL="914400" lvl="1" indent="-457200" eaLnBrk="1" hangingPunct="1">
              <a:lnSpc>
                <a:spcPct val="80000"/>
              </a:lnSpc>
              <a:buNone/>
            </a:pPr>
            <a:r>
              <a:rPr lang="en-US" sz="2000" dirty="0" smtClean="0"/>
              <a:t>	For each instruction in the script, if the address of the instruction matches the input line, then the corresponding command is applied to the line.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 startAt="3"/>
            </a:pPr>
            <a:r>
              <a:rPr lang="en-US" sz="2000" dirty="0" smtClean="0"/>
              <a:t>After </a:t>
            </a:r>
            <a:r>
              <a:rPr lang="en-US" sz="2000" i="1" dirty="0" smtClean="0"/>
              <a:t>all instructions </a:t>
            </a:r>
            <a:r>
              <a:rPr lang="en-US" sz="2000" dirty="0" smtClean="0"/>
              <a:t>are processed with that </a:t>
            </a:r>
            <a:r>
              <a:rPr lang="en-US" sz="2000" i="1" dirty="0" smtClean="0"/>
              <a:t>one</a:t>
            </a:r>
            <a:r>
              <a:rPr lang="en-US" sz="2000" dirty="0" smtClean="0"/>
              <a:t> input line, then the line may be sent out to screen (depending on the option and instructions used).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000" dirty="0" smtClean="0"/>
              <a:t>Repeat steps 1,2,3 with each of the next input lines until all input lines are processed.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Script </a:t>
            </a:r>
            <a:r>
              <a:rPr lang="en-US" sz="2000" dirty="0" smtClean="0">
                <a:solidFill>
                  <a:schemeClr val="tx1"/>
                </a:solidFill>
              </a:rPr>
              <a:t>(2 of 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820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Given the same set of instructions, the order of the instructions in 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script can make a difference in the output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Example: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/>
              <a:t>	The previous sample script: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2"/>
                </a:solidFill>
              </a:rPr>
              <a:t> 		# sample test script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		/^[0-9]/d		#delete lines starting with a digit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		s/[0-9]/*/g	#change all digits to *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		y/a/A/		#change all a to A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/>
              <a:t>     means that if line 5 starts with a digit and that is the only digit in the line, then the line would be deleted (first instruction) and not sent out to screen.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/>
              <a:t>	However, if the script is written as: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2"/>
                </a:solidFill>
              </a:rPr>
              <a:t> 		# sample test script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		 s/[0-9]/*/g	#change all digits to *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		 /^[0-9]/d	#delete lines starting with a digit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		 y/a/A/		#change all a to A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/>
              <a:t> 	then the digit at the beginning of line 5 is changed to * (first instruction), so the line will not be deleted by the second instruction and will appear on screen.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Commands Spanning Multiple Lines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Since every instruction starts on a separate line in the script, if an instruction requires multiples lines, use a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\</a:t>
            </a:r>
            <a:r>
              <a:rPr lang="en-US" sz="2000" dirty="0" smtClean="0"/>
              <a:t> before the newline character to keep all the lines of the instruction together.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/^T/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first line to be inserted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\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         second line to be inserted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There are 2 lines of text to be inserted whenever the input line begins with T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sz="2000" dirty="0" smtClean="0"/>
              <a:t>Alternatively, use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\n</a:t>
            </a:r>
            <a:r>
              <a:rPr lang="en-US" sz="2000" dirty="0" smtClean="0"/>
              <a:t> to indicate a newline: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/^T/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first line to be inserted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\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second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line to be inserted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This produces the same output as the first format.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Multiple Commands for One Address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467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If multiple commands need to be applied with one address match, the commands can be grouped together with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{ 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Within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{ } </a:t>
            </a:r>
            <a:r>
              <a:rPr lang="en-US" sz="2000" dirty="0" smtClean="0"/>
              <a:t>the commands are on separate lines.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closing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2000" dirty="0" smtClean="0"/>
              <a:t> is typically on a separate line from the last instruction. It is required to be on a separate line if the last instruction has an input argument.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/[0-9]/ {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changing digits to *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            s/[0-9]/*/g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       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For every line that has a digit, insert the text “changing digits to *”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before the line, then change the digits in the line.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		</a:t>
            </a:r>
            <a:r>
              <a:rPr lang="en-US" sz="2000" dirty="0" smtClean="0"/>
              <a:t>Next Module: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awk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Introduction to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(1 of 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is short for </a:t>
            </a:r>
            <a:r>
              <a:rPr lang="en-US" sz="2000" b="1" u="sng" dirty="0" smtClean="0"/>
              <a:t>s</a:t>
            </a:r>
            <a:r>
              <a:rPr lang="en-US" sz="2000" dirty="0" smtClean="0"/>
              <a:t>tream </a:t>
            </a:r>
            <a:r>
              <a:rPr lang="en-US" sz="2000" b="1" u="sng" dirty="0" smtClean="0"/>
              <a:t>ed</a:t>
            </a:r>
            <a:r>
              <a:rPr lang="en-US" sz="2000" dirty="0" smtClean="0"/>
              <a:t>itor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is a utility that acts like a filter: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accept multiple lines of input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select some of these lines and apply certain changes to them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send out multiple lines of output which are a subset of the input lines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Just like other filters,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does not modify the input file, and the standard output is to screen.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For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to apply changes to the input lines, you give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a list of instructions on the command line or in a </a:t>
            </a:r>
            <a:r>
              <a:rPr lang="en-US" sz="2000" dirty="0" err="1" smtClean="0"/>
              <a:t>sed</a:t>
            </a:r>
            <a:r>
              <a:rPr lang="en-US" sz="2000" dirty="0" smtClean="0"/>
              <a:t> script.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applies your instructions to the selected input lines and produce the output lines.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Each instruction has up to two parts: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address field is optional, it is used to select certain input lines.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command field is required, it is applied to the selected lines.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2438400" y="4953000"/>
            <a:ext cx="4038600" cy="457200"/>
            <a:chOff x="2667000" y="4038600"/>
            <a:chExt cx="4038600" cy="457200"/>
          </a:xfrm>
        </p:grpSpPr>
        <p:sp>
          <p:nvSpPr>
            <p:cNvPr id="4" name="Rectangle 3"/>
            <p:cNvSpPr/>
            <p:nvPr/>
          </p:nvSpPr>
          <p:spPr>
            <a:xfrm>
              <a:off x="2667000" y="4038600"/>
              <a:ext cx="40386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ptional 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address     command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4800600" y="4267200"/>
              <a:ext cx="457200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Introduction to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/>
              <a:t>With the instruction: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rgbClr val="3C8C93"/>
                </a:solidFill>
              </a:rPr>
              <a:t>sed</a:t>
            </a:r>
            <a:r>
              <a:rPr lang="en-US" sz="2000" dirty="0" smtClean="0"/>
              <a:t> processes the input lines in the following way: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Read in </a:t>
            </a:r>
            <a:r>
              <a:rPr lang="en-US" sz="2000" i="1" u="sng" dirty="0" smtClean="0"/>
              <a:t>one</a:t>
            </a:r>
            <a:r>
              <a:rPr lang="en-US" sz="2000" dirty="0" smtClean="0"/>
              <a:t> input line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If the line matches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address</a:t>
            </a:r>
            <a:r>
              <a:rPr lang="en-US" sz="2000" dirty="0" smtClean="0"/>
              <a:t>, process the line by applying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en-US" sz="2000" dirty="0" smtClean="0"/>
              <a:t> to the line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Depending on the option given, either: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Print to screen the input line only if it matches the address and has been processed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Always print to screen the input line, regardless of whether it has been processed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Repeat steps 1-3 until all input lines are done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grpSp>
        <p:nvGrpSpPr>
          <p:cNvPr id="4100" name="Group 6"/>
          <p:cNvGrpSpPr>
            <a:grpSpLocks/>
          </p:cNvGrpSpPr>
          <p:nvPr/>
        </p:nvGrpSpPr>
        <p:grpSpPr bwMode="auto">
          <a:xfrm>
            <a:off x="2286000" y="1295400"/>
            <a:ext cx="4038600" cy="457200"/>
            <a:chOff x="2667000" y="4038600"/>
            <a:chExt cx="4038600" cy="457200"/>
          </a:xfrm>
        </p:grpSpPr>
        <p:sp>
          <p:nvSpPr>
            <p:cNvPr id="4" name="Rectangle 3"/>
            <p:cNvSpPr/>
            <p:nvPr/>
          </p:nvSpPr>
          <p:spPr>
            <a:xfrm>
              <a:off x="2667000" y="4038600"/>
              <a:ext cx="40386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optional  address     command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4800600" y="4267200"/>
              <a:ext cx="457200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800" dirty="0" smtClean="0">
                <a:solidFill>
                  <a:srgbClr val="72BFC5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838200"/>
            <a:ext cx="80010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There are 2 formats to run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Command line format: 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‘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instructions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’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file_list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This format is used when the list of instructions is short (one or two instructions) and each of the instructions does not take up multiple command lines.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Note that the list of instructions are in single quotes.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If there are multiple instructions, they are separated by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script format: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–f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script_name.sed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file_list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This format is used when there are many instructions to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, or when the instructions take up multiple lines.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Note the use of the </a:t>
            </a:r>
            <a:r>
              <a:rPr lang="en-US" sz="2000" dirty="0" smtClean="0">
                <a:solidFill>
                  <a:srgbClr val="3C8C93"/>
                </a:solidFill>
              </a:rPr>
              <a:t>–f</a:t>
            </a:r>
            <a:r>
              <a:rPr lang="en-US" sz="2000" dirty="0" smtClean="0"/>
              <a:t> option, which tells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to get the instructions from a </a:t>
            </a:r>
            <a:r>
              <a:rPr lang="en-US" sz="2000" b="1" u="sng" dirty="0" smtClean="0"/>
              <a:t>f</a:t>
            </a:r>
            <a:r>
              <a:rPr lang="en-US" sz="2000" dirty="0" smtClean="0"/>
              <a:t>ile.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script name must appear immediately after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–f</a:t>
            </a:r>
            <a:r>
              <a:rPr lang="en-US" sz="2000" dirty="0" smtClean="0"/>
              <a:t> option.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If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script is not in the current directory, you need to give the path to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script. For example: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–f   ~/tool/clean.sed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file_list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–n</a:t>
            </a:r>
            <a:r>
              <a:rPr lang="en-US" sz="2800" dirty="0" smtClean="0"/>
              <a:t> option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001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No matter which format (command line or with script),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can be run with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–n</a:t>
            </a:r>
            <a:r>
              <a:rPr lang="en-US" sz="2000" dirty="0" smtClean="0"/>
              <a:t> option.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By default </a:t>
            </a:r>
            <a:r>
              <a:rPr lang="en-US" sz="2000" i="1" dirty="0" smtClean="0"/>
              <a:t>(without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–n</a:t>
            </a:r>
            <a:r>
              <a:rPr lang="en-US" sz="2000" dirty="0" smtClean="0"/>
              <a:t> option):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prints to screen every input line as it processes the line.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Even if the address field doesn’t match the input line, and the command is therefore not applied to the line, the line is still printed to screen.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fact that every input line is printed to screen, even if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doesn’t change it, can be useful. It means that on the screen output, you see the entire input buffer with all the changes applied to the specified lines.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However, there are cases where you only want to output the changed lines. This is where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–n</a:t>
            </a:r>
            <a:r>
              <a:rPr lang="en-US" sz="2000" dirty="0" smtClean="0"/>
              <a:t> option is used.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–n</a:t>
            </a:r>
            <a:r>
              <a:rPr lang="en-US" sz="2000" dirty="0" smtClean="0"/>
              <a:t> tells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</a:t>
            </a:r>
            <a:r>
              <a:rPr lang="en-US" sz="2000" b="1" u="sng" dirty="0" smtClean="0"/>
              <a:t>n</a:t>
            </a:r>
            <a:r>
              <a:rPr lang="en-US" sz="2000" dirty="0" smtClean="0"/>
              <a:t>ot to print </a:t>
            </a:r>
            <a:r>
              <a:rPr lang="en-US" sz="2000" i="1" dirty="0" smtClean="0"/>
              <a:t>any</a:t>
            </a:r>
            <a:r>
              <a:rPr lang="en-US" sz="2000" dirty="0" smtClean="0"/>
              <a:t> line to screen, even if they are changed by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Then, to print only the changed lines, you can use: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print option of the command that is applied to the line, 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print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–r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800" dirty="0" smtClean="0"/>
              <a:t> option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0772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000" dirty="0" smtClean="0"/>
              <a:t>The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-r</a:t>
            </a:r>
            <a:r>
              <a:rPr lang="en-US" sz="2000" dirty="0" smtClean="0"/>
              <a:t> option is for extended set of </a:t>
            </a:r>
            <a:r>
              <a:rPr lang="en-US" sz="2000" b="1" u="sng" dirty="0" smtClean="0"/>
              <a:t>r</a:t>
            </a:r>
            <a:r>
              <a:rPr lang="en-US" sz="2000" dirty="0" smtClean="0"/>
              <a:t>egular expression.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By default,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uses the standard set of regular expression, which does not include some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 such as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2000" dirty="0" smtClean="0"/>
              <a:t> symbols for repetition, and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 )</a:t>
            </a:r>
            <a:r>
              <a:rPr lang="en-US" sz="2000" dirty="0" smtClean="0"/>
              <a:t> for grouping.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To use the extended set of </a:t>
            </a:r>
            <a:r>
              <a:rPr lang="en-US" sz="2000" dirty="0" err="1" smtClean="0"/>
              <a:t>regex</a:t>
            </a:r>
            <a:r>
              <a:rPr lang="en-US" sz="2000" dirty="0" smtClean="0"/>
              <a:t>, use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–r</a:t>
            </a:r>
            <a:r>
              <a:rPr lang="en-US" sz="2000" dirty="0" smtClean="0"/>
              <a:t> option.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Unless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is very simple,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–r</a:t>
            </a:r>
            <a:r>
              <a:rPr lang="en-US" sz="2000" dirty="0" smtClean="0"/>
              <a:t> option should be used whenever a </a:t>
            </a:r>
            <a:r>
              <a:rPr lang="en-US" sz="2000" dirty="0" err="1" smtClean="0"/>
              <a:t>regex</a:t>
            </a:r>
            <a:r>
              <a:rPr lang="en-US" sz="2000" dirty="0" smtClean="0"/>
              <a:t> is used in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command.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000" dirty="0" smtClean="0"/>
              <a:t>The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-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dirty="0" smtClean="0"/>
              <a:t> option is to change the input file </a:t>
            </a:r>
            <a:r>
              <a:rPr lang="en-US" sz="2000" b="1" u="sng" dirty="0" smtClean="0"/>
              <a:t>i</a:t>
            </a:r>
            <a:r>
              <a:rPr lang="en-US" sz="2000" dirty="0" smtClean="0"/>
              <a:t>n place.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By default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sends the output lines to standard out, which is the screen.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To save the output in a new file, use redirection.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To save the output back to the input file, thus overwriting the input file, use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option. If used,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option is not combined with other options on the command line. </a:t>
            </a:r>
            <a:br>
              <a:rPr lang="en-US" sz="2000" dirty="0" smtClean="0"/>
            </a:br>
            <a:r>
              <a:rPr lang="en-US" sz="2000" dirty="0" smtClean="0"/>
              <a:t>Example: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–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–f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scriptA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sz="2000" dirty="0" smtClean="0"/>
              <a:t>not: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–if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scriptA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Be careful when use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dirty="0" smtClean="0"/>
              <a:t> option. If you make a mistake with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command, the content of the input file will be lost.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Instruction Address Field</a:t>
            </a:r>
            <a:r>
              <a:rPr lang="en-US" sz="3200" dirty="0" smtClean="0"/>
              <a:t> </a:t>
            </a:r>
            <a:r>
              <a:rPr lang="en-US" sz="2000" dirty="0" smtClean="0"/>
              <a:t>(1 of 3)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Recall that each instruction to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has an optional </a:t>
            </a:r>
            <a:r>
              <a:rPr lang="en-US" sz="2000" u="sng" dirty="0" smtClean="0"/>
              <a:t>address</a:t>
            </a:r>
            <a:r>
              <a:rPr lang="en-US" sz="2000" dirty="0" smtClean="0"/>
              <a:t> field and a </a:t>
            </a:r>
            <a:r>
              <a:rPr lang="en-US" sz="2000" u="sng" dirty="0" smtClean="0"/>
              <a:t>command</a:t>
            </a:r>
            <a:r>
              <a:rPr lang="en-US" sz="2000" dirty="0" smtClean="0"/>
              <a:t> field.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command is applied to the input lines that match the address.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There are 5 types of addresses.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sz="2000" u="sng" dirty="0" smtClean="0"/>
              <a:t>No address</a:t>
            </a:r>
            <a:r>
              <a:rPr lang="en-US" sz="2000" dirty="0" smtClean="0"/>
              <a:t>: 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en-US" sz="2000" dirty="0" smtClean="0"/>
              <a:t>The command is applied to all lines.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en-US" sz="2000" dirty="0" smtClean="0"/>
              <a:t>Example: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2000" dirty="0" smtClean="0"/>
              <a:t>		delete all lines</a:t>
            </a:r>
            <a:endParaRPr lang="en-US" sz="2000" u="sng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u="sng" dirty="0" smtClean="0"/>
              <a:t>Single line</a:t>
            </a:r>
            <a:r>
              <a:rPr lang="en-US" sz="2000" dirty="0" smtClean="0"/>
              <a:t>: a line number, or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sz="2000" dirty="0" smtClean="0"/>
              <a:t> for the last line.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Line numbering starts at 1.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command applies only to one line.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4d</a:t>
            </a:r>
            <a:r>
              <a:rPr lang="en-US" sz="2000" dirty="0" smtClean="0"/>
              <a:t>		delete line 4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u="sng" dirty="0" smtClean="0"/>
              <a:t>Set of lines</a:t>
            </a:r>
            <a:r>
              <a:rPr lang="en-US" sz="2000" dirty="0" smtClean="0"/>
              <a:t>: a regular expression that describes a line.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 smtClean="0"/>
              <a:t>regex</a:t>
            </a:r>
            <a:r>
              <a:rPr lang="en-US" sz="2000" dirty="0" smtClean="0"/>
              <a:t> in an address are surrounded by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/  /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This means the command can apply to 0 line (no match of </a:t>
            </a:r>
            <a:r>
              <a:rPr lang="en-US" sz="2000" dirty="0" err="1" smtClean="0"/>
              <a:t>regex</a:t>
            </a:r>
            <a:r>
              <a:rPr lang="en-US" sz="2000" dirty="0" smtClean="0"/>
              <a:t>) or to multiple lines that match.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/^[0-9]/d  </a:t>
            </a:r>
            <a:r>
              <a:rPr lang="en-US" sz="2000" dirty="0" smtClean="0"/>
              <a:t>	delete all lines that start with a digit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2800" smtClean="0"/>
              <a:t>Instruction Address </a:t>
            </a:r>
            <a:r>
              <a:rPr lang="en-US" sz="2000" smtClean="0"/>
              <a:t>(2 of 3)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u="sng" dirty="0" smtClean="0"/>
              <a:t>Range of lines</a:t>
            </a:r>
            <a:r>
              <a:rPr lang="en-US" sz="2000" dirty="0" smtClean="0"/>
              <a:t>: format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start_address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end_address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start_address</a:t>
            </a:r>
            <a:r>
              <a:rPr lang="en-US" sz="2000" dirty="0" smtClean="0"/>
              <a:t> can be a line number or a </a:t>
            </a:r>
            <a:r>
              <a:rPr lang="en-US" sz="2000" dirty="0" err="1" smtClean="0"/>
              <a:t>regex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end_address</a:t>
            </a:r>
            <a:r>
              <a:rPr lang="en-US" sz="2000" dirty="0" smtClean="0"/>
              <a:t> can be a line number or a </a:t>
            </a:r>
            <a:r>
              <a:rPr lang="en-US" sz="2000" dirty="0" err="1" smtClean="0"/>
              <a:t>regex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Because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walks through each input line sequentially,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end_address</a:t>
            </a:r>
            <a:r>
              <a:rPr lang="en-US" sz="2000" dirty="0" smtClean="0"/>
              <a:t> comes after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start_address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command is applied starting at the first line that matches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start_address</a:t>
            </a:r>
            <a:r>
              <a:rPr lang="en-US" sz="2000" dirty="0" smtClean="0"/>
              <a:t>, and stops applying after running into the first line that matches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end_address</a:t>
            </a:r>
            <a:r>
              <a:rPr lang="en-US" sz="2000" dirty="0" smtClean="0"/>
              <a:t>. Then if there is another subsequent line that matches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start_address</a:t>
            </a:r>
            <a:r>
              <a:rPr lang="en-US" sz="2000" dirty="0" smtClean="0"/>
              <a:t>, the command is applied again until there is a line that matches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end_address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If no line with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end_address</a:t>
            </a:r>
            <a:r>
              <a:rPr lang="en-US" sz="2000" dirty="0" smtClean="0"/>
              <a:t> is found, the command is applied until the end of the file.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5,8d</a:t>
            </a:r>
            <a:r>
              <a:rPr lang="en-US" sz="2000" dirty="0" smtClean="0"/>
              <a:t>	delete lines 5 through 8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/^a/,/^b/d</a:t>
            </a:r>
            <a:r>
              <a:rPr lang="en-US" sz="2000" dirty="0" smtClean="0"/>
              <a:t>	delete lines, starting from the first line that starts with 	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, stop after running into a line that starts with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2000" dirty="0" smtClean="0"/>
              <a:t>. 				Repeat this action if there is another line that starts with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1,/^$/d</a:t>
            </a:r>
            <a:r>
              <a:rPr lang="en-US" sz="2000" dirty="0" smtClean="0"/>
              <a:t>	delete from the first line up to and including the first empty 		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8593</TotalTime>
  <Words>1774</Words>
  <Application>Microsoft Office PowerPoint</Application>
  <PresentationFormat>On-screen Show (4:3)</PresentationFormat>
  <Paragraphs>324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Slide 1</vt:lpstr>
      <vt:lpstr>sed</vt:lpstr>
      <vt:lpstr>Introduction to sed (1 of 2)</vt:lpstr>
      <vt:lpstr>Introduction to sed (2 of 2)</vt:lpstr>
      <vt:lpstr>sed Format</vt:lpstr>
      <vt:lpstr>The –n option </vt:lpstr>
      <vt:lpstr>The –r and –i option </vt:lpstr>
      <vt:lpstr>Instruction Address Field (1 of 3)</vt:lpstr>
      <vt:lpstr>Instruction Address (2 of 3)</vt:lpstr>
      <vt:lpstr>Instruction Address (3 of 3)</vt:lpstr>
      <vt:lpstr>sed</vt:lpstr>
      <vt:lpstr>=  Command</vt:lpstr>
      <vt:lpstr>p  and  q  Commands</vt:lpstr>
      <vt:lpstr>i   and  a  Commands</vt:lpstr>
      <vt:lpstr>c  and  d  Commands</vt:lpstr>
      <vt:lpstr>s  Command (1 of 4)</vt:lpstr>
      <vt:lpstr>s  Command (2 of 4)</vt:lpstr>
      <vt:lpstr>s  Command (3 of 4)</vt:lpstr>
      <vt:lpstr>s  Command (4 of 4)</vt:lpstr>
      <vt:lpstr>y  Command</vt:lpstr>
      <vt:lpstr>r  and w  Commands</vt:lpstr>
      <vt:lpstr>sed</vt:lpstr>
      <vt:lpstr>Introduction to sed Script</vt:lpstr>
      <vt:lpstr>sed Script (1 of 2)</vt:lpstr>
      <vt:lpstr>sed Script (2 of 2)</vt:lpstr>
      <vt:lpstr>Commands Spanning Multiple Lines</vt:lpstr>
      <vt:lpstr>Multiple Commands for One Address</vt:lpstr>
    </vt:vector>
  </TitlesOfParts>
  <Company>De Anza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Clare</cp:lastModifiedBy>
  <cp:revision>200</cp:revision>
  <dcterms:created xsi:type="dcterms:W3CDTF">2008-07-16T21:48:08Z</dcterms:created>
  <dcterms:modified xsi:type="dcterms:W3CDTF">2017-12-31T11:36:06Z</dcterms:modified>
</cp:coreProperties>
</file>