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45" r:id="rId3"/>
    <p:sldId id="304" r:id="rId4"/>
    <p:sldId id="344" r:id="rId5"/>
    <p:sldId id="346" r:id="rId6"/>
    <p:sldId id="347" r:id="rId7"/>
    <p:sldId id="320" r:id="rId8"/>
    <p:sldId id="327" r:id="rId9"/>
    <p:sldId id="350" r:id="rId10"/>
    <p:sldId id="321" r:id="rId11"/>
    <p:sldId id="330" r:id="rId12"/>
    <p:sldId id="348" r:id="rId13"/>
    <p:sldId id="339" r:id="rId14"/>
    <p:sldId id="335" r:id="rId15"/>
    <p:sldId id="305" r:id="rId16"/>
    <p:sldId id="328" r:id="rId17"/>
    <p:sldId id="329" r:id="rId18"/>
    <p:sldId id="306" r:id="rId19"/>
    <p:sldId id="307" r:id="rId20"/>
    <p:sldId id="331" r:id="rId21"/>
    <p:sldId id="332" r:id="rId22"/>
    <p:sldId id="333" r:id="rId23"/>
    <p:sldId id="308" r:id="rId24"/>
    <p:sldId id="334" r:id="rId25"/>
    <p:sldId id="322" r:id="rId26"/>
    <p:sldId id="309" r:id="rId27"/>
    <p:sldId id="351" r:id="rId28"/>
    <p:sldId id="352" r:id="rId29"/>
    <p:sldId id="353" r:id="rId30"/>
    <p:sldId id="354" r:id="rId31"/>
    <p:sldId id="355" r:id="rId32"/>
    <p:sldId id="356" r:id="rId33"/>
    <p:sldId id="360" r:id="rId34"/>
    <p:sldId id="361" r:id="rId35"/>
    <p:sldId id="362" r:id="rId36"/>
    <p:sldId id="363" r:id="rId37"/>
    <p:sldId id="364" r:id="rId38"/>
    <p:sldId id="365" r:id="rId39"/>
    <p:sldId id="366"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975" y="-45"/>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0FFC83F-AEB4-4BD0-AC8D-4BC484BC41B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D9BDE2C-2AF8-4220-A827-A10C17019DF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E9D88F8-19A4-4061-BA9E-9AA0B327D30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ED33B9C-CF68-404E-A527-85CA6F1EE37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06D3092-EA05-46F6-A2EB-72D4616E86F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2036756-CB46-45FB-9218-FBD0BE9D133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0B30135-AA36-4E77-9958-1C5632B19D8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9A0FB4A-F1CB-4E81-BB7B-7934A661E0C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909C224-204B-4E03-BC46-12574FD2CB5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B46F65F-E0A4-402D-8B26-125241701C3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C277CCF-5C6D-4733-B681-FDDAB57F6BC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CE2D1E02-14AC-4694-960B-A1AA6EE94D5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3"/>
          <p:cNvSpPr>
            <a:spLocks noGrp="1" noChangeArrowheads="1"/>
          </p:cNvSpPr>
          <p:nvPr>
            <p:ph type="subTitle" idx="1"/>
          </p:nvPr>
        </p:nvSpPr>
        <p:spPr>
          <a:xfrm>
            <a:off x="1371600" y="5029200"/>
            <a:ext cx="6400800" cy="609600"/>
          </a:xfrm>
        </p:spPr>
        <p:txBody>
          <a:bodyPr/>
          <a:lstStyle/>
          <a:p>
            <a:pPr eaLnBrk="1" hangingPunct="1"/>
            <a:r>
              <a:rPr lang="en-US" sz="1600" smtClean="0"/>
              <a:t>De Anza College</a:t>
            </a:r>
          </a:p>
          <a:p>
            <a:pPr eaLnBrk="1" hangingPunct="1"/>
            <a:r>
              <a:rPr lang="en-US" sz="1600" smtClean="0"/>
              <a:t>Instructor: Clare Nguyen</a:t>
            </a:r>
          </a:p>
        </p:txBody>
      </p:sp>
      <p:sp>
        <p:nvSpPr>
          <p:cNvPr id="2051" name="Rectangle 4"/>
          <p:cNvSpPr>
            <a:spLocks noChangeArrowheads="1"/>
          </p:cNvSpPr>
          <p:nvPr/>
        </p:nvSpPr>
        <p:spPr bwMode="auto">
          <a:xfrm>
            <a:off x="685800" y="1066800"/>
            <a:ext cx="7924800" cy="3581400"/>
          </a:xfrm>
          <a:prstGeom prst="rect">
            <a:avLst/>
          </a:prstGeom>
          <a:noFill/>
          <a:ln w="9525">
            <a:noFill/>
            <a:miter lim="800000"/>
            <a:headEnd/>
            <a:tailEnd/>
          </a:ln>
        </p:spPr>
        <p:txBody>
          <a:bodyPr anchor="ctr"/>
          <a:lstStyle/>
          <a:p>
            <a:pPr algn="ctr"/>
            <a:r>
              <a:rPr lang="en-US" sz="2800" dirty="0">
                <a:solidFill>
                  <a:schemeClr val="tx2"/>
                </a:solidFill>
              </a:rPr>
              <a:t>CIS 18B</a:t>
            </a:r>
            <a:br>
              <a:rPr lang="en-US" sz="2800" dirty="0">
                <a:solidFill>
                  <a:schemeClr val="tx2"/>
                </a:solidFill>
              </a:rPr>
            </a:br>
            <a:r>
              <a:rPr lang="en-US" sz="2800" dirty="0">
                <a:solidFill>
                  <a:schemeClr val="tx2"/>
                </a:solidFill>
              </a:rPr>
              <a:t>Advanced Linux / Unix</a:t>
            </a:r>
            <a:r>
              <a:rPr lang="en-US" sz="3200" dirty="0">
                <a:solidFill>
                  <a:schemeClr val="tx2"/>
                </a:solidFill>
              </a:rPr>
              <a:t/>
            </a:r>
            <a:br>
              <a:rPr lang="en-US" sz="3200" dirty="0">
                <a:solidFill>
                  <a:schemeClr val="tx2"/>
                </a:solidFill>
              </a:rPr>
            </a:br>
            <a:r>
              <a:rPr lang="en-US" sz="3200" dirty="0">
                <a:solidFill>
                  <a:schemeClr val="tx2"/>
                </a:solidFill>
              </a:rPr>
              <a:t/>
            </a:r>
            <a:br>
              <a:rPr lang="en-US" sz="3200" dirty="0">
                <a:solidFill>
                  <a:schemeClr val="tx2"/>
                </a:solidFill>
              </a:rPr>
            </a:br>
            <a:r>
              <a:rPr lang="en-US" sz="3200" dirty="0" err="1">
                <a:solidFill>
                  <a:schemeClr val="tx2"/>
                </a:solidFill>
              </a:rPr>
              <a:t>awk</a:t>
            </a:r>
            <a:endParaRPr lang="en-US" sz="2000" dirty="0">
              <a:solidFill>
                <a:schemeClr val="tx2"/>
              </a:solidFill>
            </a:endParaRPr>
          </a:p>
          <a:p>
            <a:pPr algn="ctr"/>
            <a:endParaRPr lang="en-US" sz="2000" dirty="0">
              <a:solidFill>
                <a:schemeClr val="tx2"/>
              </a:solidFill>
            </a:endParaRPr>
          </a:p>
          <a:p>
            <a:pPr algn="ctr"/>
            <a:endParaRPr lang="en-US" sz="3200" dirty="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74638"/>
            <a:ext cx="8229600" cy="487362"/>
          </a:xfrm>
        </p:spPr>
        <p:txBody>
          <a:bodyPr/>
          <a:lstStyle/>
          <a:p>
            <a:pPr eaLnBrk="1" hangingPunct="1">
              <a:defRPr/>
            </a:pPr>
            <a:r>
              <a:rPr lang="en-US" sz="2800" dirty="0" smtClean="0"/>
              <a:t>The </a:t>
            </a:r>
            <a:r>
              <a:rPr lang="en-US" sz="2800" dirty="0" smtClean="0">
                <a:solidFill>
                  <a:schemeClr val="accent1">
                    <a:lumMod val="50000"/>
                  </a:schemeClr>
                </a:solidFill>
              </a:rPr>
              <a:t>–F</a:t>
            </a:r>
            <a:r>
              <a:rPr lang="en-US" sz="2800" dirty="0" smtClean="0"/>
              <a:t> option </a:t>
            </a:r>
            <a:endParaRPr lang="en-US" sz="2000" dirty="0" smtClean="0">
              <a:solidFill>
                <a:schemeClr val="tx1"/>
              </a:solidFill>
            </a:endParaRPr>
          </a:p>
        </p:txBody>
      </p:sp>
      <p:sp>
        <p:nvSpPr>
          <p:cNvPr id="53251" name="Rectangle 3"/>
          <p:cNvSpPr>
            <a:spLocks noGrp="1" noChangeArrowheads="1"/>
          </p:cNvSpPr>
          <p:nvPr>
            <p:ph type="body" idx="1"/>
          </p:nvPr>
        </p:nvSpPr>
        <p:spPr>
          <a:xfrm>
            <a:off x="533400" y="838200"/>
            <a:ext cx="8305800" cy="5334000"/>
          </a:xfrm>
        </p:spPr>
        <p:txBody>
          <a:bodyPr/>
          <a:lstStyle/>
          <a:p>
            <a:pPr eaLnBrk="1" hangingPunct="1">
              <a:lnSpc>
                <a:spcPct val="90000"/>
              </a:lnSpc>
              <a:defRPr/>
            </a:pPr>
            <a:r>
              <a:rPr lang="en-US" sz="2000" dirty="0" smtClean="0"/>
              <a:t>The  </a:t>
            </a:r>
            <a:r>
              <a:rPr lang="en-US" sz="2000" dirty="0" smtClean="0">
                <a:solidFill>
                  <a:schemeClr val="accent1">
                    <a:lumMod val="50000"/>
                  </a:schemeClr>
                </a:solidFill>
              </a:rPr>
              <a:t>–F</a:t>
            </a:r>
            <a:r>
              <a:rPr lang="en-US" sz="2000" dirty="0" smtClean="0"/>
              <a:t> option specifies the field separator.</a:t>
            </a:r>
          </a:p>
          <a:p>
            <a:pPr eaLnBrk="1" hangingPunct="1">
              <a:lnSpc>
                <a:spcPct val="90000"/>
              </a:lnSpc>
              <a:defRPr/>
            </a:pPr>
            <a:r>
              <a:rPr lang="en-US" sz="2000" dirty="0" smtClean="0"/>
              <a:t>Recall that the default field separator is one or more spaces or tabs.</a:t>
            </a:r>
          </a:p>
          <a:p>
            <a:pPr eaLnBrk="1" hangingPunct="1">
              <a:lnSpc>
                <a:spcPct val="90000"/>
              </a:lnSpc>
              <a:defRPr/>
            </a:pPr>
            <a:r>
              <a:rPr lang="en-US" sz="2000" dirty="0" smtClean="0"/>
              <a:t>If the field separator is not space or tab, you can use the </a:t>
            </a:r>
            <a:r>
              <a:rPr lang="en-US" sz="2000" dirty="0" smtClean="0">
                <a:solidFill>
                  <a:schemeClr val="accent1">
                    <a:lumMod val="50000"/>
                  </a:schemeClr>
                </a:solidFill>
              </a:rPr>
              <a:t>–F </a:t>
            </a:r>
            <a:r>
              <a:rPr lang="en-US" sz="2000" dirty="0" smtClean="0"/>
              <a:t>option to specify it.</a:t>
            </a:r>
          </a:p>
          <a:p>
            <a:pPr eaLnBrk="1" hangingPunct="1">
              <a:lnSpc>
                <a:spcPct val="90000"/>
              </a:lnSpc>
              <a:defRPr/>
            </a:pPr>
            <a:r>
              <a:rPr lang="en-US" sz="2000" dirty="0" smtClean="0"/>
              <a:t>The  </a:t>
            </a:r>
            <a:r>
              <a:rPr lang="en-US" sz="2000" dirty="0" smtClean="0">
                <a:solidFill>
                  <a:schemeClr val="accent1">
                    <a:lumMod val="50000"/>
                  </a:schemeClr>
                </a:solidFill>
              </a:rPr>
              <a:t>–F</a:t>
            </a:r>
            <a:r>
              <a:rPr lang="en-US" sz="2000" dirty="0" smtClean="0"/>
              <a:t> option is typically used with the command line format, since the script format allows you to specify the delimiter within the script.</a:t>
            </a:r>
          </a:p>
          <a:p>
            <a:pPr eaLnBrk="1" hangingPunct="1">
              <a:lnSpc>
                <a:spcPct val="90000"/>
              </a:lnSpc>
              <a:defRPr/>
            </a:pPr>
            <a:r>
              <a:rPr lang="en-US" sz="2000" dirty="0" smtClean="0"/>
              <a:t>Format:	</a:t>
            </a:r>
            <a:r>
              <a:rPr lang="en-US" sz="2000" dirty="0" err="1" smtClean="0">
                <a:solidFill>
                  <a:schemeClr val="accent1">
                    <a:lumMod val="50000"/>
                  </a:schemeClr>
                </a:solidFill>
              </a:rPr>
              <a:t>awk</a:t>
            </a:r>
            <a:r>
              <a:rPr lang="en-US" sz="2000" dirty="0" smtClean="0">
                <a:solidFill>
                  <a:schemeClr val="accent1">
                    <a:lumMod val="50000"/>
                  </a:schemeClr>
                </a:solidFill>
              </a:rPr>
              <a:t>  –</a:t>
            </a:r>
            <a:r>
              <a:rPr lang="en-US" sz="2000" dirty="0" err="1" smtClean="0">
                <a:solidFill>
                  <a:schemeClr val="accent1">
                    <a:lumMod val="50000"/>
                  </a:schemeClr>
                </a:solidFill>
              </a:rPr>
              <a:t>F’</a:t>
            </a:r>
            <a:r>
              <a:rPr lang="en-US" sz="2000" dirty="0" err="1" smtClean="0">
                <a:solidFill>
                  <a:schemeClr val="bg1">
                    <a:lumMod val="50000"/>
                  </a:schemeClr>
                </a:solidFill>
              </a:rPr>
              <a:t>c</a:t>
            </a:r>
            <a:r>
              <a:rPr lang="en-US" sz="2000" dirty="0" smtClean="0">
                <a:solidFill>
                  <a:schemeClr val="accent1">
                    <a:lumMod val="50000"/>
                  </a:schemeClr>
                </a:solidFill>
              </a:rPr>
              <a:t>’  ‘</a:t>
            </a:r>
            <a:r>
              <a:rPr lang="en-US" sz="2000" dirty="0" smtClean="0">
                <a:solidFill>
                  <a:schemeClr val="bg1">
                    <a:lumMod val="50000"/>
                  </a:schemeClr>
                </a:solidFill>
              </a:rPr>
              <a:t>pattern</a:t>
            </a:r>
            <a:r>
              <a:rPr lang="en-US" sz="2000" dirty="0" smtClean="0">
                <a:solidFill>
                  <a:schemeClr val="accent1">
                    <a:lumMod val="50000"/>
                  </a:schemeClr>
                </a:solidFill>
              </a:rPr>
              <a:t> {</a:t>
            </a:r>
            <a:r>
              <a:rPr lang="en-US" sz="2000" dirty="0" smtClean="0">
                <a:solidFill>
                  <a:schemeClr val="bg1">
                    <a:lumMod val="50000"/>
                  </a:schemeClr>
                </a:solidFill>
              </a:rPr>
              <a:t>action</a:t>
            </a:r>
            <a:r>
              <a:rPr lang="en-US" sz="2000" dirty="0" smtClean="0">
                <a:solidFill>
                  <a:schemeClr val="accent1">
                    <a:lumMod val="50000"/>
                  </a:schemeClr>
                </a:solidFill>
              </a:rPr>
              <a:t>}’  </a:t>
            </a:r>
            <a:r>
              <a:rPr lang="en-US" sz="2000" dirty="0" smtClean="0">
                <a:solidFill>
                  <a:schemeClr val="bg1">
                    <a:lumMod val="50000"/>
                  </a:schemeClr>
                </a:solidFill>
              </a:rPr>
              <a:t>filename</a:t>
            </a:r>
          </a:p>
          <a:p>
            <a:pPr eaLnBrk="1" hangingPunct="1">
              <a:lnSpc>
                <a:spcPct val="90000"/>
              </a:lnSpc>
              <a:buFontTx/>
              <a:buNone/>
              <a:defRPr/>
            </a:pPr>
            <a:r>
              <a:rPr lang="en-US" sz="2000" dirty="0" smtClean="0"/>
              <a:t>	where </a:t>
            </a:r>
            <a:r>
              <a:rPr lang="en-US" sz="2000" dirty="0" smtClean="0">
                <a:solidFill>
                  <a:schemeClr val="bg1">
                    <a:lumMod val="50000"/>
                  </a:schemeClr>
                </a:solidFill>
              </a:rPr>
              <a:t>c</a:t>
            </a:r>
            <a:r>
              <a:rPr lang="en-US" sz="2000" dirty="0" smtClean="0"/>
              <a:t> is the delimiter character, and the single quotes are recommended. Single quotes are required if </a:t>
            </a:r>
            <a:r>
              <a:rPr lang="en-US" sz="2000" dirty="0" smtClean="0">
                <a:solidFill>
                  <a:schemeClr val="bg1">
                    <a:lumMod val="50000"/>
                  </a:schemeClr>
                </a:solidFill>
              </a:rPr>
              <a:t>c</a:t>
            </a:r>
            <a:r>
              <a:rPr lang="en-US" sz="2000" dirty="0" smtClean="0"/>
              <a:t> is a shell </a:t>
            </a:r>
            <a:r>
              <a:rPr lang="en-US" sz="2000" dirty="0" err="1" smtClean="0"/>
              <a:t>metacharacter</a:t>
            </a:r>
            <a:r>
              <a:rPr lang="en-US" sz="2000" dirty="0" smtClean="0"/>
              <a:t>.</a:t>
            </a:r>
          </a:p>
          <a:p>
            <a:pPr eaLnBrk="1" hangingPunct="1">
              <a:lnSpc>
                <a:spcPct val="90000"/>
              </a:lnSpc>
              <a:defRPr/>
            </a:pPr>
            <a:r>
              <a:rPr lang="en-US" sz="2000" dirty="0" smtClean="0"/>
              <a:t>Example:</a:t>
            </a:r>
          </a:p>
          <a:p>
            <a:pPr eaLnBrk="1" hangingPunct="1">
              <a:lnSpc>
                <a:spcPct val="90000"/>
              </a:lnSpc>
              <a:buFontTx/>
              <a:buNone/>
              <a:defRPr/>
            </a:pPr>
            <a:r>
              <a:rPr lang="en-US" sz="2000" dirty="0" smtClean="0"/>
              <a:t>	Each line of </a:t>
            </a:r>
            <a:r>
              <a:rPr lang="en-US" sz="2000" dirty="0" err="1" smtClean="0">
                <a:solidFill>
                  <a:schemeClr val="bg1">
                    <a:lumMod val="50000"/>
                  </a:schemeClr>
                </a:solidFill>
              </a:rPr>
              <a:t>fileA</a:t>
            </a:r>
            <a:r>
              <a:rPr lang="en-US" sz="2000" dirty="0" smtClean="0"/>
              <a:t> has 5 fields with a delimiter of comma:</a:t>
            </a:r>
          </a:p>
          <a:p>
            <a:pPr eaLnBrk="1" hangingPunct="1">
              <a:lnSpc>
                <a:spcPct val="90000"/>
              </a:lnSpc>
              <a:buFontTx/>
              <a:buNone/>
              <a:defRPr/>
            </a:pPr>
            <a:r>
              <a:rPr lang="en-US" sz="2000" dirty="0" smtClean="0"/>
              <a:t>		</a:t>
            </a:r>
            <a:r>
              <a:rPr lang="en-US" sz="2000" dirty="0" err="1" smtClean="0">
                <a:solidFill>
                  <a:schemeClr val="bg1">
                    <a:lumMod val="50000"/>
                  </a:schemeClr>
                </a:solidFill>
              </a:rPr>
              <a:t>awk</a:t>
            </a:r>
            <a:r>
              <a:rPr lang="en-US" sz="2000" dirty="0" smtClean="0">
                <a:solidFill>
                  <a:schemeClr val="bg1">
                    <a:lumMod val="50000"/>
                  </a:schemeClr>
                </a:solidFill>
              </a:rPr>
              <a:t>  –F’,’  ‘{print $2}’  </a:t>
            </a:r>
            <a:r>
              <a:rPr lang="en-US" sz="2000" dirty="0" err="1" smtClean="0">
                <a:solidFill>
                  <a:schemeClr val="bg1">
                    <a:lumMod val="50000"/>
                  </a:schemeClr>
                </a:solidFill>
              </a:rPr>
              <a:t>fileA</a:t>
            </a:r>
            <a:endParaRPr lang="en-US" sz="2000" dirty="0" smtClean="0">
              <a:solidFill>
                <a:schemeClr val="bg1">
                  <a:lumMod val="50000"/>
                </a:schemeClr>
              </a:solidFill>
            </a:endParaRPr>
          </a:p>
          <a:p>
            <a:pPr eaLnBrk="1" hangingPunct="1">
              <a:lnSpc>
                <a:spcPct val="90000"/>
              </a:lnSpc>
              <a:buFontTx/>
              <a:buNone/>
              <a:defRPr/>
            </a:pPr>
            <a:r>
              <a:rPr lang="en-US" sz="2000" dirty="0" smtClean="0"/>
              <a:t>	will print the second field of every line of </a:t>
            </a:r>
            <a:r>
              <a:rPr lang="en-US" sz="2000" dirty="0" err="1" smtClean="0">
                <a:solidFill>
                  <a:schemeClr val="bg1">
                    <a:lumMod val="50000"/>
                  </a:schemeClr>
                </a:solidFill>
              </a:rPr>
              <a:t>fileA</a:t>
            </a:r>
            <a:r>
              <a:rPr lang="en-US" sz="2000" dirty="0" smtClean="0">
                <a:solidFill>
                  <a:schemeClr val="bg1">
                    <a:lumMod val="50000"/>
                  </a:schemeClr>
                </a:solidFill>
              </a:rPr>
              <a:t>.</a:t>
            </a:r>
            <a:endParaRPr lang="en-US" sz="2000" dirty="0" smtClean="0"/>
          </a:p>
          <a:p>
            <a:pPr eaLnBrk="1" hangingPunct="1">
              <a:lnSpc>
                <a:spcPct val="90000"/>
              </a:lnSpc>
              <a:defRPr/>
            </a:pPr>
            <a:endParaRPr lang="en-US" sz="20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152400"/>
            <a:ext cx="8229600" cy="533400"/>
          </a:xfrm>
        </p:spPr>
        <p:txBody>
          <a:bodyPr/>
          <a:lstStyle/>
          <a:p>
            <a:pPr eaLnBrk="1" hangingPunct="1">
              <a:defRPr/>
            </a:pPr>
            <a:r>
              <a:rPr lang="en-US" sz="2800" dirty="0" smtClean="0">
                <a:solidFill>
                  <a:schemeClr val="tx1"/>
                </a:solidFill>
              </a:rPr>
              <a:t>Field Separator </a:t>
            </a:r>
            <a:r>
              <a:rPr lang="en-US" sz="2800" dirty="0" smtClean="0"/>
              <a:t>Variable </a:t>
            </a:r>
            <a:r>
              <a:rPr lang="en-US" sz="2000" dirty="0" smtClean="0"/>
              <a:t>(1 of 2)</a:t>
            </a:r>
            <a:endParaRPr lang="en-US" sz="2000" dirty="0" smtClean="0">
              <a:solidFill>
                <a:schemeClr val="tx1"/>
              </a:solidFill>
            </a:endParaRPr>
          </a:p>
        </p:txBody>
      </p:sp>
      <p:sp>
        <p:nvSpPr>
          <p:cNvPr id="53251" name="Rectangle 3"/>
          <p:cNvSpPr>
            <a:spLocks noGrp="1" noChangeArrowheads="1"/>
          </p:cNvSpPr>
          <p:nvPr>
            <p:ph type="body" idx="1"/>
          </p:nvPr>
        </p:nvSpPr>
        <p:spPr>
          <a:xfrm>
            <a:off x="381000" y="609600"/>
            <a:ext cx="8458200" cy="5791200"/>
          </a:xfrm>
        </p:spPr>
        <p:txBody>
          <a:bodyPr/>
          <a:lstStyle/>
          <a:p>
            <a:pPr eaLnBrk="1" hangingPunct="1">
              <a:defRPr/>
            </a:pPr>
            <a:r>
              <a:rPr lang="en-US" sz="2000" dirty="0" smtClean="0"/>
              <a:t>When working with the </a:t>
            </a:r>
            <a:r>
              <a:rPr lang="en-US" sz="2000" dirty="0" err="1" smtClean="0">
                <a:solidFill>
                  <a:schemeClr val="accent1">
                    <a:lumMod val="50000"/>
                  </a:schemeClr>
                </a:solidFill>
              </a:rPr>
              <a:t>awk</a:t>
            </a:r>
            <a:r>
              <a:rPr lang="en-US" sz="2000" dirty="0" smtClean="0"/>
              <a:t> script format, you can specify the field separator by using specific variables.</a:t>
            </a:r>
          </a:p>
          <a:p>
            <a:pPr eaLnBrk="1" hangingPunct="1">
              <a:lnSpc>
                <a:spcPct val="90000"/>
              </a:lnSpc>
              <a:spcBef>
                <a:spcPts val="600"/>
              </a:spcBef>
              <a:defRPr/>
            </a:pPr>
            <a:r>
              <a:rPr lang="en-US" sz="2000" dirty="0" smtClean="0"/>
              <a:t>For input data, which is when </a:t>
            </a:r>
            <a:r>
              <a:rPr lang="en-US" sz="2000" dirty="0" err="1" smtClean="0">
                <a:solidFill>
                  <a:schemeClr val="accent1">
                    <a:lumMod val="50000"/>
                  </a:schemeClr>
                </a:solidFill>
              </a:rPr>
              <a:t>awk</a:t>
            </a:r>
            <a:r>
              <a:rPr lang="en-US" sz="2000" dirty="0" smtClean="0"/>
              <a:t> reads in data:</a:t>
            </a:r>
          </a:p>
          <a:p>
            <a:pPr eaLnBrk="1" hangingPunct="1">
              <a:lnSpc>
                <a:spcPct val="90000"/>
              </a:lnSpc>
              <a:spcBef>
                <a:spcPts val="300"/>
              </a:spcBef>
              <a:buFontTx/>
              <a:buNone/>
              <a:defRPr/>
            </a:pPr>
            <a:r>
              <a:rPr lang="en-US" sz="2000" dirty="0" smtClean="0">
                <a:solidFill>
                  <a:schemeClr val="accent1">
                    <a:lumMod val="50000"/>
                  </a:schemeClr>
                </a:solidFill>
              </a:rPr>
              <a:t>	FS</a:t>
            </a:r>
            <a:r>
              <a:rPr lang="en-US" sz="2000" dirty="0" smtClean="0"/>
              <a:t>	input </a:t>
            </a:r>
            <a:r>
              <a:rPr lang="en-US" sz="2000" b="1" u="sng" dirty="0" smtClean="0"/>
              <a:t>f</a:t>
            </a:r>
            <a:r>
              <a:rPr lang="en-US" sz="2000" dirty="0" smtClean="0"/>
              <a:t>ield </a:t>
            </a:r>
            <a:r>
              <a:rPr lang="en-US" sz="2000" b="1" u="sng" dirty="0" smtClean="0"/>
              <a:t>s</a:t>
            </a:r>
            <a:r>
              <a:rPr lang="en-US" sz="2000" dirty="0" smtClean="0"/>
              <a:t>eparator:</a:t>
            </a:r>
          </a:p>
          <a:p>
            <a:pPr eaLnBrk="1" hangingPunct="1">
              <a:lnSpc>
                <a:spcPct val="90000"/>
              </a:lnSpc>
              <a:spcBef>
                <a:spcPts val="300"/>
              </a:spcBef>
              <a:buFontTx/>
              <a:buNone/>
              <a:defRPr/>
            </a:pPr>
            <a:r>
              <a:rPr lang="en-US" sz="2000" dirty="0" smtClean="0"/>
              <a:t>		- specifies the delimiter for the input fields (fields of a line that is 	  	  being read in)</a:t>
            </a:r>
          </a:p>
          <a:p>
            <a:pPr eaLnBrk="1" hangingPunct="1">
              <a:lnSpc>
                <a:spcPct val="90000"/>
              </a:lnSpc>
              <a:spcBef>
                <a:spcPts val="300"/>
              </a:spcBef>
              <a:buFontTx/>
              <a:buNone/>
              <a:defRPr/>
            </a:pPr>
            <a:r>
              <a:rPr lang="en-US" sz="2000" dirty="0" smtClean="0"/>
              <a:t>		- default field separator is one or more spaces or tabs</a:t>
            </a:r>
          </a:p>
          <a:p>
            <a:pPr eaLnBrk="1" hangingPunct="1">
              <a:lnSpc>
                <a:spcPct val="90000"/>
              </a:lnSpc>
              <a:spcBef>
                <a:spcPts val="600"/>
              </a:spcBef>
              <a:buFontTx/>
              <a:buNone/>
              <a:defRPr/>
            </a:pPr>
            <a:r>
              <a:rPr lang="en-US" sz="2000" dirty="0" smtClean="0">
                <a:solidFill>
                  <a:schemeClr val="accent1">
                    <a:lumMod val="50000"/>
                  </a:schemeClr>
                </a:solidFill>
              </a:rPr>
              <a:t>	</a:t>
            </a:r>
            <a:r>
              <a:rPr lang="en-US" sz="2000" dirty="0" smtClean="0"/>
              <a:t>You can change </a:t>
            </a:r>
            <a:r>
              <a:rPr lang="en-US" sz="2000" dirty="0" smtClean="0">
                <a:solidFill>
                  <a:schemeClr val="accent1">
                    <a:lumMod val="50000"/>
                  </a:schemeClr>
                </a:solidFill>
              </a:rPr>
              <a:t>FS</a:t>
            </a:r>
            <a:r>
              <a:rPr lang="en-US" sz="2000" dirty="0" smtClean="0"/>
              <a:t> to a character that’s different than the default character</a:t>
            </a:r>
          </a:p>
          <a:p>
            <a:pPr eaLnBrk="1" hangingPunct="1">
              <a:lnSpc>
                <a:spcPct val="90000"/>
              </a:lnSpc>
              <a:spcBef>
                <a:spcPts val="600"/>
              </a:spcBef>
              <a:defRPr/>
            </a:pPr>
            <a:r>
              <a:rPr lang="en-US" sz="2000" dirty="0" smtClean="0"/>
              <a:t>Format:   	</a:t>
            </a:r>
            <a:r>
              <a:rPr lang="en-US" sz="2000" dirty="0" smtClean="0">
                <a:solidFill>
                  <a:schemeClr val="accent1">
                    <a:lumMod val="50000"/>
                  </a:schemeClr>
                </a:solidFill>
              </a:rPr>
              <a:t>FS = “</a:t>
            </a:r>
            <a:r>
              <a:rPr lang="en-US" sz="2000" dirty="0" smtClean="0">
                <a:solidFill>
                  <a:schemeClr val="bg1">
                    <a:lumMod val="50000"/>
                  </a:schemeClr>
                </a:solidFill>
              </a:rPr>
              <a:t>c</a:t>
            </a:r>
            <a:r>
              <a:rPr lang="en-US" sz="2000" dirty="0" smtClean="0">
                <a:solidFill>
                  <a:schemeClr val="accent1">
                    <a:lumMod val="50000"/>
                  </a:schemeClr>
                </a:solidFill>
              </a:rPr>
              <a:t>” </a:t>
            </a:r>
          </a:p>
          <a:p>
            <a:pPr eaLnBrk="1" hangingPunct="1">
              <a:lnSpc>
                <a:spcPct val="90000"/>
              </a:lnSpc>
              <a:spcBef>
                <a:spcPts val="0"/>
              </a:spcBef>
              <a:buNone/>
              <a:defRPr/>
            </a:pPr>
            <a:r>
              <a:rPr lang="en-US" sz="2000" dirty="0" smtClean="0"/>
              <a:t>	where </a:t>
            </a:r>
            <a:r>
              <a:rPr lang="en-US" sz="2000" dirty="0" smtClean="0">
                <a:solidFill>
                  <a:schemeClr val="bg1">
                    <a:lumMod val="50000"/>
                  </a:schemeClr>
                </a:solidFill>
              </a:rPr>
              <a:t>c</a:t>
            </a:r>
            <a:r>
              <a:rPr lang="en-US" sz="2000" dirty="0" smtClean="0"/>
              <a:t> is the delimiter character and must be surrounded by </a:t>
            </a:r>
            <a:r>
              <a:rPr lang="en-US" sz="2000" dirty="0" smtClean="0">
                <a:solidFill>
                  <a:schemeClr val="accent1">
                    <a:lumMod val="50000"/>
                  </a:schemeClr>
                </a:solidFill>
              </a:rPr>
              <a:t>“ ”</a:t>
            </a:r>
          </a:p>
          <a:p>
            <a:pPr eaLnBrk="1" hangingPunct="1">
              <a:lnSpc>
                <a:spcPct val="90000"/>
              </a:lnSpc>
              <a:spcBef>
                <a:spcPts val="1200"/>
              </a:spcBef>
              <a:defRPr/>
            </a:pPr>
            <a:r>
              <a:rPr lang="en-US" sz="2000" dirty="0" smtClean="0"/>
              <a:t>Example:   </a:t>
            </a:r>
          </a:p>
          <a:p>
            <a:pPr eaLnBrk="1" hangingPunct="1">
              <a:lnSpc>
                <a:spcPct val="90000"/>
              </a:lnSpc>
              <a:spcBef>
                <a:spcPts val="0"/>
              </a:spcBef>
              <a:buNone/>
              <a:defRPr/>
            </a:pPr>
            <a:r>
              <a:rPr lang="en-US" sz="2000" dirty="0" smtClean="0">
                <a:solidFill>
                  <a:schemeClr val="bg1">
                    <a:lumMod val="50000"/>
                  </a:schemeClr>
                </a:solidFill>
              </a:rPr>
              <a:t>	FS = “;”</a:t>
            </a:r>
            <a:r>
              <a:rPr lang="en-US" sz="2000" dirty="0" smtClean="0"/>
              <a:t>	tell </a:t>
            </a:r>
            <a:r>
              <a:rPr lang="en-US" sz="2000" dirty="0" err="1" smtClean="0">
                <a:solidFill>
                  <a:schemeClr val="accent1">
                    <a:lumMod val="50000"/>
                  </a:schemeClr>
                </a:solidFill>
              </a:rPr>
              <a:t>awk</a:t>
            </a:r>
            <a:r>
              <a:rPr lang="en-US" sz="2000" dirty="0" smtClean="0"/>
              <a:t> that input fields are separated by ; </a:t>
            </a:r>
          </a:p>
          <a:p>
            <a:pPr eaLnBrk="1" hangingPunct="1">
              <a:lnSpc>
                <a:spcPct val="90000"/>
              </a:lnSpc>
              <a:spcBef>
                <a:spcPts val="600"/>
              </a:spcBef>
              <a:buNone/>
              <a:defRPr/>
            </a:pPr>
            <a:r>
              <a:rPr lang="en-US" sz="2000" dirty="0" smtClean="0"/>
              <a:t>	This is equivalent to the </a:t>
            </a:r>
            <a:r>
              <a:rPr lang="en-US" sz="2000" dirty="0" smtClean="0">
                <a:solidFill>
                  <a:schemeClr val="accent1">
                    <a:lumMod val="50000"/>
                  </a:schemeClr>
                </a:solidFill>
              </a:rPr>
              <a:t>–F</a:t>
            </a:r>
            <a:r>
              <a:rPr lang="en-US" sz="2000" dirty="0" smtClean="0"/>
              <a:t> option:   </a:t>
            </a:r>
            <a:r>
              <a:rPr lang="en-US" sz="2000" dirty="0" smtClean="0">
                <a:solidFill>
                  <a:schemeClr val="bg1">
                    <a:lumMod val="50000"/>
                  </a:schemeClr>
                </a:solidFill>
              </a:rPr>
              <a:t>-F’;’   </a:t>
            </a:r>
            <a:r>
              <a:rPr lang="en-US" sz="2000" dirty="0" smtClean="0"/>
              <a:t>on the command line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152400"/>
            <a:ext cx="8229600" cy="609600"/>
          </a:xfrm>
        </p:spPr>
        <p:txBody>
          <a:bodyPr/>
          <a:lstStyle/>
          <a:p>
            <a:pPr eaLnBrk="1" hangingPunct="1">
              <a:defRPr/>
            </a:pPr>
            <a:r>
              <a:rPr lang="en-US" sz="2800" dirty="0" smtClean="0">
                <a:solidFill>
                  <a:schemeClr val="tx1"/>
                </a:solidFill>
              </a:rPr>
              <a:t>Field Separator </a:t>
            </a:r>
            <a:r>
              <a:rPr lang="en-US" sz="2800" dirty="0" smtClean="0"/>
              <a:t>Variable </a:t>
            </a:r>
            <a:r>
              <a:rPr lang="en-US" sz="2000" dirty="0" smtClean="0"/>
              <a:t>(2 of 2)</a:t>
            </a:r>
            <a:endParaRPr lang="en-US" sz="2000" dirty="0" smtClean="0">
              <a:solidFill>
                <a:schemeClr val="tx1"/>
              </a:solidFill>
            </a:endParaRPr>
          </a:p>
        </p:txBody>
      </p:sp>
      <p:sp>
        <p:nvSpPr>
          <p:cNvPr id="53251" name="Rectangle 3"/>
          <p:cNvSpPr>
            <a:spLocks noGrp="1" noChangeArrowheads="1"/>
          </p:cNvSpPr>
          <p:nvPr>
            <p:ph type="body" idx="1"/>
          </p:nvPr>
        </p:nvSpPr>
        <p:spPr>
          <a:xfrm>
            <a:off x="381000" y="762000"/>
            <a:ext cx="8305800" cy="5562600"/>
          </a:xfrm>
        </p:spPr>
        <p:txBody>
          <a:bodyPr/>
          <a:lstStyle/>
          <a:p>
            <a:pPr eaLnBrk="1" hangingPunct="1">
              <a:lnSpc>
                <a:spcPct val="90000"/>
              </a:lnSpc>
              <a:spcBef>
                <a:spcPts val="600"/>
              </a:spcBef>
              <a:defRPr/>
            </a:pPr>
            <a:r>
              <a:rPr lang="en-US" sz="2000" dirty="0" smtClean="0"/>
              <a:t>For output data, or when </a:t>
            </a:r>
            <a:r>
              <a:rPr lang="en-US" sz="2000" dirty="0" err="1" smtClean="0">
                <a:solidFill>
                  <a:schemeClr val="accent1">
                    <a:lumMod val="50000"/>
                  </a:schemeClr>
                </a:solidFill>
              </a:rPr>
              <a:t>awk</a:t>
            </a:r>
            <a:r>
              <a:rPr lang="en-US" sz="2000" dirty="0" smtClean="0"/>
              <a:t> prints data out to screen:</a:t>
            </a:r>
          </a:p>
          <a:p>
            <a:pPr eaLnBrk="1" hangingPunct="1">
              <a:lnSpc>
                <a:spcPct val="90000"/>
              </a:lnSpc>
              <a:spcBef>
                <a:spcPts val="300"/>
              </a:spcBef>
              <a:buFontTx/>
              <a:buNone/>
              <a:defRPr/>
            </a:pPr>
            <a:r>
              <a:rPr lang="en-US" sz="2000" dirty="0" smtClean="0"/>
              <a:t>	</a:t>
            </a:r>
            <a:r>
              <a:rPr lang="en-US" sz="2000" dirty="0" smtClean="0">
                <a:solidFill>
                  <a:schemeClr val="accent1">
                    <a:lumMod val="50000"/>
                  </a:schemeClr>
                </a:solidFill>
              </a:rPr>
              <a:t>OFS</a:t>
            </a:r>
            <a:r>
              <a:rPr lang="en-US" sz="2000" dirty="0" smtClean="0"/>
              <a:t>	   </a:t>
            </a:r>
            <a:r>
              <a:rPr lang="en-US" sz="2000" b="1" u="sng" dirty="0" smtClean="0"/>
              <a:t>o</a:t>
            </a:r>
            <a:r>
              <a:rPr lang="en-US" sz="2000" dirty="0" smtClean="0"/>
              <a:t>utput </a:t>
            </a:r>
            <a:r>
              <a:rPr lang="en-US" sz="2000" b="1" u="sng" dirty="0" smtClean="0"/>
              <a:t>f</a:t>
            </a:r>
            <a:r>
              <a:rPr lang="en-US" sz="2000" dirty="0" smtClean="0"/>
              <a:t>ield </a:t>
            </a:r>
            <a:r>
              <a:rPr lang="en-US" sz="2000" b="1" u="sng" dirty="0" smtClean="0"/>
              <a:t>s</a:t>
            </a:r>
            <a:r>
              <a:rPr lang="en-US" sz="2000" dirty="0" smtClean="0"/>
              <a:t>eparator:</a:t>
            </a:r>
          </a:p>
          <a:p>
            <a:pPr eaLnBrk="1" hangingPunct="1">
              <a:lnSpc>
                <a:spcPct val="90000"/>
              </a:lnSpc>
              <a:spcBef>
                <a:spcPts val="300"/>
              </a:spcBef>
              <a:buFontTx/>
              <a:buNone/>
              <a:defRPr/>
            </a:pPr>
            <a:r>
              <a:rPr lang="en-US" sz="2000" dirty="0" smtClean="0"/>
              <a:t>		   - specifies how </a:t>
            </a:r>
            <a:r>
              <a:rPr lang="en-US" sz="2000" dirty="0" err="1" smtClean="0">
                <a:solidFill>
                  <a:schemeClr val="accent1">
                    <a:lumMod val="50000"/>
                  </a:schemeClr>
                </a:solidFill>
              </a:rPr>
              <a:t>awk</a:t>
            </a:r>
            <a:r>
              <a:rPr lang="en-US" sz="2000" dirty="0" smtClean="0"/>
              <a:t> separates the fields when printing them </a:t>
            </a:r>
          </a:p>
          <a:p>
            <a:pPr eaLnBrk="1" hangingPunct="1">
              <a:lnSpc>
                <a:spcPct val="90000"/>
              </a:lnSpc>
              <a:spcBef>
                <a:spcPts val="300"/>
              </a:spcBef>
              <a:buFontTx/>
              <a:buNone/>
              <a:defRPr/>
            </a:pPr>
            <a:r>
              <a:rPr lang="en-US" sz="2000" dirty="0" smtClean="0"/>
              <a:t>		   - default is space (fields are printed with space in between)</a:t>
            </a:r>
          </a:p>
          <a:p>
            <a:pPr eaLnBrk="1" hangingPunct="1">
              <a:lnSpc>
                <a:spcPct val="90000"/>
              </a:lnSpc>
              <a:spcBef>
                <a:spcPts val="1200"/>
              </a:spcBef>
              <a:buFontTx/>
              <a:buNone/>
              <a:defRPr/>
            </a:pPr>
            <a:r>
              <a:rPr lang="en-US" sz="2000" dirty="0" smtClean="0">
                <a:solidFill>
                  <a:schemeClr val="accent1">
                    <a:lumMod val="50000"/>
                  </a:schemeClr>
                </a:solidFill>
              </a:rPr>
              <a:t>	</a:t>
            </a:r>
            <a:r>
              <a:rPr lang="en-US" sz="2000" dirty="0" smtClean="0"/>
              <a:t>Format:   	</a:t>
            </a:r>
            <a:r>
              <a:rPr lang="en-US" sz="2000" dirty="0" smtClean="0">
                <a:solidFill>
                  <a:schemeClr val="accent1">
                    <a:lumMod val="50000"/>
                  </a:schemeClr>
                </a:solidFill>
              </a:rPr>
              <a:t>OFS = “</a:t>
            </a:r>
            <a:r>
              <a:rPr lang="en-US" sz="2000" dirty="0" smtClean="0">
                <a:solidFill>
                  <a:schemeClr val="bg1">
                    <a:lumMod val="50000"/>
                  </a:schemeClr>
                </a:solidFill>
              </a:rPr>
              <a:t>c</a:t>
            </a:r>
            <a:r>
              <a:rPr lang="en-US" sz="2000" dirty="0" smtClean="0">
                <a:solidFill>
                  <a:schemeClr val="accent1">
                    <a:lumMod val="50000"/>
                  </a:schemeClr>
                </a:solidFill>
              </a:rPr>
              <a:t>”       </a:t>
            </a:r>
          </a:p>
          <a:p>
            <a:pPr eaLnBrk="1" hangingPunct="1">
              <a:lnSpc>
                <a:spcPct val="90000"/>
              </a:lnSpc>
              <a:spcBef>
                <a:spcPts val="0"/>
              </a:spcBef>
              <a:buNone/>
              <a:defRPr/>
            </a:pPr>
            <a:r>
              <a:rPr lang="en-US" sz="2000" dirty="0" smtClean="0"/>
              <a:t>	where </a:t>
            </a:r>
            <a:r>
              <a:rPr lang="en-US" sz="2000" dirty="0" smtClean="0">
                <a:solidFill>
                  <a:schemeClr val="bg1">
                    <a:lumMod val="50000"/>
                  </a:schemeClr>
                </a:solidFill>
              </a:rPr>
              <a:t>c</a:t>
            </a:r>
            <a:r>
              <a:rPr lang="en-US" sz="2000" dirty="0" smtClean="0"/>
              <a:t> is the delimiter character and must be surrounded by </a:t>
            </a:r>
            <a:r>
              <a:rPr lang="en-US" sz="2000" dirty="0" smtClean="0">
                <a:solidFill>
                  <a:schemeClr val="accent1">
                    <a:lumMod val="50000"/>
                  </a:schemeClr>
                </a:solidFill>
              </a:rPr>
              <a:t>“ ”</a:t>
            </a:r>
            <a:endParaRPr lang="en-US" sz="2000" dirty="0" smtClean="0"/>
          </a:p>
          <a:p>
            <a:pPr eaLnBrk="1" hangingPunct="1">
              <a:lnSpc>
                <a:spcPct val="90000"/>
              </a:lnSpc>
              <a:spcBef>
                <a:spcPts val="1200"/>
              </a:spcBef>
              <a:defRPr/>
            </a:pPr>
            <a:r>
              <a:rPr lang="en-US" sz="2000" dirty="0" smtClean="0"/>
              <a:t>Example:  </a:t>
            </a:r>
          </a:p>
          <a:p>
            <a:pPr eaLnBrk="1" hangingPunct="1">
              <a:lnSpc>
                <a:spcPct val="90000"/>
              </a:lnSpc>
              <a:spcBef>
                <a:spcPts val="300"/>
              </a:spcBef>
              <a:buNone/>
              <a:defRPr/>
            </a:pPr>
            <a:r>
              <a:rPr lang="en-US" sz="2000" dirty="0" smtClean="0">
                <a:solidFill>
                  <a:schemeClr val="bg1">
                    <a:lumMod val="50000"/>
                  </a:schemeClr>
                </a:solidFill>
              </a:rPr>
              <a:t>	OFS = “\t”</a:t>
            </a:r>
            <a:r>
              <a:rPr lang="en-US" sz="2000" dirty="0" smtClean="0"/>
              <a:t>	tell </a:t>
            </a:r>
            <a:r>
              <a:rPr lang="en-US" sz="2000" dirty="0" err="1" smtClean="0">
                <a:solidFill>
                  <a:schemeClr val="accent1">
                    <a:lumMod val="50000"/>
                  </a:schemeClr>
                </a:solidFill>
              </a:rPr>
              <a:t>awk</a:t>
            </a:r>
            <a:r>
              <a:rPr lang="en-US" sz="2000" dirty="0" smtClean="0"/>
              <a:t> to print a tab in between output fields.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74638"/>
            <a:ext cx="8229600" cy="487362"/>
          </a:xfrm>
        </p:spPr>
        <p:txBody>
          <a:bodyPr/>
          <a:lstStyle/>
          <a:p>
            <a:pPr eaLnBrk="1" hangingPunct="1">
              <a:defRPr/>
            </a:pPr>
            <a:r>
              <a:rPr lang="en-US" sz="2800" dirty="0" smtClean="0">
                <a:solidFill>
                  <a:schemeClr val="tx1"/>
                </a:solidFill>
              </a:rPr>
              <a:t>Record and Field Number </a:t>
            </a:r>
            <a:r>
              <a:rPr lang="en-US" sz="2800" dirty="0" smtClean="0"/>
              <a:t>Variables</a:t>
            </a:r>
            <a:endParaRPr lang="en-US" sz="2000" dirty="0" smtClean="0">
              <a:solidFill>
                <a:schemeClr val="tx1"/>
              </a:solidFill>
            </a:endParaRPr>
          </a:p>
        </p:txBody>
      </p:sp>
      <p:sp>
        <p:nvSpPr>
          <p:cNvPr id="53251" name="Rectangle 3"/>
          <p:cNvSpPr>
            <a:spLocks noGrp="1" noChangeArrowheads="1"/>
          </p:cNvSpPr>
          <p:nvPr>
            <p:ph type="body" idx="1"/>
          </p:nvPr>
        </p:nvSpPr>
        <p:spPr>
          <a:xfrm>
            <a:off x="457200" y="762000"/>
            <a:ext cx="8153400" cy="5410200"/>
          </a:xfrm>
        </p:spPr>
        <p:txBody>
          <a:bodyPr/>
          <a:lstStyle/>
          <a:p>
            <a:pPr eaLnBrk="1" hangingPunct="1">
              <a:lnSpc>
                <a:spcPct val="90000"/>
              </a:lnSpc>
              <a:spcBef>
                <a:spcPts val="1200"/>
              </a:spcBef>
              <a:defRPr/>
            </a:pPr>
            <a:r>
              <a:rPr lang="en-US" sz="2000" dirty="0" smtClean="0"/>
              <a:t>As </a:t>
            </a:r>
            <a:r>
              <a:rPr lang="en-US" sz="2000" dirty="0" err="1" smtClean="0">
                <a:solidFill>
                  <a:schemeClr val="accent1">
                    <a:lumMod val="50000"/>
                  </a:schemeClr>
                </a:solidFill>
              </a:rPr>
              <a:t>awk</a:t>
            </a:r>
            <a:r>
              <a:rPr lang="en-US" sz="2000" dirty="0" smtClean="0"/>
              <a:t> processes each record of input data, it stores the current record number (which is typically the line number) in a variable:</a:t>
            </a:r>
          </a:p>
          <a:p>
            <a:pPr marL="342900" lvl="1" indent="-342900" eaLnBrk="1" hangingPunct="1">
              <a:lnSpc>
                <a:spcPct val="90000"/>
              </a:lnSpc>
              <a:buFontTx/>
              <a:buNone/>
              <a:defRPr/>
            </a:pPr>
            <a:r>
              <a:rPr lang="en-US" sz="2000" dirty="0" smtClean="0">
                <a:solidFill>
                  <a:schemeClr val="accent1">
                    <a:lumMod val="50000"/>
                  </a:schemeClr>
                </a:solidFill>
              </a:rPr>
              <a:t>	      		NR</a:t>
            </a:r>
            <a:r>
              <a:rPr lang="en-US" sz="2000" dirty="0" smtClean="0"/>
              <a:t>      </a:t>
            </a:r>
            <a:r>
              <a:rPr lang="en-US" sz="2000" b="1" dirty="0" smtClean="0"/>
              <a:t> </a:t>
            </a:r>
            <a:r>
              <a:rPr lang="en-US" sz="2000" b="1" u="sng" dirty="0" smtClean="0"/>
              <a:t>n</a:t>
            </a:r>
            <a:r>
              <a:rPr lang="en-US" sz="2000" dirty="0" smtClean="0"/>
              <a:t>umber of </a:t>
            </a:r>
            <a:r>
              <a:rPr lang="en-US" sz="2000" b="1" u="sng" dirty="0" smtClean="0"/>
              <a:t>r</a:t>
            </a:r>
            <a:r>
              <a:rPr lang="en-US" sz="2000" dirty="0" smtClean="0"/>
              <a:t>ecord</a:t>
            </a:r>
          </a:p>
          <a:p>
            <a:pPr marL="742950" lvl="2" indent="-342900" eaLnBrk="1" hangingPunct="1">
              <a:lnSpc>
                <a:spcPct val="90000"/>
              </a:lnSpc>
              <a:buFont typeface="Arial" pitchFamily="34" charset="0"/>
              <a:buChar char="•"/>
              <a:defRPr/>
            </a:pPr>
            <a:r>
              <a:rPr lang="en-US" sz="2000" dirty="0" smtClean="0">
                <a:solidFill>
                  <a:schemeClr val="accent1">
                    <a:lumMod val="50000"/>
                  </a:schemeClr>
                </a:solidFill>
              </a:rPr>
              <a:t>NR </a:t>
            </a:r>
            <a:r>
              <a:rPr lang="en-US" sz="2000" dirty="0" smtClean="0"/>
              <a:t>is set by </a:t>
            </a:r>
            <a:r>
              <a:rPr lang="en-US" sz="2000" dirty="0" err="1" smtClean="0">
                <a:solidFill>
                  <a:schemeClr val="accent1">
                    <a:lumMod val="50000"/>
                  </a:schemeClr>
                </a:solidFill>
              </a:rPr>
              <a:t>awk</a:t>
            </a:r>
            <a:r>
              <a:rPr lang="en-US" sz="2000" dirty="0" smtClean="0"/>
              <a:t>. You cannot modify </a:t>
            </a:r>
            <a:r>
              <a:rPr lang="en-US" sz="2000" dirty="0" smtClean="0">
                <a:solidFill>
                  <a:schemeClr val="accent1">
                    <a:lumMod val="50000"/>
                  </a:schemeClr>
                </a:solidFill>
              </a:rPr>
              <a:t>NR</a:t>
            </a:r>
            <a:r>
              <a:rPr lang="en-US" sz="2000" dirty="0" smtClean="0"/>
              <a:t>, but you can access it.</a:t>
            </a:r>
          </a:p>
          <a:p>
            <a:pPr marL="742950" lvl="2" indent="-342900" eaLnBrk="1" hangingPunct="1">
              <a:lnSpc>
                <a:spcPct val="90000"/>
              </a:lnSpc>
              <a:defRPr/>
            </a:pPr>
            <a:r>
              <a:rPr lang="en-US" sz="2000" dirty="0" smtClean="0">
                <a:solidFill>
                  <a:schemeClr val="accent1">
                    <a:lumMod val="50000"/>
                  </a:schemeClr>
                </a:solidFill>
              </a:rPr>
              <a:t>NR</a:t>
            </a:r>
            <a:r>
              <a:rPr lang="en-US" sz="2000" dirty="0" smtClean="0"/>
              <a:t> starts at 1 when the first input line is read in.</a:t>
            </a:r>
          </a:p>
          <a:p>
            <a:pPr marL="742950" lvl="2" indent="-342900" eaLnBrk="1" hangingPunct="1">
              <a:lnSpc>
                <a:spcPct val="90000"/>
              </a:lnSpc>
              <a:defRPr/>
            </a:pPr>
            <a:r>
              <a:rPr lang="en-US" sz="2000" dirty="0" smtClean="0">
                <a:solidFill>
                  <a:schemeClr val="accent1">
                    <a:lumMod val="50000"/>
                  </a:schemeClr>
                </a:solidFill>
              </a:rPr>
              <a:t>NR</a:t>
            </a:r>
            <a:r>
              <a:rPr lang="en-US" sz="2000" dirty="0" smtClean="0"/>
              <a:t> is incremented with every line that is read in.</a:t>
            </a:r>
          </a:p>
          <a:p>
            <a:pPr marL="742950" lvl="2" indent="-342900" eaLnBrk="1" hangingPunct="1">
              <a:lnSpc>
                <a:spcPct val="90000"/>
              </a:lnSpc>
              <a:defRPr/>
            </a:pPr>
            <a:r>
              <a:rPr lang="en-US" sz="2000" dirty="0" smtClean="0"/>
              <a:t>Example:  </a:t>
            </a:r>
            <a:r>
              <a:rPr lang="en-US" sz="2000" dirty="0" smtClean="0">
                <a:solidFill>
                  <a:schemeClr val="bg1">
                    <a:lumMod val="50000"/>
                  </a:schemeClr>
                </a:solidFill>
              </a:rPr>
              <a:t>NR == 8	</a:t>
            </a:r>
            <a:r>
              <a:rPr lang="en-US" sz="2000" dirty="0" smtClean="0"/>
              <a:t>check if the line number is 8</a:t>
            </a:r>
            <a:endParaRPr lang="en-US" sz="2000" dirty="0" smtClean="0">
              <a:solidFill>
                <a:schemeClr val="bg1">
                  <a:lumMod val="50000"/>
                </a:schemeClr>
              </a:solidFill>
            </a:endParaRPr>
          </a:p>
          <a:p>
            <a:pPr eaLnBrk="1" hangingPunct="1">
              <a:lnSpc>
                <a:spcPct val="90000"/>
              </a:lnSpc>
              <a:spcBef>
                <a:spcPts val="1200"/>
              </a:spcBef>
              <a:defRPr/>
            </a:pPr>
            <a:r>
              <a:rPr lang="en-US" sz="2000" dirty="0" err="1" smtClean="0">
                <a:solidFill>
                  <a:schemeClr val="accent1">
                    <a:lumMod val="50000"/>
                  </a:schemeClr>
                </a:solidFill>
              </a:rPr>
              <a:t>awk</a:t>
            </a:r>
            <a:r>
              <a:rPr lang="en-US" sz="2000" dirty="0" smtClean="0"/>
              <a:t> also stores the number of fields in the current line in a variable:</a:t>
            </a:r>
          </a:p>
          <a:p>
            <a:pPr marL="342900" lvl="1" indent="-342900" eaLnBrk="1" hangingPunct="1">
              <a:lnSpc>
                <a:spcPct val="90000"/>
              </a:lnSpc>
              <a:buFontTx/>
              <a:buNone/>
              <a:defRPr/>
            </a:pPr>
            <a:r>
              <a:rPr lang="en-US" sz="2000" dirty="0" smtClean="0">
                <a:solidFill>
                  <a:schemeClr val="accent1">
                    <a:lumMod val="50000"/>
                  </a:schemeClr>
                </a:solidFill>
              </a:rPr>
              <a:t>	     		NF</a:t>
            </a:r>
            <a:r>
              <a:rPr lang="en-US" sz="2000" dirty="0" smtClean="0"/>
              <a:t>      </a:t>
            </a:r>
            <a:r>
              <a:rPr lang="en-US" sz="2000" b="1" dirty="0" smtClean="0"/>
              <a:t> </a:t>
            </a:r>
            <a:r>
              <a:rPr lang="en-US" sz="2000" b="1" u="sng" dirty="0" smtClean="0"/>
              <a:t>n</a:t>
            </a:r>
            <a:r>
              <a:rPr lang="en-US" sz="2000" dirty="0" smtClean="0"/>
              <a:t>umber of non-empty </a:t>
            </a:r>
            <a:r>
              <a:rPr lang="en-US" sz="2000" b="1" u="sng" dirty="0" smtClean="0"/>
              <a:t>f</a:t>
            </a:r>
            <a:r>
              <a:rPr lang="en-US" sz="2000" dirty="0" smtClean="0"/>
              <a:t>ields</a:t>
            </a:r>
          </a:p>
          <a:p>
            <a:pPr marL="742950" lvl="2" indent="-342900" eaLnBrk="1" hangingPunct="1">
              <a:lnSpc>
                <a:spcPct val="90000"/>
              </a:lnSpc>
              <a:defRPr/>
            </a:pPr>
            <a:r>
              <a:rPr lang="en-US" sz="2000" dirty="0" smtClean="0">
                <a:solidFill>
                  <a:schemeClr val="accent1">
                    <a:lumMod val="50000"/>
                  </a:schemeClr>
                </a:solidFill>
              </a:rPr>
              <a:t>NF </a:t>
            </a:r>
            <a:r>
              <a:rPr lang="en-US" sz="2000" dirty="0" smtClean="0"/>
              <a:t>is set by </a:t>
            </a:r>
            <a:r>
              <a:rPr lang="en-US" sz="2000" dirty="0" err="1" smtClean="0">
                <a:solidFill>
                  <a:schemeClr val="accent1">
                    <a:lumMod val="50000"/>
                  </a:schemeClr>
                </a:solidFill>
              </a:rPr>
              <a:t>awk</a:t>
            </a:r>
            <a:r>
              <a:rPr lang="en-US" sz="2000" dirty="0" smtClean="0"/>
              <a:t>. You cannot modify </a:t>
            </a:r>
            <a:r>
              <a:rPr lang="en-US" sz="2000" dirty="0" smtClean="0">
                <a:solidFill>
                  <a:schemeClr val="accent1">
                    <a:lumMod val="50000"/>
                  </a:schemeClr>
                </a:solidFill>
              </a:rPr>
              <a:t>NF</a:t>
            </a:r>
            <a:r>
              <a:rPr lang="en-US" sz="2000" dirty="0" smtClean="0"/>
              <a:t>, but you can access it.</a:t>
            </a:r>
          </a:p>
          <a:p>
            <a:pPr marL="742950" lvl="2" indent="-342900" eaLnBrk="1" hangingPunct="1">
              <a:lnSpc>
                <a:spcPct val="90000"/>
              </a:lnSpc>
              <a:defRPr/>
            </a:pPr>
            <a:r>
              <a:rPr lang="en-US" sz="2000" dirty="0" smtClean="0"/>
              <a:t>Example:  if the input record is: </a:t>
            </a:r>
            <a:r>
              <a:rPr lang="en-US" sz="2000" dirty="0" err="1" smtClean="0">
                <a:solidFill>
                  <a:schemeClr val="bg1">
                    <a:lumMod val="50000"/>
                  </a:schemeClr>
                </a:solidFill>
              </a:rPr>
              <a:t>cis</a:t>
            </a:r>
            <a:r>
              <a:rPr lang="en-US" sz="2000" dirty="0" smtClean="0">
                <a:solidFill>
                  <a:schemeClr val="bg1">
                    <a:lumMod val="50000"/>
                  </a:schemeClr>
                </a:solidFill>
              </a:rPr>
              <a:t> 18c,4.5,TTh,AM</a:t>
            </a:r>
          </a:p>
          <a:p>
            <a:pPr marL="742950" lvl="2" indent="-342900" eaLnBrk="1" hangingPunct="1">
              <a:lnSpc>
                <a:spcPct val="90000"/>
              </a:lnSpc>
              <a:buNone/>
              <a:defRPr/>
            </a:pPr>
            <a:r>
              <a:rPr lang="en-US" sz="2000" dirty="0" smtClean="0"/>
              <a:t> 			 and </a:t>
            </a:r>
            <a:r>
              <a:rPr lang="en-US" sz="2000" dirty="0" smtClean="0">
                <a:solidFill>
                  <a:schemeClr val="accent1">
                    <a:lumMod val="50000"/>
                  </a:schemeClr>
                </a:solidFill>
              </a:rPr>
              <a:t>FS</a:t>
            </a:r>
            <a:r>
              <a:rPr lang="en-US" sz="2000" dirty="0" smtClean="0"/>
              <a:t> is comma, then </a:t>
            </a:r>
            <a:r>
              <a:rPr lang="en-US" sz="2000" dirty="0" smtClean="0">
                <a:solidFill>
                  <a:schemeClr val="accent1">
                    <a:lumMod val="50000"/>
                  </a:schemeClr>
                </a:solidFill>
              </a:rPr>
              <a:t>NF</a:t>
            </a:r>
            <a:r>
              <a:rPr lang="en-US" sz="2000" dirty="0" smtClean="0"/>
              <a:t> is 4</a:t>
            </a:r>
            <a:endParaRPr lang="en-US" sz="2000" dirty="0" smtClean="0">
              <a:solidFill>
                <a:schemeClr val="bg1">
                  <a:lumMod val="50000"/>
                </a:schemeClr>
              </a:solidFill>
            </a:endParaRPr>
          </a:p>
          <a:p>
            <a:pPr marL="742950" lvl="2" indent="-342900" eaLnBrk="1" hangingPunct="1">
              <a:lnSpc>
                <a:spcPct val="90000"/>
              </a:lnSpc>
              <a:buFontTx/>
              <a:buNone/>
              <a:defRPr/>
            </a:pPr>
            <a:endParaRPr lang="en-US" sz="2000" dirty="0" smtClean="0"/>
          </a:p>
          <a:p>
            <a:pPr marL="742950" lvl="2" indent="-342900" eaLnBrk="1" hangingPunct="1">
              <a:lnSpc>
                <a:spcPct val="90000"/>
              </a:lnSpc>
              <a:buFontTx/>
              <a:buNone/>
              <a:defRPr/>
            </a:pPr>
            <a:endParaRPr lang="en-US" sz="2000" dirty="0" smtClean="0"/>
          </a:p>
          <a:p>
            <a:pPr marL="342900" lvl="1" indent="-342900" eaLnBrk="1" hangingPunct="1">
              <a:lnSpc>
                <a:spcPct val="90000"/>
              </a:lnSpc>
              <a:buFontTx/>
              <a:buNone/>
              <a:defRPr/>
            </a:pPr>
            <a:r>
              <a:rPr lang="en-US" sz="2000" dirty="0" smtClean="0"/>
              <a:t>	</a:t>
            </a:r>
            <a:endParaRPr lang="en-US" sz="2000" dirty="0" smtClean="0">
              <a:solidFill>
                <a:schemeClr val="bg1">
                  <a:lumMod val="50000"/>
                </a:schemeClr>
              </a:solidFill>
            </a:endParaRPr>
          </a:p>
          <a:p>
            <a:pPr eaLnBrk="1" hangingPunct="1">
              <a:lnSpc>
                <a:spcPct val="90000"/>
              </a:lnSpc>
              <a:defRPr/>
            </a:pPr>
            <a:endParaRPr lang="en-US" sz="20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28600"/>
            <a:ext cx="8229600" cy="457200"/>
          </a:xfrm>
        </p:spPr>
        <p:txBody>
          <a:bodyPr/>
          <a:lstStyle/>
          <a:p>
            <a:pPr eaLnBrk="1" hangingPunct="1"/>
            <a:r>
              <a:rPr lang="en-US" sz="2800" smtClean="0">
                <a:solidFill>
                  <a:schemeClr val="tx1"/>
                </a:solidFill>
              </a:rPr>
              <a:t>User-Defined </a:t>
            </a:r>
            <a:r>
              <a:rPr lang="en-US" sz="2800" smtClean="0"/>
              <a:t>Variables</a:t>
            </a:r>
            <a:endParaRPr lang="en-US" sz="2000" smtClean="0">
              <a:solidFill>
                <a:schemeClr val="tx1"/>
              </a:solidFill>
            </a:endParaRPr>
          </a:p>
        </p:txBody>
      </p:sp>
      <p:sp>
        <p:nvSpPr>
          <p:cNvPr id="53251" name="Rectangle 3"/>
          <p:cNvSpPr>
            <a:spLocks noGrp="1" noChangeArrowheads="1"/>
          </p:cNvSpPr>
          <p:nvPr>
            <p:ph type="body" idx="1"/>
          </p:nvPr>
        </p:nvSpPr>
        <p:spPr>
          <a:xfrm>
            <a:off x="381000" y="685800"/>
            <a:ext cx="8305800" cy="5791200"/>
          </a:xfrm>
        </p:spPr>
        <p:txBody>
          <a:bodyPr/>
          <a:lstStyle/>
          <a:p>
            <a:pPr eaLnBrk="1" hangingPunct="1">
              <a:lnSpc>
                <a:spcPct val="90000"/>
              </a:lnSpc>
              <a:defRPr/>
            </a:pPr>
            <a:r>
              <a:rPr lang="en-US" sz="2000" dirty="0" smtClean="0"/>
              <a:t>You can create user-defined variables to store data while the input lines are being processed.</a:t>
            </a:r>
          </a:p>
          <a:p>
            <a:pPr eaLnBrk="1" hangingPunct="1">
              <a:lnSpc>
                <a:spcPct val="90000"/>
              </a:lnSpc>
              <a:defRPr/>
            </a:pPr>
            <a:r>
              <a:rPr lang="en-US" sz="2000" dirty="0" smtClean="0"/>
              <a:t>To create a variable and store data:   </a:t>
            </a:r>
            <a:r>
              <a:rPr lang="en-US" sz="2000" dirty="0" err="1" smtClean="0">
                <a:solidFill>
                  <a:schemeClr val="bg1">
                    <a:lumMod val="50000"/>
                  </a:schemeClr>
                </a:solidFill>
              </a:rPr>
              <a:t>varName</a:t>
            </a:r>
            <a:r>
              <a:rPr lang="en-US" sz="2000" dirty="0" smtClean="0">
                <a:solidFill>
                  <a:schemeClr val="accent1">
                    <a:lumMod val="50000"/>
                  </a:schemeClr>
                </a:solidFill>
              </a:rPr>
              <a:t> = </a:t>
            </a:r>
            <a:r>
              <a:rPr lang="en-US" sz="2000" dirty="0" smtClean="0">
                <a:solidFill>
                  <a:schemeClr val="bg1">
                    <a:lumMod val="50000"/>
                  </a:schemeClr>
                </a:solidFill>
              </a:rPr>
              <a:t>data</a:t>
            </a:r>
          </a:p>
          <a:p>
            <a:pPr eaLnBrk="1" hangingPunct="1">
              <a:lnSpc>
                <a:spcPct val="90000"/>
              </a:lnSpc>
              <a:spcBef>
                <a:spcPts val="0"/>
              </a:spcBef>
              <a:buFontTx/>
              <a:buNone/>
              <a:defRPr/>
            </a:pPr>
            <a:r>
              <a:rPr lang="en-US" sz="2000" dirty="0" smtClean="0"/>
              <a:t>		data can be a text string or a numeric value</a:t>
            </a:r>
          </a:p>
          <a:p>
            <a:pPr eaLnBrk="1" hangingPunct="1">
              <a:lnSpc>
                <a:spcPct val="90000"/>
              </a:lnSpc>
              <a:defRPr/>
            </a:pPr>
            <a:r>
              <a:rPr lang="en-US" sz="2000" dirty="0" smtClean="0"/>
              <a:t>To access a user-defined variable, use its name. There is no need for $ in front of the name (unlike with the shell variable).</a:t>
            </a:r>
          </a:p>
          <a:p>
            <a:pPr eaLnBrk="1" hangingPunct="1">
              <a:lnSpc>
                <a:spcPct val="90000"/>
              </a:lnSpc>
              <a:defRPr/>
            </a:pPr>
            <a:r>
              <a:rPr lang="en-US" sz="2000" dirty="0" smtClean="0"/>
              <a:t>An </a:t>
            </a:r>
            <a:r>
              <a:rPr lang="en-US" sz="2000" dirty="0" err="1" smtClean="0">
                <a:solidFill>
                  <a:schemeClr val="accent1">
                    <a:lumMod val="50000"/>
                  </a:schemeClr>
                </a:solidFill>
              </a:rPr>
              <a:t>awk</a:t>
            </a:r>
            <a:r>
              <a:rPr lang="en-US" sz="2000" dirty="0" smtClean="0">
                <a:solidFill>
                  <a:schemeClr val="accent1">
                    <a:lumMod val="50000"/>
                  </a:schemeClr>
                </a:solidFill>
              </a:rPr>
              <a:t> </a:t>
            </a:r>
            <a:r>
              <a:rPr lang="en-US" sz="2000" dirty="0" smtClean="0"/>
              <a:t>variable is not defined with a particular data type. One variable can be used to store a text string, and then later it can be used to store a number.</a:t>
            </a:r>
          </a:p>
          <a:p>
            <a:pPr eaLnBrk="1" hangingPunct="1">
              <a:lnSpc>
                <a:spcPct val="90000"/>
              </a:lnSpc>
              <a:defRPr/>
            </a:pPr>
            <a:r>
              <a:rPr lang="en-US" sz="2000" dirty="0" smtClean="0"/>
              <a:t>There is no need to initialize variables. In numeric context, a variable is automatically initialized to 0, and in string context, a variable is automatically initialized to the null (empty) string.</a:t>
            </a:r>
          </a:p>
          <a:p>
            <a:pPr eaLnBrk="1" hangingPunct="1">
              <a:lnSpc>
                <a:spcPct val="90000"/>
              </a:lnSpc>
              <a:defRPr/>
            </a:pPr>
            <a:r>
              <a:rPr lang="en-US" sz="2000" dirty="0" smtClean="0"/>
              <a:t>A good programming practice is to name your variables descriptively.</a:t>
            </a:r>
          </a:p>
          <a:p>
            <a:pPr eaLnBrk="1" hangingPunct="1">
              <a:lnSpc>
                <a:spcPct val="90000"/>
              </a:lnSpc>
              <a:defRPr/>
            </a:pPr>
            <a:r>
              <a:rPr lang="en-US" sz="2000" dirty="0" smtClean="0"/>
              <a:t>Example: </a:t>
            </a:r>
          </a:p>
          <a:p>
            <a:pPr eaLnBrk="1" hangingPunct="1">
              <a:lnSpc>
                <a:spcPct val="90000"/>
              </a:lnSpc>
              <a:spcBef>
                <a:spcPts val="0"/>
              </a:spcBef>
              <a:buFontTx/>
              <a:buNone/>
              <a:defRPr/>
            </a:pPr>
            <a:r>
              <a:rPr lang="en-US" sz="2000" dirty="0" smtClean="0"/>
              <a:t>	</a:t>
            </a:r>
            <a:r>
              <a:rPr lang="en-US" sz="2000" dirty="0" err="1" smtClean="0">
                <a:solidFill>
                  <a:schemeClr val="bg1">
                    <a:lumMod val="50000"/>
                  </a:schemeClr>
                </a:solidFill>
              </a:rPr>
              <a:t>myNum</a:t>
            </a:r>
            <a:r>
              <a:rPr lang="en-US" sz="2000" dirty="0" smtClean="0">
                <a:solidFill>
                  <a:schemeClr val="bg1">
                    <a:lumMod val="50000"/>
                  </a:schemeClr>
                </a:solidFill>
              </a:rPr>
              <a:t> = 5</a:t>
            </a:r>
            <a:r>
              <a:rPr lang="en-US" sz="2000" dirty="0" smtClean="0"/>
              <a:t>	 		    create </a:t>
            </a:r>
            <a:r>
              <a:rPr lang="en-US" sz="2000" dirty="0" err="1" smtClean="0">
                <a:solidFill>
                  <a:schemeClr val="bg1">
                    <a:lumMod val="50000"/>
                  </a:schemeClr>
                </a:solidFill>
              </a:rPr>
              <a:t>myNum</a:t>
            </a:r>
            <a:r>
              <a:rPr lang="en-US" sz="2000" dirty="0" smtClean="0"/>
              <a:t> and store 5</a:t>
            </a:r>
          </a:p>
          <a:p>
            <a:pPr eaLnBrk="1" hangingPunct="1">
              <a:lnSpc>
                <a:spcPct val="90000"/>
              </a:lnSpc>
              <a:buFontTx/>
              <a:buNone/>
              <a:defRPr/>
            </a:pPr>
            <a:r>
              <a:rPr lang="en-US" sz="2000" dirty="0" smtClean="0"/>
              <a:t>	</a:t>
            </a:r>
            <a:r>
              <a:rPr lang="en-US" sz="2000" dirty="0" err="1" smtClean="0">
                <a:solidFill>
                  <a:schemeClr val="bg1">
                    <a:lumMod val="50000"/>
                  </a:schemeClr>
                </a:solidFill>
              </a:rPr>
              <a:t>myNum</a:t>
            </a:r>
            <a:r>
              <a:rPr lang="en-US" sz="2000" dirty="0" smtClean="0">
                <a:solidFill>
                  <a:schemeClr val="bg1">
                    <a:lumMod val="50000"/>
                  </a:schemeClr>
                </a:solidFill>
              </a:rPr>
              <a:t> = </a:t>
            </a:r>
            <a:r>
              <a:rPr lang="en-US" sz="2000" dirty="0" err="1" smtClean="0">
                <a:solidFill>
                  <a:schemeClr val="bg1">
                    <a:lumMod val="50000"/>
                  </a:schemeClr>
                </a:solidFill>
              </a:rPr>
              <a:t>myNum</a:t>
            </a:r>
            <a:r>
              <a:rPr lang="en-US" sz="2000" dirty="0" smtClean="0">
                <a:solidFill>
                  <a:schemeClr val="bg1">
                    <a:lumMod val="50000"/>
                  </a:schemeClr>
                </a:solidFill>
              </a:rPr>
              <a:t> + 10</a:t>
            </a:r>
            <a:r>
              <a:rPr lang="en-US" sz="2000" dirty="0" smtClean="0"/>
              <a:t>	    </a:t>
            </a:r>
            <a:r>
              <a:rPr lang="en-US" sz="2000" dirty="0" err="1" smtClean="0">
                <a:solidFill>
                  <a:schemeClr val="bg1">
                    <a:lumMod val="50000"/>
                  </a:schemeClr>
                </a:solidFill>
              </a:rPr>
              <a:t>myNum</a:t>
            </a:r>
            <a:r>
              <a:rPr lang="en-US" sz="2000" dirty="0" smtClean="0"/>
              <a:t> is now 15 (numeric context)</a:t>
            </a:r>
          </a:p>
          <a:p>
            <a:pPr eaLnBrk="1" hangingPunct="1">
              <a:lnSpc>
                <a:spcPct val="90000"/>
              </a:lnSpc>
              <a:buFontTx/>
              <a:buNone/>
              <a:defRPr/>
            </a:pPr>
            <a:r>
              <a:rPr lang="en-US" sz="2000" dirty="0" smtClean="0"/>
              <a:t>	</a:t>
            </a:r>
            <a:r>
              <a:rPr lang="en-US" sz="2000" dirty="0" smtClean="0">
                <a:solidFill>
                  <a:schemeClr val="bg1">
                    <a:lumMod val="50000"/>
                  </a:schemeClr>
                </a:solidFill>
              </a:rPr>
              <a:t>print </a:t>
            </a:r>
            <a:r>
              <a:rPr lang="en-US" sz="2000" dirty="0" err="1" smtClean="0">
                <a:solidFill>
                  <a:schemeClr val="bg1">
                    <a:lumMod val="50000"/>
                  </a:schemeClr>
                </a:solidFill>
              </a:rPr>
              <a:t>myNum</a:t>
            </a:r>
            <a:r>
              <a:rPr lang="en-US" sz="2000" dirty="0" smtClean="0"/>
              <a:t>	 	    	    15 is printed</a:t>
            </a:r>
          </a:p>
          <a:p>
            <a:pPr eaLnBrk="1" hangingPunct="1">
              <a:lnSpc>
                <a:spcPct val="90000"/>
              </a:lnSpc>
              <a:buFontTx/>
              <a:buNone/>
              <a:defRPr/>
            </a:pPr>
            <a:r>
              <a:rPr lang="en-US" sz="2000" dirty="0" smtClean="0"/>
              <a:t>	</a:t>
            </a:r>
            <a:r>
              <a:rPr lang="en-US" sz="2000" dirty="0" err="1" smtClean="0">
                <a:solidFill>
                  <a:schemeClr val="bg1">
                    <a:lumMod val="50000"/>
                  </a:schemeClr>
                </a:solidFill>
              </a:rPr>
              <a:t>myNum</a:t>
            </a:r>
            <a:r>
              <a:rPr lang="en-US" sz="2000" dirty="0" smtClean="0">
                <a:solidFill>
                  <a:schemeClr val="bg1">
                    <a:lumMod val="50000"/>
                  </a:schemeClr>
                </a:solidFill>
              </a:rPr>
              <a:t> = </a:t>
            </a:r>
            <a:r>
              <a:rPr lang="en-US" sz="2000" dirty="0" err="1" smtClean="0">
                <a:solidFill>
                  <a:schemeClr val="bg1">
                    <a:lumMod val="50000"/>
                  </a:schemeClr>
                </a:solidFill>
              </a:rPr>
              <a:t>myNum</a:t>
            </a:r>
            <a:r>
              <a:rPr lang="en-US" sz="2000" dirty="0" smtClean="0">
                <a:solidFill>
                  <a:schemeClr val="bg1">
                    <a:lumMod val="50000"/>
                  </a:schemeClr>
                </a:solidFill>
              </a:rPr>
              <a:t> “ and 20”</a:t>
            </a:r>
            <a:r>
              <a:rPr lang="en-US" sz="2000" dirty="0" smtClean="0"/>
              <a:t>	    </a:t>
            </a:r>
            <a:r>
              <a:rPr lang="en-US" sz="2000" dirty="0" err="1" smtClean="0">
                <a:solidFill>
                  <a:schemeClr val="bg1">
                    <a:lumMod val="50000"/>
                  </a:schemeClr>
                </a:solidFill>
              </a:rPr>
              <a:t>myNum</a:t>
            </a:r>
            <a:r>
              <a:rPr lang="en-US" sz="2000" dirty="0" smtClean="0"/>
              <a:t> is now “15 and 20” (string 				    context)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33400" y="152400"/>
            <a:ext cx="8229600" cy="533400"/>
          </a:xfrm>
        </p:spPr>
        <p:txBody>
          <a:bodyPr/>
          <a:lstStyle/>
          <a:p>
            <a:pPr eaLnBrk="1" hangingPunct="1"/>
            <a:r>
              <a:rPr lang="en-US" sz="2800" smtClean="0"/>
              <a:t>Simple Pattern </a:t>
            </a:r>
            <a:r>
              <a:rPr lang="en-US" sz="2000" smtClean="0"/>
              <a:t>(1 of 2)</a:t>
            </a:r>
            <a:endParaRPr lang="en-US" sz="2000" smtClean="0">
              <a:solidFill>
                <a:schemeClr val="tx1"/>
              </a:solidFill>
            </a:endParaRPr>
          </a:p>
        </p:txBody>
      </p:sp>
      <p:sp>
        <p:nvSpPr>
          <p:cNvPr id="53251" name="Rectangle 3"/>
          <p:cNvSpPr>
            <a:spLocks noGrp="1" noChangeArrowheads="1"/>
          </p:cNvSpPr>
          <p:nvPr>
            <p:ph type="body" idx="1"/>
          </p:nvPr>
        </p:nvSpPr>
        <p:spPr>
          <a:xfrm>
            <a:off x="381000" y="762000"/>
            <a:ext cx="8305800" cy="5486400"/>
          </a:xfrm>
        </p:spPr>
        <p:txBody>
          <a:bodyPr/>
          <a:lstStyle/>
          <a:p>
            <a:pPr eaLnBrk="1" hangingPunct="1">
              <a:lnSpc>
                <a:spcPct val="90000"/>
              </a:lnSpc>
              <a:defRPr/>
            </a:pPr>
            <a:r>
              <a:rPr lang="en-US" sz="2000" dirty="0" smtClean="0"/>
              <a:t>Recall that each </a:t>
            </a:r>
            <a:r>
              <a:rPr lang="en-US" sz="2000" dirty="0" err="1" smtClean="0">
                <a:solidFill>
                  <a:schemeClr val="accent1">
                    <a:lumMod val="50000"/>
                  </a:schemeClr>
                </a:solidFill>
              </a:rPr>
              <a:t>awk</a:t>
            </a:r>
            <a:r>
              <a:rPr lang="en-US" sz="2000" dirty="0" smtClean="0"/>
              <a:t> instruction has a </a:t>
            </a:r>
            <a:r>
              <a:rPr lang="en-US" sz="2000" u="sng" dirty="0" smtClean="0"/>
              <a:t>pattern</a:t>
            </a:r>
            <a:r>
              <a:rPr lang="en-US" sz="2000" dirty="0" smtClean="0"/>
              <a:t> and an </a:t>
            </a:r>
            <a:r>
              <a:rPr lang="en-US" sz="2000" u="sng" dirty="0" smtClean="0"/>
              <a:t>action</a:t>
            </a:r>
            <a:r>
              <a:rPr lang="en-US" sz="2000" dirty="0" smtClean="0"/>
              <a:t>, with the format:       </a:t>
            </a:r>
            <a:r>
              <a:rPr lang="en-US" sz="2000" dirty="0" smtClean="0">
                <a:solidFill>
                  <a:schemeClr val="bg1">
                    <a:lumMod val="50000"/>
                  </a:schemeClr>
                </a:solidFill>
              </a:rPr>
              <a:t>pattern   </a:t>
            </a:r>
            <a:r>
              <a:rPr lang="en-US" sz="2000" dirty="0" smtClean="0">
                <a:solidFill>
                  <a:schemeClr val="accent1">
                    <a:lumMod val="50000"/>
                  </a:schemeClr>
                </a:solidFill>
              </a:rPr>
              <a:t>{ </a:t>
            </a:r>
            <a:r>
              <a:rPr lang="en-US" sz="2000" dirty="0" smtClean="0">
                <a:solidFill>
                  <a:schemeClr val="bg1">
                    <a:lumMod val="50000"/>
                  </a:schemeClr>
                </a:solidFill>
              </a:rPr>
              <a:t>action </a:t>
            </a:r>
            <a:r>
              <a:rPr lang="en-US" sz="2000" dirty="0" smtClean="0">
                <a:solidFill>
                  <a:schemeClr val="accent1">
                    <a:lumMod val="50000"/>
                  </a:schemeClr>
                </a:solidFill>
              </a:rPr>
              <a:t>}</a:t>
            </a:r>
          </a:p>
          <a:p>
            <a:pPr eaLnBrk="1" hangingPunct="1">
              <a:lnSpc>
                <a:spcPct val="90000"/>
              </a:lnSpc>
              <a:defRPr/>
            </a:pPr>
            <a:r>
              <a:rPr lang="en-US" sz="2000" dirty="0" smtClean="0"/>
              <a:t>There are 3 types of simple patterns</a:t>
            </a:r>
          </a:p>
          <a:p>
            <a:pPr eaLnBrk="1" hangingPunct="1">
              <a:spcBef>
                <a:spcPts val="600"/>
              </a:spcBef>
              <a:defRPr/>
            </a:pPr>
            <a:r>
              <a:rPr lang="en-US" sz="2000" u="sng" dirty="0" smtClean="0"/>
              <a:t>No pattern</a:t>
            </a:r>
            <a:endParaRPr lang="en-US" sz="2000" dirty="0" smtClean="0"/>
          </a:p>
          <a:p>
            <a:pPr lvl="1" eaLnBrk="1" hangingPunct="1">
              <a:spcBef>
                <a:spcPts val="400"/>
              </a:spcBef>
              <a:defRPr/>
            </a:pPr>
            <a:r>
              <a:rPr lang="en-US" sz="2000" dirty="0" smtClean="0"/>
              <a:t>The action is applied to all lines</a:t>
            </a:r>
          </a:p>
          <a:p>
            <a:pPr lvl="1" eaLnBrk="1" hangingPunct="1">
              <a:spcBef>
                <a:spcPts val="400"/>
              </a:spcBef>
              <a:defRPr/>
            </a:pPr>
            <a:r>
              <a:rPr lang="en-US" sz="2000" dirty="0" smtClean="0"/>
              <a:t>Example:   </a:t>
            </a:r>
            <a:r>
              <a:rPr lang="en-US" sz="2000" dirty="0" smtClean="0">
                <a:solidFill>
                  <a:schemeClr val="bg1">
                    <a:lumMod val="50000"/>
                  </a:schemeClr>
                </a:solidFill>
              </a:rPr>
              <a:t>{ print }</a:t>
            </a:r>
            <a:r>
              <a:rPr lang="en-US" sz="2000" dirty="0" smtClean="0"/>
              <a:t>	no pattern, print all lines</a:t>
            </a:r>
            <a:endParaRPr lang="en-US" sz="2000" u="sng" dirty="0" smtClean="0"/>
          </a:p>
          <a:p>
            <a:pPr eaLnBrk="1" hangingPunct="1">
              <a:lnSpc>
                <a:spcPct val="90000"/>
              </a:lnSpc>
              <a:spcBef>
                <a:spcPts val="1200"/>
              </a:spcBef>
              <a:defRPr/>
            </a:pPr>
            <a:r>
              <a:rPr lang="en-US" sz="2000" u="sng" dirty="0" smtClean="0">
                <a:solidFill>
                  <a:schemeClr val="accent1">
                    <a:lumMod val="50000"/>
                  </a:schemeClr>
                </a:solidFill>
              </a:rPr>
              <a:t>BEGIN</a:t>
            </a:r>
          </a:p>
          <a:p>
            <a:pPr lvl="1" eaLnBrk="1" hangingPunct="1">
              <a:lnSpc>
                <a:spcPct val="90000"/>
              </a:lnSpc>
              <a:spcBef>
                <a:spcPts val="600"/>
              </a:spcBef>
              <a:defRPr/>
            </a:pPr>
            <a:r>
              <a:rPr lang="en-US" sz="2000" dirty="0" smtClean="0"/>
              <a:t>Used for any action that needs to be done </a:t>
            </a:r>
            <a:r>
              <a:rPr lang="en-US" sz="2000" i="1" dirty="0" smtClean="0"/>
              <a:t>before</a:t>
            </a:r>
            <a:r>
              <a:rPr lang="en-US" sz="2000" dirty="0" smtClean="0"/>
              <a:t> the first input line is read in.</a:t>
            </a:r>
          </a:p>
          <a:p>
            <a:pPr lvl="1" eaLnBrk="1" hangingPunct="1">
              <a:lnSpc>
                <a:spcPct val="90000"/>
              </a:lnSpc>
              <a:spcBef>
                <a:spcPts val="600"/>
              </a:spcBef>
              <a:defRPr/>
            </a:pPr>
            <a:r>
              <a:rPr lang="en-US" sz="2000" dirty="0" smtClean="0">
                <a:solidFill>
                  <a:schemeClr val="accent1">
                    <a:lumMod val="50000"/>
                  </a:schemeClr>
                </a:solidFill>
              </a:rPr>
              <a:t>BEGIN</a:t>
            </a:r>
            <a:r>
              <a:rPr lang="en-US" sz="2000" dirty="0" smtClean="0"/>
              <a:t> has to be in uppercase.</a:t>
            </a:r>
          </a:p>
          <a:p>
            <a:pPr lvl="1" eaLnBrk="1" hangingPunct="1">
              <a:lnSpc>
                <a:spcPct val="90000"/>
              </a:lnSpc>
              <a:spcBef>
                <a:spcPts val="600"/>
              </a:spcBef>
              <a:defRPr/>
            </a:pPr>
            <a:r>
              <a:rPr lang="en-US" sz="2000" dirty="0" smtClean="0"/>
              <a:t>If it is used, </a:t>
            </a:r>
            <a:r>
              <a:rPr lang="en-US" sz="2000" dirty="0" smtClean="0">
                <a:solidFill>
                  <a:schemeClr val="accent1">
                    <a:lumMod val="50000"/>
                  </a:schemeClr>
                </a:solidFill>
              </a:rPr>
              <a:t>BEGIN</a:t>
            </a:r>
            <a:r>
              <a:rPr lang="en-US" sz="2000" dirty="0" smtClean="0"/>
              <a:t> needs to be at the beginning of an </a:t>
            </a:r>
            <a:r>
              <a:rPr lang="en-US" sz="2000" dirty="0" err="1" smtClean="0">
                <a:solidFill>
                  <a:schemeClr val="accent1">
                    <a:lumMod val="50000"/>
                  </a:schemeClr>
                </a:solidFill>
              </a:rPr>
              <a:t>awk</a:t>
            </a:r>
            <a:r>
              <a:rPr lang="en-US" sz="2000" dirty="0" smtClean="0"/>
              <a:t> script.</a:t>
            </a:r>
          </a:p>
          <a:p>
            <a:pPr lvl="1" eaLnBrk="1" hangingPunct="1">
              <a:lnSpc>
                <a:spcPct val="90000"/>
              </a:lnSpc>
              <a:spcBef>
                <a:spcPts val="600"/>
              </a:spcBef>
              <a:defRPr/>
            </a:pPr>
            <a:r>
              <a:rPr lang="en-US" sz="2000" dirty="0" smtClean="0"/>
              <a:t>It is typically used in an </a:t>
            </a:r>
            <a:r>
              <a:rPr lang="en-US" sz="2000" dirty="0" err="1" smtClean="0">
                <a:solidFill>
                  <a:schemeClr val="accent1">
                    <a:lumMod val="50000"/>
                  </a:schemeClr>
                </a:solidFill>
              </a:rPr>
              <a:t>awk</a:t>
            </a:r>
            <a:r>
              <a:rPr lang="en-US" sz="2000" dirty="0" smtClean="0"/>
              <a:t> script to initialize variables.</a:t>
            </a:r>
          </a:p>
          <a:p>
            <a:pPr lvl="1" eaLnBrk="1" hangingPunct="1">
              <a:lnSpc>
                <a:spcPct val="90000"/>
              </a:lnSpc>
              <a:spcBef>
                <a:spcPts val="600"/>
              </a:spcBef>
              <a:defRPr/>
            </a:pPr>
            <a:r>
              <a:rPr lang="en-US" sz="2000" dirty="0" smtClean="0"/>
              <a:t>Example:	    </a:t>
            </a:r>
            <a:r>
              <a:rPr lang="en-US" sz="2000" dirty="0" smtClean="0">
                <a:solidFill>
                  <a:schemeClr val="bg1">
                    <a:lumMod val="50000"/>
                  </a:schemeClr>
                </a:solidFill>
              </a:rPr>
              <a:t>BEGIN  { print “script starting…”</a:t>
            </a:r>
          </a:p>
          <a:p>
            <a:pPr lvl="1" eaLnBrk="1" hangingPunct="1">
              <a:lnSpc>
                <a:spcPct val="90000"/>
              </a:lnSpc>
              <a:spcBef>
                <a:spcPts val="600"/>
              </a:spcBef>
              <a:buFontTx/>
              <a:buNone/>
              <a:defRPr/>
            </a:pPr>
            <a:r>
              <a:rPr lang="en-US" sz="2000" dirty="0" smtClean="0">
                <a:solidFill>
                  <a:schemeClr val="bg1">
                    <a:lumMod val="50000"/>
                  </a:schemeClr>
                </a:solidFill>
              </a:rPr>
              <a:t>			   	       FS = “:” }</a:t>
            </a:r>
          </a:p>
          <a:p>
            <a:pPr lvl="1" eaLnBrk="1" hangingPunct="1">
              <a:lnSpc>
                <a:spcPct val="90000"/>
              </a:lnSpc>
              <a:spcBef>
                <a:spcPts val="600"/>
              </a:spcBef>
              <a:buFontTx/>
              <a:buNone/>
              <a:defRPr/>
            </a:pPr>
            <a:r>
              <a:rPr lang="en-US" sz="2000" dirty="0" smtClean="0">
                <a:solidFill>
                  <a:schemeClr val="bg1">
                    <a:lumMod val="50000"/>
                  </a:schemeClr>
                </a:solidFill>
              </a:rPr>
              <a:t>	</a:t>
            </a:r>
            <a:r>
              <a:rPr lang="en-US" sz="2000" dirty="0" smtClean="0"/>
              <a:t>print the starting text and set FS, then (not shown) read in the first input line to process.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74638"/>
            <a:ext cx="8229600" cy="639762"/>
          </a:xfrm>
        </p:spPr>
        <p:txBody>
          <a:bodyPr/>
          <a:lstStyle/>
          <a:p>
            <a:pPr eaLnBrk="1" hangingPunct="1"/>
            <a:r>
              <a:rPr lang="en-US" sz="2800" smtClean="0"/>
              <a:t>Simple Pattern </a:t>
            </a:r>
            <a:r>
              <a:rPr lang="en-US" sz="2000" smtClean="0"/>
              <a:t>(2 of 2)</a:t>
            </a:r>
            <a:endParaRPr lang="en-US" sz="2000" smtClean="0">
              <a:solidFill>
                <a:schemeClr val="tx1"/>
              </a:solidFill>
            </a:endParaRPr>
          </a:p>
        </p:txBody>
      </p:sp>
      <p:sp>
        <p:nvSpPr>
          <p:cNvPr id="53251" name="Rectangle 3"/>
          <p:cNvSpPr>
            <a:spLocks noGrp="1" noChangeArrowheads="1"/>
          </p:cNvSpPr>
          <p:nvPr>
            <p:ph type="body" idx="1"/>
          </p:nvPr>
        </p:nvSpPr>
        <p:spPr>
          <a:xfrm>
            <a:off x="685800" y="914400"/>
            <a:ext cx="7772400" cy="5257800"/>
          </a:xfrm>
        </p:spPr>
        <p:txBody>
          <a:bodyPr/>
          <a:lstStyle/>
          <a:p>
            <a:pPr eaLnBrk="1" hangingPunct="1">
              <a:lnSpc>
                <a:spcPct val="90000"/>
              </a:lnSpc>
              <a:spcBef>
                <a:spcPts val="1200"/>
              </a:spcBef>
              <a:defRPr/>
            </a:pPr>
            <a:r>
              <a:rPr lang="en-US" sz="2000" u="sng" dirty="0" smtClean="0">
                <a:solidFill>
                  <a:schemeClr val="accent1">
                    <a:lumMod val="50000"/>
                  </a:schemeClr>
                </a:solidFill>
              </a:rPr>
              <a:t>END</a:t>
            </a:r>
          </a:p>
          <a:p>
            <a:pPr lvl="1" eaLnBrk="1" hangingPunct="1">
              <a:lnSpc>
                <a:spcPct val="90000"/>
              </a:lnSpc>
              <a:spcBef>
                <a:spcPts val="600"/>
              </a:spcBef>
              <a:defRPr/>
            </a:pPr>
            <a:r>
              <a:rPr lang="en-US" sz="2000" dirty="0" smtClean="0"/>
              <a:t>Used for any action that needs to be done </a:t>
            </a:r>
            <a:r>
              <a:rPr lang="en-US" sz="2000" i="1" dirty="0" smtClean="0"/>
              <a:t>after </a:t>
            </a:r>
            <a:r>
              <a:rPr lang="en-US" sz="2000" dirty="0" smtClean="0"/>
              <a:t>the last input line is read in and processed.</a:t>
            </a:r>
          </a:p>
          <a:p>
            <a:pPr lvl="1" eaLnBrk="1" hangingPunct="1">
              <a:lnSpc>
                <a:spcPct val="90000"/>
              </a:lnSpc>
              <a:spcBef>
                <a:spcPts val="600"/>
              </a:spcBef>
              <a:defRPr/>
            </a:pPr>
            <a:r>
              <a:rPr lang="en-US" sz="2000" dirty="0" smtClean="0">
                <a:solidFill>
                  <a:schemeClr val="accent1">
                    <a:lumMod val="50000"/>
                  </a:schemeClr>
                </a:solidFill>
              </a:rPr>
              <a:t>END</a:t>
            </a:r>
            <a:r>
              <a:rPr lang="en-US" sz="2000" dirty="0" smtClean="0"/>
              <a:t> has to be in uppercase.</a:t>
            </a:r>
          </a:p>
          <a:p>
            <a:pPr lvl="1" eaLnBrk="1" hangingPunct="1">
              <a:lnSpc>
                <a:spcPct val="90000"/>
              </a:lnSpc>
              <a:spcBef>
                <a:spcPts val="600"/>
              </a:spcBef>
              <a:defRPr/>
            </a:pPr>
            <a:r>
              <a:rPr lang="en-US" sz="2000" dirty="0" smtClean="0"/>
              <a:t>If it is used, </a:t>
            </a:r>
            <a:r>
              <a:rPr lang="en-US" sz="2000" dirty="0" smtClean="0">
                <a:solidFill>
                  <a:schemeClr val="accent1">
                    <a:lumMod val="50000"/>
                  </a:schemeClr>
                </a:solidFill>
              </a:rPr>
              <a:t>END</a:t>
            </a:r>
            <a:r>
              <a:rPr lang="en-US" sz="2000" dirty="0" smtClean="0"/>
              <a:t> needs to be the last pattern in an </a:t>
            </a:r>
            <a:r>
              <a:rPr lang="en-US" sz="2000" dirty="0" err="1" smtClean="0">
                <a:solidFill>
                  <a:schemeClr val="accent1">
                    <a:lumMod val="50000"/>
                  </a:schemeClr>
                </a:solidFill>
              </a:rPr>
              <a:t>awk</a:t>
            </a:r>
            <a:r>
              <a:rPr lang="en-US" sz="2000" dirty="0" smtClean="0"/>
              <a:t> script.</a:t>
            </a:r>
          </a:p>
          <a:p>
            <a:pPr lvl="1" eaLnBrk="1" hangingPunct="1">
              <a:lnSpc>
                <a:spcPct val="90000"/>
              </a:lnSpc>
              <a:spcBef>
                <a:spcPts val="600"/>
              </a:spcBef>
              <a:defRPr/>
            </a:pPr>
            <a:r>
              <a:rPr lang="en-US" sz="2000" dirty="0" smtClean="0"/>
              <a:t>Typically used in an </a:t>
            </a:r>
            <a:r>
              <a:rPr lang="en-US" sz="2000" dirty="0" err="1" smtClean="0">
                <a:solidFill>
                  <a:schemeClr val="accent1">
                    <a:lumMod val="50000"/>
                  </a:schemeClr>
                </a:solidFill>
              </a:rPr>
              <a:t>awk</a:t>
            </a:r>
            <a:r>
              <a:rPr lang="en-US" sz="2000" dirty="0" smtClean="0"/>
              <a:t> script to print the final value of a variable, such as a running sum calculated in a loop.</a:t>
            </a:r>
          </a:p>
          <a:p>
            <a:pPr lvl="1" eaLnBrk="1" hangingPunct="1">
              <a:lnSpc>
                <a:spcPct val="90000"/>
              </a:lnSpc>
              <a:spcBef>
                <a:spcPts val="600"/>
              </a:spcBef>
              <a:defRPr/>
            </a:pPr>
            <a:r>
              <a:rPr lang="en-US" sz="2000" dirty="0" smtClean="0"/>
              <a:t>Example:</a:t>
            </a:r>
          </a:p>
          <a:p>
            <a:pPr lvl="1" eaLnBrk="1" hangingPunct="1">
              <a:lnSpc>
                <a:spcPct val="90000"/>
              </a:lnSpc>
              <a:spcBef>
                <a:spcPts val="600"/>
              </a:spcBef>
              <a:buFontTx/>
              <a:buNone/>
              <a:defRPr/>
            </a:pPr>
            <a:r>
              <a:rPr lang="en-US" sz="2000" dirty="0" smtClean="0"/>
              <a:t>		</a:t>
            </a:r>
            <a:r>
              <a:rPr lang="en-US" sz="2000" dirty="0" smtClean="0">
                <a:solidFill>
                  <a:schemeClr val="bg1">
                    <a:lumMod val="50000"/>
                  </a:schemeClr>
                </a:solidFill>
              </a:rPr>
              <a:t>END  {  print “The sum is ”, total  }</a:t>
            </a:r>
          </a:p>
          <a:p>
            <a:pPr lvl="1" eaLnBrk="1" hangingPunct="1">
              <a:lnSpc>
                <a:spcPct val="90000"/>
              </a:lnSpc>
              <a:spcBef>
                <a:spcPts val="600"/>
              </a:spcBef>
              <a:buFontTx/>
              <a:buNone/>
              <a:defRPr/>
            </a:pPr>
            <a:r>
              <a:rPr lang="en-US" sz="2000" dirty="0" smtClean="0"/>
              <a:t>	after the last input line has been processed, print the text and the total before exiting.</a:t>
            </a:r>
            <a:endParaRPr lang="en-US" sz="2000" dirty="0" smtClean="0">
              <a:solidFill>
                <a:schemeClr val="bg1">
                  <a:lumMod val="50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33400" y="228601"/>
            <a:ext cx="8229600" cy="457200"/>
          </a:xfrm>
        </p:spPr>
        <p:txBody>
          <a:bodyPr/>
          <a:lstStyle/>
          <a:p>
            <a:pPr eaLnBrk="1" hangingPunct="1"/>
            <a:r>
              <a:rPr lang="en-US" sz="2800" dirty="0" smtClean="0"/>
              <a:t>Range Pattern</a:t>
            </a:r>
            <a:endParaRPr lang="en-US" sz="2000" dirty="0" smtClean="0">
              <a:solidFill>
                <a:schemeClr val="tx1"/>
              </a:solidFill>
            </a:endParaRPr>
          </a:p>
        </p:txBody>
      </p:sp>
      <p:sp>
        <p:nvSpPr>
          <p:cNvPr id="53251" name="Rectangle 3"/>
          <p:cNvSpPr>
            <a:spLocks noGrp="1" noChangeArrowheads="1"/>
          </p:cNvSpPr>
          <p:nvPr>
            <p:ph type="body" idx="1"/>
          </p:nvPr>
        </p:nvSpPr>
        <p:spPr>
          <a:xfrm>
            <a:off x="381000" y="685800"/>
            <a:ext cx="8229600" cy="5791200"/>
          </a:xfrm>
        </p:spPr>
        <p:txBody>
          <a:bodyPr/>
          <a:lstStyle/>
          <a:p>
            <a:pPr eaLnBrk="1" hangingPunct="1">
              <a:lnSpc>
                <a:spcPct val="90000"/>
              </a:lnSpc>
              <a:spcBef>
                <a:spcPts val="1200"/>
              </a:spcBef>
              <a:defRPr/>
            </a:pPr>
            <a:r>
              <a:rPr lang="en-US" sz="2000" dirty="0" smtClean="0"/>
              <a:t>A range pattern is made up of 2 patterns.</a:t>
            </a:r>
          </a:p>
          <a:p>
            <a:pPr eaLnBrk="1" hangingPunct="1">
              <a:lnSpc>
                <a:spcPct val="90000"/>
              </a:lnSpc>
              <a:spcBef>
                <a:spcPts val="1200"/>
              </a:spcBef>
              <a:defRPr/>
            </a:pPr>
            <a:r>
              <a:rPr lang="en-US" sz="2000" dirty="0" smtClean="0"/>
              <a:t>Format:   </a:t>
            </a:r>
            <a:r>
              <a:rPr lang="en-US" sz="2000" dirty="0" err="1" smtClean="0">
                <a:solidFill>
                  <a:schemeClr val="bg1">
                    <a:lumMod val="50000"/>
                  </a:schemeClr>
                </a:solidFill>
              </a:rPr>
              <a:t>start_pattern</a:t>
            </a:r>
            <a:r>
              <a:rPr lang="en-US" sz="2000" b="1" dirty="0" smtClean="0">
                <a:solidFill>
                  <a:schemeClr val="accent1">
                    <a:lumMod val="50000"/>
                  </a:schemeClr>
                </a:solidFill>
              </a:rPr>
              <a:t>,</a:t>
            </a:r>
            <a:r>
              <a:rPr lang="en-US" sz="2000" dirty="0" smtClean="0">
                <a:solidFill>
                  <a:schemeClr val="bg1">
                    <a:lumMod val="50000"/>
                  </a:schemeClr>
                </a:solidFill>
              </a:rPr>
              <a:t> </a:t>
            </a:r>
            <a:r>
              <a:rPr lang="en-US" sz="2000" dirty="0" err="1" smtClean="0">
                <a:solidFill>
                  <a:schemeClr val="bg1">
                    <a:lumMod val="50000"/>
                  </a:schemeClr>
                </a:solidFill>
              </a:rPr>
              <a:t>end_pattern</a:t>
            </a:r>
            <a:endParaRPr lang="en-US" sz="2000" dirty="0" smtClean="0">
              <a:solidFill>
                <a:schemeClr val="bg1">
                  <a:lumMod val="50000"/>
                </a:schemeClr>
              </a:solidFill>
            </a:endParaRPr>
          </a:p>
          <a:p>
            <a:pPr eaLnBrk="1" hangingPunct="1">
              <a:lnSpc>
                <a:spcPct val="90000"/>
              </a:lnSpc>
              <a:spcBef>
                <a:spcPts val="600"/>
              </a:spcBef>
              <a:buFontTx/>
              <a:buNone/>
              <a:defRPr/>
            </a:pPr>
            <a:r>
              <a:rPr lang="en-US" sz="2000" dirty="0" smtClean="0"/>
              <a:t>	</a:t>
            </a:r>
            <a:r>
              <a:rPr lang="en-US" sz="2000" dirty="0" err="1" smtClean="0">
                <a:solidFill>
                  <a:schemeClr val="bg1">
                    <a:lumMod val="50000"/>
                  </a:schemeClr>
                </a:solidFill>
              </a:rPr>
              <a:t>start_pattern</a:t>
            </a:r>
            <a:r>
              <a:rPr lang="en-US" sz="2000" dirty="0" smtClean="0"/>
              <a:t> and </a:t>
            </a:r>
            <a:r>
              <a:rPr lang="en-US" sz="2000" dirty="0" err="1" smtClean="0">
                <a:solidFill>
                  <a:schemeClr val="bg1">
                    <a:lumMod val="50000"/>
                  </a:schemeClr>
                </a:solidFill>
              </a:rPr>
              <a:t>end_pattern</a:t>
            </a:r>
            <a:r>
              <a:rPr lang="en-US" sz="2000" dirty="0" smtClean="0"/>
              <a:t> are expressions (covered in the next slides).</a:t>
            </a:r>
          </a:p>
          <a:p>
            <a:pPr eaLnBrk="1" hangingPunct="1">
              <a:lnSpc>
                <a:spcPct val="90000"/>
              </a:lnSpc>
              <a:spcBef>
                <a:spcPts val="1200"/>
              </a:spcBef>
              <a:defRPr/>
            </a:pPr>
            <a:r>
              <a:rPr lang="en-US" sz="2000" dirty="0" smtClean="0"/>
              <a:t>A range pattern typically matches a group of input lines. The group of lines starts with the first match of </a:t>
            </a:r>
            <a:r>
              <a:rPr lang="en-US" sz="2000" dirty="0" err="1" smtClean="0">
                <a:solidFill>
                  <a:schemeClr val="bg1">
                    <a:lumMod val="50000"/>
                  </a:schemeClr>
                </a:solidFill>
              </a:rPr>
              <a:t>start_pattern</a:t>
            </a:r>
            <a:r>
              <a:rPr lang="en-US" sz="2000" dirty="0" smtClean="0"/>
              <a:t>, and ends with the first match of </a:t>
            </a:r>
            <a:r>
              <a:rPr lang="en-US" sz="2000" dirty="0" err="1" smtClean="0">
                <a:solidFill>
                  <a:schemeClr val="bg1">
                    <a:lumMod val="50000"/>
                  </a:schemeClr>
                </a:solidFill>
              </a:rPr>
              <a:t>end_pattern</a:t>
            </a:r>
            <a:r>
              <a:rPr lang="en-US" sz="2000" dirty="0" smtClean="0"/>
              <a:t> (similar behavior as a range of address in </a:t>
            </a:r>
            <a:r>
              <a:rPr lang="en-US" sz="2000" dirty="0" err="1" smtClean="0">
                <a:solidFill>
                  <a:schemeClr val="accent1">
                    <a:lumMod val="50000"/>
                  </a:schemeClr>
                </a:solidFill>
              </a:rPr>
              <a:t>sed</a:t>
            </a:r>
            <a:r>
              <a:rPr lang="en-US" sz="2000" dirty="0" smtClean="0"/>
              <a:t>).</a:t>
            </a:r>
          </a:p>
          <a:p>
            <a:pPr eaLnBrk="1" hangingPunct="1">
              <a:lnSpc>
                <a:spcPct val="90000"/>
              </a:lnSpc>
              <a:spcBef>
                <a:spcPts val="1200"/>
              </a:spcBef>
              <a:defRPr/>
            </a:pPr>
            <a:r>
              <a:rPr lang="en-US" sz="2000" dirty="0" smtClean="0"/>
              <a:t>If the </a:t>
            </a:r>
            <a:r>
              <a:rPr lang="en-US" sz="2000" dirty="0" err="1" smtClean="0">
                <a:solidFill>
                  <a:schemeClr val="bg1">
                    <a:lumMod val="50000"/>
                  </a:schemeClr>
                </a:solidFill>
              </a:rPr>
              <a:t>start_pattern</a:t>
            </a:r>
            <a:r>
              <a:rPr lang="en-US" sz="2000" dirty="0" smtClean="0"/>
              <a:t> and </a:t>
            </a:r>
            <a:r>
              <a:rPr lang="en-US" sz="2000" dirty="0" err="1" smtClean="0">
                <a:solidFill>
                  <a:schemeClr val="bg1">
                    <a:lumMod val="50000"/>
                  </a:schemeClr>
                </a:solidFill>
              </a:rPr>
              <a:t>end_pattern</a:t>
            </a:r>
            <a:r>
              <a:rPr lang="en-US" sz="2000" dirty="0" smtClean="0"/>
              <a:t> are the same, then only one line is matched: the line which matches both the </a:t>
            </a:r>
            <a:r>
              <a:rPr lang="en-US" sz="2000" dirty="0" err="1" smtClean="0">
                <a:solidFill>
                  <a:schemeClr val="bg1">
                    <a:lumMod val="50000"/>
                  </a:schemeClr>
                </a:solidFill>
              </a:rPr>
              <a:t>start_pattern</a:t>
            </a:r>
            <a:r>
              <a:rPr lang="en-US" sz="2000" dirty="0" smtClean="0"/>
              <a:t> and the </a:t>
            </a:r>
            <a:r>
              <a:rPr lang="en-US" sz="2000" dirty="0" err="1" smtClean="0">
                <a:solidFill>
                  <a:schemeClr val="bg1">
                    <a:lumMod val="50000"/>
                  </a:schemeClr>
                </a:solidFill>
              </a:rPr>
              <a:t>end_pattern</a:t>
            </a:r>
            <a:r>
              <a:rPr lang="en-US" sz="2000" dirty="0" smtClean="0">
                <a:solidFill>
                  <a:schemeClr val="bg1">
                    <a:lumMod val="50000"/>
                  </a:schemeClr>
                </a:solidFill>
              </a:rPr>
              <a:t>.</a:t>
            </a:r>
          </a:p>
          <a:p>
            <a:pPr eaLnBrk="1" hangingPunct="1">
              <a:lnSpc>
                <a:spcPct val="90000"/>
              </a:lnSpc>
              <a:spcBef>
                <a:spcPts val="1200"/>
              </a:spcBef>
              <a:defRPr/>
            </a:pPr>
            <a:r>
              <a:rPr lang="en-US" sz="2000" dirty="0" smtClean="0"/>
              <a:t>If there are several groups of lines that match the range, each group is processed the same way.</a:t>
            </a:r>
          </a:p>
          <a:p>
            <a:pPr eaLnBrk="1" hangingPunct="1">
              <a:lnSpc>
                <a:spcPct val="90000"/>
              </a:lnSpc>
              <a:spcBef>
                <a:spcPts val="1200"/>
              </a:spcBef>
              <a:defRPr/>
            </a:pPr>
            <a:r>
              <a:rPr lang="en-US" sz="2000" dirty="0" smtClean="0"/>
              <a:t>If there is a </a:t>
            </a:r>
            <a:r>
              <a:rPr lang="en-US" sz="2000" dirty="0" err="1" smtClean="0">
                <a:solidFill>
                  <a:schemeClr val="bg1">
                    <a:lumMod val="50000"/>
                  </a:schemeClr>
                </a:solidFill>
              </a:rPr>
              <a:t>start_pattern</a:t>
            </a:r>
            <a:r>
              <a:rPr lang="en-US" sz="2000" dirty="0" smtClean="0"/>
              <a:t> match, but no </a:t>
            </a:r>
            <a:r>
              <a:rPr lang="en-US" sz="2000" dirty="0" err="1" smtClean="0">
                <a:solidFill>
                  <a:schemeClr val="bg1">
                    <a:lumMod val="50000"/>
                  </a:schemeClr>
                </a:solidFill>
              </a:rPr>
              <a:t>end_pattern</a:t>
            </a:r>
            <a:r>
              <a:rPr lang="en-US" sz="2000" dirty="0" smtClean="0"/>
              <a:t> match, then the match ends at the last input line.</a:t>
            </a:r>
          </a:p>
          <a:p>
            <a:pPr eaLnBrk="1" hangingPunct="1">
              <a:lnSpc>
                <a:spcPct val="90000"/>
              </a:lnSpc>
              <a:spcBef>
                <a:spcPts val="1200"/>
              </a:spcBef>
              <a:defRPr/>
            </a:pPr>
            <a:r>
              <a:rPr lang="en-US" sz="2000" dirty="0" smtClean="0"/>
              <a:t>The next slides discuss the expressions that can be used in a pattern.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74638"/>
            <a:ext cx="8229600" cy="563562"/>
          </a:xfrm>
        </p:spPr>
        <p:txBody>
          <a:bodyPr/>
          <a:lstStyle/>
          <a:p>
            <a:pPr eaLnBrk="1" hangingPunct="1"/>
            <a:r>
              <a:rPr lang="en-US" sz="2800" smtClean="0"/>
              <a:t>Expression Pattern </a:t>
            </a:r>
            <a:r>
              <a:rPr lang="en-US" sz="2000" smtClean="0"/>
              <a:t>(1 of 4)</a:t>
            </a:r>
            <a:endParaRPr lang="en-US" sz="2000" smtClean="0">
              <a:solidFill>
                <a:schemeClr val="tx1"/>
              </a:solidFill>
            </a:endParaRPr>
          </a:p>
        </p:txBody>
      </p:sp>
      <p:sp>
        <p:nvSpPr>
          <p:cNvPr id="54275" name="Rectangle 3"/>
          <p:cNvSpPr>
            <a:spLocks noGrp="1" noChangeArrowheads="1"/>
          </p:cNvSpPr>
          <p:nvPr>
            <p:ph type="body" idx="1"/>
          </p:nvPr>
        </p:nvSpPr>
        <p:spPr>
          <a:xfrm>
            <a:off x="533400" y="838200"/>
            <a:ext cx="8077200" cy="5334000"/>
          </a:xfrm>
        </p:spPr>
        <p:txBody>
          <a:bodyPr/>
          <a:lstStyle/>
          <a:p>
            <a:pPr eaLnBrk="1" hangingPunct="1">
              <a:lnSpc>
                <a:spcPct val="90000"/>
              </a:lnSpc>
              <a:defRPr/>
            </a:pPr>
            <a:r>
              <a:rPr lang="en-US" sz="2000" dirty="0" smtClean="0"/>
              <a:t>An expression pattern is 1 of 4 types of expressions.</a:t>
            </a:r>
          </a:p>
          <a:p>
            <a:pPr eaLnBrk="1" hangingPunct="1">
              <a:lnSpc>
                <a:spcPct val="90000"/>
              </a:lnSpc>
              <a:defRPr/>
            </a:pPr>
            <a:r>
              <a:rPr lang="en-US" sz="2000" u="sng" dirty="0" smtClean="0"/>
              <a:t>Regular expression</a:t>
            </a:r>
          </a:p>
          <a:p>
            <a:pPr lvl="1" eaLnBrk="1" hangingPunct="1">
              <a:lnSpc>
                <a:spcPct val="90000"/>
              </a:lnSpc>
              <a:defRPr/>
            </a:pPr>
            <a:r>
              <a:rPr lang="en-US" sz="2000" dirty="0" err="1" smtClean="0">
                <a:solidFill>
                  <a:schemeClr val="accent1">
                    <a:lumMod val="50000"/>
                  </a:schemeClr>
                </a:solidFill>
              </a:rPr>
              <a:t>awk</a:t>
            </a:r>
            <a:r>
              <a:rPr lang="en-US" sz="2000" dirty="0" smtClean="0"/>
              <a:t> uses the extended set of </a:t>
            </a:r>
            <a:r>
              <a:rPr lang="en-US" sz="2000" dirty="0" err="1" smtClean="0"/>
              <a:t>regex</a:t>
            </a:r>
            <a:r>
              <a:rPr lang="en-US" sz="2000" dirty="0" smtClean="0"/>
              <a:t>.</a:t>
            </a:r>
          </a:p>
          <a:p>
            <a:pPr lvl="1" eaLnBrk="1" hangingPunct="1">
              <a:lnSpc>
                <a:spcPct val="90000"/>
              </a:lnSpc>
              <a:defRPr/>
            </a:pPr>
            <a:r>
              <a:rPr lang="en-US" sz="2000" dirty="0" smtClean="0"/>
              <a:t>The </a:t>
            </a:r>
            <a:r>
              <a:rPr lang="en-US" sz="2000" dirty="0" err="1" smtClean="0"/>
              <a:t>regex</a:t>
            </a:r>
            <a:r>
              <a:rPr lang="en-US" sz="2000" dirty="0" smtClean="0"/>
              <a:t> format is </a:t>
            </a:r>
            <a:r>
              <a:rPr lang="en-US" sz="2000" dirty="0" smtClean="0">
                <a:solidFill>
                  <a:schemeClr val="accent1">
                    <a:lumMod val="50000"/>
                  </a:schemeClr>
                </a:solidFill>
              </a:rPr>
              <a:t>/</a:t>
            </a:r>
            <a:r>
              <a:rPr lang="en-US" sz="2000" dirty="0" err="1" smtClean="0">
                <a:solidFill>
                  <a:schemeClr val="bg1">
                    <a:lumMod val="50000"/>
                  </a:schemeClr>
                </a:solidFill>
              </a:rPr>
              <a:t>regex</a:t>
            </a:r>
            <a:r>
              <a:rPr lang="en-US" sz="2000" dirty="0" smtClean="0">
                <a:solidFill>
                  <a:schemeClr val="accent1">
                    <a:lumMod val="50000"/>
                  </a:schemeClr>
                </a:solidFill>
              </a:rPr>
              <a:t>/</a:t>
            </a:r>
          </a:p>
          <a:p>
            <a:pPr lvl="1" eaLnBrk="1" hangingPunct="1">
              <a:lnSpc>
                <a:spcPct val="90000"/>
              </a:lnSpc>
              <a:defRPr/>
            </a:pPr>
            <a:r>
              <a:rPr lang="en-US" sz="2000" dirty="0" smtClean="0"/>
              <a:t>There are 2 operators for matching </a:t>
            </a:r>
            <a:r>
              <a:rPr lang="en-US" sz="2000" dirty="0" err="1" smtClean="0"/>
              <a:t>regex</a:t>
            </a:r>
            <a:r>
              <a:rPr lang="en-US" sz="2000" dirty="0" smtClean="0"/>
              <a:t>:</a:t>
            </a:r>
          </a:p>
          <a:p>
            <a:pPr lvl="1" eaLnBrk="1" hangingPunct="1">
              <a:lnSpc>
                <a:spcPct val="90000"/>
              </a:lnSpc>
              <a:buFontTx/>
              <a:buNone/>
              <a:defRPr/>
            </a:pPr>
            <a:r>
              <a:rPr lang="en-US" sz="2000" dirty="0" smtClean="0"/>
              <a:t>		</a:t>
            </a:r>
            <a:r>
              <a:rPr lang="en-US" sz="2000" dirty="0" smtClean="0">
                <a:solidFill>
                  <a:schemeClr val="accent1">
                    <a:lumMod val="50000"/>
                  </a:schemeClr>
                </a:solidFill>
              </a:rPr>
              <a:t>~ </a:t>
            </a:r>
            <a:r>
              <a:rPr lang="en-US" sz="2000" dirty="0" smtClean="0"/>
              <a:t>   match		</a:t>
            </a:r>
            <a:r>
              <a:rPr lang="en-US" sz="2000" dirty="0" smtClean="0">
                <a:solidFill>
                  <a:schemeClr val="accent1">
                    <a:lumMod val="50000"/>
                  </a:schemeClr>
                </a:solidFill>
              </a:rPr>
              <a:t>!~</a:t>
            </a:r>
            <a:r>
              <a:rPr lang="en-US" sz="2000" dirty="0" smtClean="0"/>
              <a:t>    not match</a:t>
            </a:r>
          </a:p>
          <a:p>
            <a:pPr lvl="1" eaLnBrk="1" hangingPunct="1">
              <a:lnSpc>
                <a:spcPct val="90000"/>
              </a:lnSpc>
              <a:defRPr/>
            </a:pPr>
            <a:r>
              <a:rPr lang="en-US" sz="2000" dirty="0" smtClean="0"/>
              <a:t>To test whether the entire line matches the </a:t>
            </a:r>
            <a:r>
              <a:rPr lang="en-US" sz="2000" dirty="0" err="1" smtClean="0"/>
              <a:t>regex</a:t>
            </a:r>
            <a:r>
              <a:rPr lang="en-US" sz="2000" dirty="0" smtClean="0"/>
              <a:t>:</a:t>
            </a:r>
          </a:p>
          <a:p>
            <a:pPr lvl="1" eaLnBrk="1" hangingPunct="1">
              <a:lnSpc>
                <a:spcPct val="90000"/>
              </a:lnSpc>
              <a:buFontTx/>
              <a:buNone/>
              <a:defRPr/>
            </a:pPr>
            <a:r>
              <a:rPr lang="en-US" sz="2000" dirty="0" smtClean="0"/>
              <a:t>		</a:t>
            </a:r>
            <a:r>
              <a:rPr lang="en-US" sz="2000" dirty="0" smtClean="0">
                <a:solidFill>
                  <a:schemeClr val="accent1">
                    <a:lumMod val="50000"/>
                  </a:schemeClr>
                </a:solidFill>
              </a:rPr>
              <a:t>/</a:t>
            </a:r>
            <a:r>
              <a:rPr lang="en-US" sz="2000" dirty="0" err="1" smtClean="0">
                <a:solidFill>
                  <a:schemeClr val="bg1">
                    <a:lumMod val="50000"/>
                  </a:schemeClr>
                </a:solidFill>
              </a:rPr>
              <a:t>regex</a:t>
            </a:r>
            <a:r>
              <a:rPr lang="en-US" sz="2000" dirty="0" smtClean="0">
                <a:solidFill>
                  <a:schemeClr val="accent1">
                    <a:lumMod val="50000"/>
                  </a:schemeClr>
                </a:solidFill>
              </a:rPr>
              <a:t>/</a:t>
            </a:r>
            <a:r>
              <a:rPr lang="en-US" sz="2000" dirty="0" smtClean="0"/>
              <a:t>	 	or	  </a:t>
            </a:r>
            <a:r>
              <a:rPr lang="en-US" sz="2000" dirty="0" smtClean="0">
                <a:solidFill>
                  <a:schemeClr val="accent1">
                    <a:lumMod val="50000"/>
                  </a:schemeClr>
                </a:solidFill>
              </a:rPr>
              <a:t>$0  ~  /</a:t>
            </a:r>
            <a:r>
              <a:rPr lang="en-US" sz="2000" dirty="0" err="1" smtClean="0">
                <a:solidFill>
                  <a:schemeClr val="bg1">
                    <a:lumMod val="50000"/>
                  </a:schemeClr>
                </a:solidFill>
              </a:rPr>
              <a:t>regex</a:t>
            </a:r>
            <a:r>
              <a:rPr lang="en-US" sz="2000" dirty="0" smtClean="0">
                <a:solidFill>
                  <a:schemeClr val="accent1">
                    <a:lumMod val="50000"/>
                  </a:schemeClr>
                </a:solidFill>
              </a:rPr>
              <a:t>/</a:t>
            </a:r>
          </a:p>
          <a:p>
            <a:pPr lvl="1" eaLnBrk="1" hangingPunct="1">
              <a:lnSpc>
                <a:spcPct val="90000"/>
              </a:lnSpc>
              <a:defRPr/>
            </a:pPr>
            <a:r>
              <a:rPr lang="en-US" sz="2000" dirty="0" smtClean="0"/>
              <a:t>To test whether the line does not match the </a:t>
            </a:r>
            <a:r>
              <a:rPr lang="en-US" sz="2000" dirty="0" err="1" smtClean="0"/>
              <a:t>regex</a:t>
            </a:r>
            <a:r>
              <a:rPr lang="en-US" sz="2000" dirty="0" smtClean="0"/>
              <a:t>:</a:t>
            </a:r>
          </a:p>
          <a:p>
            <a:pPr lvl="1" eaLnBrk="1" hangingPunct="1">
              <a:lnSpc>
                <a:spcPct val="90000"/>
              </a:lnSpc>
              <a:buFontTx/>
              <a:buNone/>
              <a:defRPr/>
            </a:pPr>
            <a:r>
              <a:rPr lang="en-US" sz="2000" dirty="0" smtClean="0"/>
              <a:t>		</a:t>
            </a:r>
            <a:r>
              <a:rPr lang="en-US" sz="2000" dirty="0" smtClean="0">
                <a:solidFill>
                  <a:schemeClr val="accent1">
                    <a:lumMod val="50000"/>
                  </a:schemeClr>
                </a:solidFill>
              </a:rPr>
              <a:t> $0  !~  /</a:t>
            </a:r>
            <a:r>
              <a:rPr lang="en-US" sz="2000" dirty="0" err="1" smtClean="0">
                <a:solidFill>
                  <a:schemeClr val="bg1">
                    <a:lumMod val="50000"/>
                  </a:schemeClr>
                </a:solidFill>
              </a:rPr>
              <a:t>regex</a:t>
            </a:r>
            <a:r>
              <a:rPr lang="en-US" sz="2000" dirty="0" smtClean="0">
                <a:solidFill>
                  <a:schemeClr val="accent1">
                    <a:lumMod val="50000"/>
                  </a:schemeClr>
                </a:solidFill>
              </a:rPr>
              <a:t>/</a:t>
            </a:r>
            <a:endParaRPr lang="en-US" sz="2000" dirty="0" smtClean="0"/>
          </a:p>
          <a:p>
            <a:pPr lvl="1" eaLnBrk="1" hangingPunct="1">
              <a:lnSpc>
                <a:spcPct val="90000"/>
              </a:lnSpc>
              <a:defRPr/>
            </a:pPr>
            <a:r>
              <a:rPr lang="en-US" sz="2000" dirty="0" smtClean="0"/>
              <a:t>To test whether a particular field matches the </a:t>
            </a:r>
            <a:r>
              <a:rPr lang="en-US" sz="2000" dirty="0" err="1" smtClean="0"/>
              <a:t>regex</a:t>
            </a:r>
            <a:r>
              <a:rPr lang="en-US" sz="2000" dirty="0" smtClean="0"/>
              <a:t>:</a:t>
            </a:r>
          </a:p>
          <a:p>
            <a:pPr lvl="1" eaLnBrk="1" hangingPunct="1">
              <a:lnSpc>
                <a:spcPct val="90000"/>
              </a:lnSpc>
              <a:buFontTx/>
              <a:buNone/>
              <a:defRPr/>
            </a:pPr>
            <a:r>
              <a:rPr lang="en-US" sz="2000" dirty="0" smtClean="0"/>
              <a:t>		 </a:t>
            </a:r>
            <a:r>
              <a:rPr lang="en-US" sz="2000" dirty="0" smtClean="0">
                <a:solidFill>
                  <a:schemeClr val="bg1">
                    <a:lumMod val="50000"/>
                  </a:schemeClr>
                </a:solidFill>
              </a:rPr>
              <a:t>$2   </a:t>
            </a:r>
            <a:r>
              <a:rPr lang="en-US" sz="2000" dirty="0" smtClean="0">
                <a:solidFill>
                  <a:schemeClr val="accent1">
                    <a:lumMod val="50000"/>
                  </a:schemeClr>
                </a:solidFill>
              </a:rPr>
              <a:t>~   /</a:t>
            </a:r>
            <a:r>
              <a:rPr lang="en-US" sz="2000" dirty="0" err="1" smtClean="0">
                <a:solidFill>
                  <a:schemeClr val="bg1">
                    <a:lumMod val="50000"/>
                  </a:schemeClr>
                </a:solidFill>
              </a:rPr>
              <a:t>regex</a:t>
            </a:r>
            <a:r>
              <a:rPr lang="en-US" sz="2000" dirty="0" smtClean="0">
                <a:solidFill>
                  <a:schemeClr val="accent1">
                    <a:lumMod val="50000"/>
                  </a:schemeClr>
                </a:solidFill>
              </a:rPr>
              <a:t>/ </a:t>
            </a:r>
            <a:r>
              <a:rPr lang="en-US" sz="2000" dirty="0" smtClean="0"/>
              <a:t>		field 2 matching </a:t>
            </a:r>
            <a:r>
              <a:rPr lang="en-US" sz="2000" dirty="0" err="1" smtClean="0"/>
              <a:t>regex</a:t>
            </a:r>
            <a:endParaRPr lang="en-US" sz="2000" dirty="0" smtClean="0"/>
          </a:p>
          <a:p>
            <a:pPr lvl="1" eaLnBrk="1" hangingPunct="1">
              <a:lnSpc>
                <a:spcPct val="90000"/>
              </a:lnSpc>
              <a:defRPr/>
            </a:pPr>
            <a:r>
              <a:rPr lang="en-US" sz="2000" dirty="0" smtClean="0"/>
              <a:t>To test whether a particular field does not match the </a:t>
            </a:r>
            <a:r>
              <a:rPr lang="en-US" sz="2000" dirty="0" err="1" smtClean="0"/>
              <a:t>regex</a:t>
            </a:r>
            <a:r>
              <a:rPr lang="en-US" sz="2000" dirty="0" smtClean="0"/>
              <a:t>:</a:t>
            </a:r>
          </a:p>
          <a:p>
            <a:pPr lvl="1" eaLnBrk="1" hangingPunct="1">
              <a:lnSpc>
                <a:spcPct val="90000"/>
              </a:lnSpc>
              <a:buFontTx/>
              <a:buNone/>
              <a:defRPr/>
            </a:pPr>
            <a:r>
              <a:rPr lang="en-US" sz="2000" dirty="0" smtClean="0">
                <a:solidFill>
                  <a:schemeClr val="bg1">
                    <a:lumMod val="50000"/>
                  </a:schemeClr>
                </a:solidFill>
              </a:rPr>
              <a:t>		 $2   </a:t>
            </a:r>
            <a:r>
              <a:rPr lang="en-US" sz="2000" dirty="0" smtClean="0">
                <a:solidFill>
                  <a:schemeClr val="accent1">
                    <a:lumMod val="50000"/>
                  </a:schemeClr>
                </a:solidFill>
              </a:rPr>
              <a:t>!~</a:t>
            </a:r>
            <a:r>
              <a:rPr lang="en-US" sz="2000" dirty="0" smtClean="0">
                <a:solidFill>
                  <a:schemeClr val="bg1">
                    <a:lumMod val="50000"/>
                  </a:schemeClr>
                </a:solidFill>
              </a:rPr>
              <a:t>  </a:t>
            </a:r>
            <a:r>
              <a:rPr lang="en-US" sz="2000" dirty="0" smtClean="0">
                <a:solidFill>
                  <a:schemeClr val="accent1">
                    <a:lumMod val="50000"/>
                  </a:schemeClr>
                </a:solidFill>
              </a:rPr>
              <a:t>/</a:t>
            </a:r>
            <a:r>
              <a:rPr lang="en-US" sz="2000" dirty="0" err="1" smtClean="0">
                <a:solidFill>
                  <a:schemeClr val="bg1">
                    <a:lumMod val="50000"/>
                  </a:schemeClr>
                </a:solidFill>
              </a:rPr>
              <a:t>regex</a:t>
            </a:r>
            <a:r>
              <a:rPr lang="en-US" sz="2000" dirty="0" smtClean="0">
                <a:solidFill>
                  <a:schemeClr val="accent1">
                    <a:lumMod val="50000"/>
                  </a:schemeClr>
                </a:solidFill>
              </a:rPr>
              <a:t>/ </a:t>
            </a:r>
            <a:r>
              <a:rPr lang="en-US" sz="2000" dirty="0" smtClean="0"/>
              <a:t>		field 2 not matching </a:t>
            </a:r>
            <a:r>
              <a:rPr lang="en-US" sz="2000" dirty="0" err="1" smtClean="0"/>
              <a:t>regex</a:t>
            </a:r>
            <a:endParaRPr lang="en-US" sz="20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52400"/>
            <a:ext cx="8229600" cy="487363"/>
          </a:xfrm>
        </p:spPr>
        <p:txBody>
          <a:bodyPr/>
          <a:lstStyle/>
          <a:p>
            <a:pPr eaLnBrk="1" hangingPunct="1"/>
            <a:r>
              <a:rPr lang="en-US" sz="2800" dirty="0" smtClean="0"/>
              <a:t>Expression Pattern </a:t>
            </a:r>
            <a:r>
              <a:rPr lang="en-US" sz="2000" dirty="0" smtClean="0"/>
              <a:t>(2 of 4)</a:t>
            </a:r>
            <a:endParaRPr lang="en-US" sz="2000" dirty="0" smtClean="0">
              <a:solidFill>
                <a:schemeClr val="tx1"/>
              </a:solidFill>
            </a:endParaRPr>
          </a:p>
        </p:txBody>
      </p:sp>
      <p:sp>
        <p:nvSpPr>
          <p:cNvPr id="55299" name="Rectangle 3"/>
          <p:cNvSpPr>
            <a:spLocks noGrp="1" noChangeArrowheads="1"/>
          </p:cNvSpPr>
          <p:nvPr>
            <p:ph type="body" idx="1"/>
          </p:nvPr>
        </p:nvSpPr>
        <p:spPr>
          <a:xfrm>
            <a:off x="381000" y="609600"/>
            <a:ext cx="8382000" cy="5867400"/>
          </a:xfrm>
        </p:spPr>
        <p:txBody>
          <a:bodyPr/>
          <a:lstStyle/>
          <a:p>
            <a:pPr eaLnBrk="1" hangingPunct="1">
              <a:buFontTx/>
              <a:buNone/>
              <a:defRPr/>
            </a:pPr>
            <a:r>
              <a:rPr lang="en-US" sz="2000" u="sng" dirty="0" smtClean="0"/>
              <a:t>Arithmetic expression</a:t>
            </a:r>
            <a:r>
              <a:rPr lang="en-US" sz="2000" dirty="0" smtClean="0"/>
              <a:t>    </a:t>
            </a:r>
          </a:p>
          <a:p>
            <a:pPr eaLnBrk="1" hangingPunct="1">
              <a:spcBef>
                <a:spcPts val="200"/>
              </a:spcBef>
              <a:defRPr/>
            </a:pPr>
            <a:r>
              <a:rPr lang="en-US" sz="2000" dirty="0" smtClean="0"/>
              <a:t>If the result of the arithmetic expression is non-zero (true), the input line is a match. If the result is zero (false), it is not a match.</a:t>
            </a:r>
          </a:p>
          <a:p>
            <a:pPr eaLnBrk="1" hangingPunct="1">
              <a:spcBef>
                <a:spcPts val="200"/>
              </a:spcBef>
              <a:defRPr/>
            </a:pPr>
            <a:r>
              <a:rPr lang="en-US" sz="2000" dirty="0" smtClean="0"/>
              <a:t>The set of arithmetic operators that can be used:</a:t>
            </a:r>
          </a:p>
          <a:p>
            <a:pPr eaLnBrk="1" hangingPunct="1">
              <a:spcBef>
                <a:spcPts val="100"/>
              </a:spcBef>
              <a:buFontTx/>
              <a:buNone/>
              <a:defRPr/>
            </a:pPr>
            <a:r>
              <a:rPr lang="en-US" sz="2000" dirty="0" smtClean="0"/>
              <a:t>	</a:t>
            </a:r>
            <a:r>
              <a:rPr lang="en-US" sz="2000" dirty="0" smtClean="0">
                <a:solidFill>
                  <a:schemeClr val="accent1">
                    <a:lumMod val="50000"/>
                  </a:schemeClr>
                </a:solidFill>
              </a:rPr>
              <a:t>+</a:t>
            </a:r>
            <a:r>
              <a:rPr lang="en-US" sz="2000" dirty="0" smtClean="0"/>
              <a:t>	add			       Example	</a:t>
            </a:r>
            <a:r>
              <a:rPr lang="en-US" sz="2000" dirty="0" smtClean="0">
                <a:solidFill>
                  <a:schemeClr val="bg1">
                    <a:lumMod val="50000"/>
                  </a:schemeClr>
                </a:solidFill>
              </a:rPr>
              <a:t>$2 + $3</a:t>
            </a:r>
          </a:p>
          <a:p>
            <a:pPr eaLnBrk="1" hangingPunct="1">
              <a:spcBef>
                <a:spcPts val="100"/>
              </a:spcBef>
              <a:buFontTx/>
              <a:buNone/>
              <a:defRPr/>
            </a:pPr>
            <a:r>
              <a:rPr lang="en-US" sz="2000" dirty="0" smtClean="0">
                <a:solidFill>
                  <a:schemeClr val="accent1">
                    <a:lumMod val="50000"/>
                  </a:schemeClr>
                </a:solidFill>
              </a:rPr>
              <a:t>	-</a:t>
            </a:r>
            <a:r>
              <a:rPr lang="en-US" sz="2000" dirty="0" smtClean="0"/>
              <a:t>	subtract	 				</a:t>
            </a:r>
            <a:r>
              <a:rPr lang="en-US" sz="2000" dirty="0" smtClean="0">
                <a:solidFill>
                  <a:schemeClr val="bg1">
                    <a:lumMod val="50000"/>
                  </a:schemeClr>
                </a:solidFill>
              </a:rPr>
              <a:t>$2 - $3</a:t>
            </a:r>
          </a:p>
          <a:p>
            <a:pPr eaLnBrk="1" hangingPunct="1">
              <a:spcBef>
                <a:spcPts val="100"/>
              </a:spcBef>
              <a:buFontTx/>
              <a:buNone/>
              <a:defRPr/>
            </a:pPr>
            <a:r>
              <a:rPr lang="en-US" sz="2000" dirty="0" smtClean="0">
                <a:solidFill>
                  <a:schemeClr val="accent1">
                    <a:lumMod val="50000"/>
                  </a:schemeClr>
                </a:solidFill>
              </a:rPr>
              <a:t>	*</a:t>
            </a:r>
            <a:r>
              <a:rPr lang="en-US" sz="2000" dirty="0" smtClean="0"/>
              <a:t>	multiply					</a:t>
            </a:r>
            <a:r>
              <a:rPr lang="en-US" sz="2000" dirty="0" smtClean="0">
                <a:solidFill>
                  <a:schemeClr val="bg1">
                    <a:lumMod val="50000"/>
                  </a:schemeClr>
                </a:solidFill>
              </a:rPr>
              <a:t>$2 * $3</a:t>
            </a:r>
          </a:p>
          <a:p>
            <a:pPr eaLnBrk="1" hangingPunct="1">
              <a:spcBef>
                <a:spcPts val="100"/>
              </a:spcBef>
              <a:buFontTx/>
              <a:buNone/>
              <a:defRPr/>
            </a:pPr>
            <a:r>
              <a:rPr lang="en-US" sz="2000" dirty="0" smtClean="0">
                <a:solidFill>
                  <a:schemeClr val="accent1">
                    <a:lumMod val="50000"/>
                  </a:schemeClr>
                </a:solidFill>
              </a:rPr>
              <a:t>	/</a:t>
            </a:r>
            <a:r>
              <a:rPr lang="en-US" sz="2000" dirty="0" smtClean="0"/>
              <a:t>	divide					</a:t>
            </a:r>
            <a:r>
              <a:rPr lang="en-US" sz="2000" dirty="0" smtClean="0">
                <a:solidFill>
                  <a:schemeClr val="bg1">
                    <a:lumMod val="50000"/>
                  </a:schemeClr>
                </a:solidFill>
              </a:rPr>
              <a:t>$2 / $3</a:t>
            </a:r>
          </a:p>
          <a:p>
            <a:pPr eaLnBrk="1" hangingPunct="1">
              <a:spcBef>
                <a:spcPts val="100"/>
              </a:spcBef>
              <a:buFontTx/>
              <a:buNone/>
              <a:defRPr/>
            </a:pPr>
            <a:r>
              <a:rPr lang="en-US" sz="2000" dirty="0" smtClean="0">
                <a:solidFill>
                  <a:schemeClr val="accent1">
                    <a:lumMod val="50000"/>
                  </a:schemeClr>
                </a:solidFill>
              </a:rPr>
              <a:t>	%</a:t>
            </a:r>
            <a:r>
              <a:rPr lang="en-US" sz="2000" dirty="0" smtClean="0"/>
              <a:t>	modulus 				</a:t>
            </a:r>
            <a:r>
              <a:rPr lang="en-US" sz="2000" dirty="0" smtClean="0">
                <a:solidFill>
                  <a:schemeClr val="bg1">
                    <a:lumMod val="50000"/>
                  </a:schemeClr>
                </a:solidFill>
              </a:rPr>
              <a:t>$2 % $3</a:t>
            </a:r>
          </a:p>
          <a:p>
            <a:pPr eaLnBrk="1" hangingPunct="1">
              <a:spcBef>
                <a:spcPts val="100"/>
              </a:spcBef>
              <a:buFontTx/>
              <a:buNone/>
              <a:defRPr/>
            </a:pPr>
            <a:r>
              <a:rPr lang="en-US" sz="2000" dirty="0" smtClean="0">
                <a:solidFill>
                  <a:schemeClr val="accent1">
                    <a:lumMod val="50000"/>
                  </a:schemeClr>
                </a:solidFill>
              </a:rPr>
              <a:t>	^</a:t>
            </a:r>
            <a:r>
              <a:rPr lang="en-US" sz="2000" dirty="0" smtClean="0"/>
              <a:t>	power					</a:t>
            </a:r>
            <a:r>
              <a:rPr lang="en-US" sz="2000" dirty="0" smtClean="0">
                <a:solidFill>
                  <a:schemeClr val="bg1">
                    <a:lumMod val="50000"/>
                  </a:schemeClr>
                </a:solidFill>
              </a:rPr>
              <a:t>$2 ^ $3</a:t>
            </a:r>
          </a:p>
          <a:p>
            <a:pPr eaLnBrk="1" hangingPunct="1">
              <a:spcBef>
                <a:spcPts val="100"/>
              </a:spcBef>
              <a:buFontTx/>
              <a:buNone/>
              <a:defRPr/>
            </a:pPr>
            <a:r>
              <a:rPr lang="en-US" sz="2000" dirty="0" smtClean="0">
                <a:solidFill>
                  <a:schemeClr val="accent1">
                    <a:lumMod val="50000"/>
                  </a:schemeClr>
                </a:solidFill>
              </a:rPr>
              <a:t>	--</a:t>
            </a:r>
            <a:r>
              <a:rPr lang="en-US" sz="2000" dirty="0" smtClean="0"/>
              <a:t>	decrement by 1				</a:t>
            </a:r>
            <a:r>
              <a:rPr lang="en-US" sz="2000" dirty="0" smtClean="0">
                <a:solidFill>
                  <a:schemeClr val="bg1">
                    <a:lumMod val="50000"/>
                  </a:schemeClr>
                </a:solidFill>
              </a:rPr>
              <a:t>$2--	   ($2 = $2 – 1)</a:t>
            </a:r>
          </a:p>
          <a:p>
            <a:pPr eaLnBrk="1" hangingPunct="1">
              <a:spcBef>
                <a:spcPts val="100"/>
              </a:spcBef>
              <a:buFontTx/>
              <a:buNone/>
              <a:defRPr/>
            </a:pPr>
            <a:r>
              <a:rPr lang="en-US" sz="2000" dirty="0" smtClean="0">
                <a:solidFill>
                  <a:schemeClr val="accent1">
                    <a:lumMod val="50000"/>
                  </a:schemeClr>
                </a:solidFill>
              </a:rPr>
              <a:t>	++</a:t>
            </a:r>
            <a:r>
              <a:rPr lang="en-US" sz="2000" dirty="0" smtClean="0"/>
              <a:t>	increment by 1				</a:t>
            </a:r>
            <a:r>
              <a:rPr lang="en-US" sz="2000" dirty="0" smtClean="0">
                <a:solidFill>
                  <a:schemeClr val="bg1">
                    <a:lumMod val="50000"/>
                  </a:schemeClr>
                </a:solidFill>
              </a:rPr>
              <a:t>$2++	   ($2 = $2 + 1)</a:t>
            </a:r>
          </a:p>
          <a:p>
            <a:pPr eaLnBrk="1" hangingPunct="1">
              <a:spcBef>
                <a:spcPts val="100"/>
              </a:spcBef>
              <a:buFontTx/>
              <a:buNone/>
              <a:defRPr/>
            </a:pPr>
            <a:r>
              <a:rPr lang="en-US" sz="2000" dirty="0" smtClean="0">
                <a:solidFill>
                  <a:schemeClr val="accent1">
                    <a:lumMod val="50000"/>
                  </a:schemeClr>
                </a:solidFill>
              </a:rPr>
              <a:t>	=	</a:t>
            </a:r>
            <a:r>
              <a:rPr lang="en-US" sz="2000" dirty="0" smtClean="0"/>
              <a:t>assign					</a:t>
            </a:r>
            <a:r>
              <a:rPr lang="en-US" sz="2000" dirty="0" smtClean="0">
                <a:solidFill>
                  <a:schemeClr val="bg1">
                    <a:lumMod val="50000"/>
                  </a:schemeClr>
                </a:solidFill>
              </a:rPr>
              <a:t>$2 = 5</a:t>
            </a:r>
          </a:p>
          <a:p>
            <a:pPr eaLnBrk="1" hangingPunct="1">
              <a:spcBef>
                <a:spcPts val="100"/>
              </a:spcBef>
              <a:buFontTx/>
              <a:buNone/>
              <a:defRPr/>
            </a:pPr>
            <a:r>
              <a:rPr lang="en-US" sz="2000" dirty="0" smtClean="0">
                <a:solidFill>
                  <a:schemeClr val="accent1">
                    <a:lumMod val="50000"/>
                  </a:schemeClr>
                </a:solidFill>
              </a:rPr>
              <a:t>	+=</a:t>
            </a:r>
            <a:r>
              <a:rPr lang="en-US" sz="2000" dirty="0" smtClean="0"/>
              <a:t>	add and re-assign			</a:t>
            </a:r>
            <a:r>
              <a:rPr lang="en-US" sz="2000" dirty="0" smtClean="0">
                <a:solidFill>
                  <a:schemeClr val="bg1">
                    <a:lumMod val="50000"/>
                  </a:schemeClr>
                </a:solidFill>
              </a:rPr>
              <a:t>$2 += 5    ($2 = $2 + 5)</a:t>
            </a:r>
          </a:p>
          <a:p>
            <a:pPr eaLnBrk="1" hangingPunct="1">
              <a:spcBef>
                <a:spcPts val="100"/>
              </a:spcBef>
              <a:buFontTx/>
              <a:buNone/>
              <a:defRPr/>
            </a:pPr>
            <a:r>
              <a:rPr lang="en-US" sz="2000" dirty="0" smtClean="0">
                <a:solidFill>
                  <a:schemeClr val="accent1">
                    <a:lumMod val="50000"/>
                  </a:schemeClr>
                </a:solidFill>
              </a:rPr>
              <a:t>	-=</a:t>
            </a:r>
            <a:r>
              <a:rPr lang="en-US" sz="2000" dirty="0" smtClean="0"/>
              <a:t>	subtract and re-assign			</a:t>
            </a:r>
            <a:r>
              <a:rPr lang="en-US" sz="2000" dirty="0" smtClean="0">
                <a:solidFill>
                  <a:schemeClr val="bg1">
                    <a:lumMod val="50000"/>
                  </a:schemeClr>
                </a:solidFill>
              </a:rPr>
              <a:t>$2 -= 5	   ($2 = $2 - 5)</a:t>
            </a:r>
          </a:p>
          <a:p>
            <a:pPr eaLnBrk="1" hangingPunct="1">
              <a:spcBef>
                <a:spcPts val="100"/>
              </a:spcBef>
              <a:buFontTx/>
              <a:buNone/>
              <a:defRPr/>
            </a:pPr>
            <a:r>
              <a:rPr lang="en-US" sz="2000" dirty="0" smtClean="0">
                <a:solidFill>
                  <a:schemeClr val="accent1">
                    <a:lumMod val="50000"/>
                  </a:schemeClr>
                </a:solidFill>
              </a:rPr>
              <a:t>	*=</a:t>
            </a:r>
            <a:r>
              <a:rPr lang="en-US" sz="2000" dirty="0" smtClean="0"/>
              <a:t>	multiply and re-assign			</a:t>
            </a:r>
            <a:r>
              <a:rPr lang="en-US" sz="2000" dirty="0" smtClean="0">
                <a:solidFill>
                  <a:schemeClr val="bg1">
                    <a:lumMod val="50000"/>
                  </a:schemeClr>
                </a:solidFill>
              </a:rPr>
              <a:t>$2 *= 5	   ($2 = $2 * 5)</a:t>
            </a:r>
          </a:p>
          <a:p>
            <a:pPr eaLnBrk="1" hangingPunct="1">
              <a:spcBef>
                <a:spcPts val="100"/>
              </a:spcBef>
              <a:buFontTx/>
              <a:buNone/>
              <a:defRPr/>
            </a:pPr>
            <a:r>
              <a:rPr lang="en-US" sz="2000" dirty="0" smtClean="0">
                <a:solidFill>
                  <a:schemeClr val="bg1">
                    <a:lumMod val="50000"/>
                  </a:schemeClr>
                </a:solidFill>
              </a:rPr>
              <a:t>	</a:t>
            </a:r>
            <a:r>
              <a:rPr lang="en-US" sz="2000" dirty="0" smtClean="0">
                <a:solidFill>
                  <a:schemeClr val="accent1">
                    <a:lumMod val="50000"/>
                  </a:schemeClr>
                </a:solidFill>
              </a:rPr>
              <a:t>/=</a:t>
            </a:r>
            <a:r>
              <a:rPr lang="en-US" sz="2000" dirty="0" smtClean="0"/>
              <a:t>	divide and re-assign			</a:t>
            </a:r>
            <a:r>
              <a:rPr lang="en-US" sz="2000" dirty="0" smtClean="0">
                <a:solidFill>
                  <a:schemeClr val="bg1">
                    <a:lumMod val="50000"/>
                  </a:schemeClr>
                </a:solidFill>
              </a:rPr>
              <a:t>$2 /= 5	   ($2 = $2 / 5)</a:t>
            </a:r>
          </a:p>
          <a:p>
            <a:pPr eaLnBrk="1" hangingPunct="1">
              <a:spcBef>
                <a:spcPts val="100"/>
              </a:spcBef>
              <a:buFontTx/>
              <a:buNone/>
              <a:defRPr/>
            </a:pPr>
            <a:r>
              <a:rPr lang="en-US" sz="2000" dirty="0" smtClean="0">
                <a:solidFill>
                  <a:schemeClr val="accent1">
                    <a:lumMod val="50000"/>
                  </a:schemeClr>
                </a:solidFill>
              </a:rPr>
              <a:t>	%=</a:t>
            </a:r>
            <a:r>
              <a:rPr lang="en-US" sz="2000" dirty="0" smtClean="0"/>
              <a:t>	modulus and re-assign			</a:t>
            </a:r>
            <a:r>
              <a:rPr lang="en-US" sz="2000" dirty="0" smtClean="0">
                <a:solidFill>
                  <a:schemeClr val="bg1">
                    <a:lumMod val="50000"/>
                  </a:schemeClr>
                </a:solidFill>
              </a:rPr>
              <a:t>$2 %= 5   ($2 = $2 % 5)</a:t>
            </a:r>
          </a:p>
          <a:p>
            <a:pPr eaLnBrk="1" hangingPunct="1">
              <a:spcBef>
                <a:spcPts val="200"/>
              </a:spcBef>
              <a:buFontTx/>
              <a:buNone/>
              <a:defRPr/>
            </a:pPr>
            <a:endParaRPr lang="en-US" sz="2000" dirty="0" smtClean="0">
              <a:solidFill>
                <a:schemeClr val="bg1">
                  <a:lumMod val="5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74638"/>
            <a:ext cx="8229600" cy="563562"/>
          </a:xfrm>
        </p:spPr>
        <p:txBody>
          <a:bodyPr/>
          <a:lstStyle/>
          <a:p>
            <a:pPr eaLnBrk="1" hangingPunct="1">
              <a:defRPr/>
            </a:pPr>
            <a:r>
              <a:rPr lang="en-US" sz="2800" dirty="0" smtClean="0"/>
              <a:t>Some notes before we start</a:t>
            </a:r>
            <a:endParaRPr lang="en-US" sz="2800" dirty="0" smtClean="0">
              <a:solidFill>
                <a:schemeClr val="accent1">
                  <a:lumMod val="50000"/>
                </a:schemeClr>
              </a:solidFill>
            </a:endParaRPr>
          </a:p>
        </p:txBody>
      </p:sp>
      <p:sp>
        <p:nvSpPr>
          <p:cNvPr id="52227" name="Rectangle 3"/>
          <p:cNvSpPr>
            <a:spLocks noGrp="1" noChangeArrowheads="1"/>
          </p:cNvSpPr>
          <p:nvPr>
            <p:ph type="body" idx="1"/>
          </p:nvPr>
        </p:nvSpPr>
        <p:spPr>
          <a:xfrm>
            <a:off x="533400" y="838200"/>
            <a:ext cx="8077200" cy="5638800"/>
          </a:xfrm>
        </p:spPr>
        <p:txBody>
          <a:bodyPr/>
          <a:lstStyle/>
          <a:p>
            <a:pPr eaLnBrk="1" hangingPunct="1">
              <a:lnSpc>
                <a:spcPct val="80000"/>
              </a:lnSpc>
              <a:spcBef>
                <a:spcPts val="600"/>
              </a:spcBef>
              <a:defRPr/>
            </a:pPr>
            <a:r>
              <a:rPr lang="en-US" sz="2000" dirty="0" smtClean="0"/>
              <a:t>The </a:t>
            </a:r>
            <a:r>
              <a:rPr lang="en-US" sz="2000" dirty="0" err="1" smtClean="0">
                <a:solidFill>
                  <a:schemeClr val="accent1">
                    <a:lumMod val="50000"/>
                  </a:schemeClr>
                </a:solidFill>
              </a:rPr>
              <a:t>awk</a:t>
            </a:r>
            <a:r>
              <a:rPr lang="en-US" sz="2000" dirty="0" smtClean="0"/>
              <a:t> lecture notes are written for someone who has some basic programming knowledge, specifically an understanding of:</a:t>
            </a:r>
          </a:p>
          <a:p>
            <a:pPr lvl="1" eaLnBrk="1" hangingPunct="1">
              <a:lnSpc>
                <a:spcPct val="80000"/>
              </a:lnSpc>
              <a:defRPr/>
            </a:pPr>
            <a:r>
              <a:rPr lang="en-US" sz="2000" dirty="0" smtClean="0">
                <a:solidFill>
                  <a:schemeClr val="tx2"/>
                </a:solidFill>
              </a:rPr>
              <a:t>Variables and primitive data types such as </a:t>
            </a:r>
            <a:r>
              <a:rPr lang="en-US" sz="2000" dirty="0" err="1" smtClean="0">
                <a:solidFill>
                  <a:schemeClr val="tx2"/>
                </a:solidFill>
              </a:rPr>
              <a:t>int</a:t>
            </a:r>
            <a:r>
              <a:rPr lang="en-US" sz="2000" dirty="0" smtClean="0">
                <a:solidFill>
                  <a:schemeClr val="tx2"/>
                </a:solidFill>
              </a:rPr>
              <a:t> or double</a:t>
            </a:r>
          </a:p>
          <a:p>
            <a:pPr lvl="1" eaLnBrk="1" hangingPunct="1">
              <a:lnSpc>
                <a:spcPct val="80000"/>
              </a:lnSpc>
              <a:defRPr/>
            </a:pPr>
            <a:r>
              <a:rPr lang="en-US" sz="2000" dirty="0" smtClean="0">
                <a:solidFill>
                  <a:schemeClr val="tx2"/>
                </a:solidFill>
              </a:rPr>
              <a:t>Common  operators such as:</a:t>
            </a:r>
          </a:p>
          <a:p>
            <a:pPr lvl="2" eaLnBrk="1" hangingPunct="1">
              <a:lnSpc>
                <a:spcPct val="80000"/>
              </a:lnSpc>
              <a:defRPr/>
            </a:pPr>
            <a:r>
              <a:rPr lang="en-US" sz="2000" dirty="0" smtClean="0">
                <a:solidFill>
                  <a:schemeClr val="tx2"/>
                </a:solidFill>
              </a:rPr>
              <a:t>Arithmetic:   +     /     ++     += </a:t>
            </a:r>
          </a:p>
          <a:p>
            <a:pPr lvl="2" eaLnBrk="1" hangingPunct="1">
              <a:lnSpc>
                <a:spcPct val="80000"/>
              </a:lnSpc>
              <a:defRPr/>
            </a:pPr>
            <a:r>
              <a:rPr lang="en-US" sz="2000" dirty="0" smtClean="0">
                <a:solidFill>
                  <a:schemeClr val="tx2"/>
                </a:solidFill>
              </a:rPr>
              <a:t>Relational:   &lt;    &gt;=     != </a:t>
            </a:r>
          </a:p>
          <a:p>
            <a:pPr lvl="2" eaLnBrk="1" hangingPunct="1">
              <a:lnSpc>
                <a:spcPct val="80000"/>
              </a:lnSpc>
              <a:defRPr/>
            </a:pPr>
            <a:r>
              <a:rPr lang="en-US" sz="2000" dirty="0" smtClean="0">
                <a:solidFill>
                  <a:schemeClr val="tx2"/>
                </a:solidFill>
              </a:rPr>
              <a:t>Logical:       &amp;&amp;     !</a:t>
            </a:r>
          </a:p>
          <a:p>
            <a:pPr lvl="1" eaLnBrk="1" hangingPunct="1">
              <a:lnSpc>
                <a:spcPct val="80000"/>
              </a:lnSpc>
              <a:defRPr/>
            </a:pPr>
            <a:r>
              <a:rPr lang="en-US" sz="2000" dirty="0" smtClean="0">
                <a:solidFill>
                  <a:schemeClr val="tx2"/>
                </a:solidFill>
              </a:rPr>
              <a:t>if statements</a:t>
            </a:r>
          </a:p>
          <a:p>
            <a:pPr lvl="1" eaLnBrk="1" hangingPunct="1">
              <a:lnSpc>
                <a:spcPct val="80000"/>
              </a:lnSpc>
              <a:defRPr/>
            </a:pPr>
            <a:r>
              <a:rPr lang="en-US" sz="2000" dirty="0" smtClean="0">
                <a:solidFill>
                  <a:schemeClr val="tx2"/>
                </a:solidFill>
              </a:rPr>
              <a:t>Loops</a:t>
            </a:r>
          </a:p>
          <a:p>
            <a:pPr lvl="1" eaLnBrk="1" hangingPunct="1">
              <a:lnSpc>
                <a:spcPct val="80000"/>
              </a:lnSpc>
              <a:defRPr/>
            </a:pPr>
            <a:r>
              <a:rPr lang="en-US" sz="2000" dirty="0" smtClean="0">
                <a:solidFill>
                  <a:schemeClr val="tx2"/>
                </a:solidFill>
              </a:rPr>
              <a:t>Arrays</a:t>
            </a:r>
          </a:p>
          <a:p>
            <a:pPr lvl="1" eaLnBrk="1" hangingPunct="1">
              <a:lnSpc>
                <a:spcPct val="80000"/>
              </a:lnSpc>
              <a:buNone/>
              <a:defRPr/>
            </a:pPr>
            <a:endParaRPr lang="en-US" sz="2000" dirty="0" smtClean="0">
              <a:solidFill>
                <a:schemeClr val="tx2"/>
              </a:solidFill>
            </a:endParaRPr>
          </a:p>
          <a:p>
            <a:pPr eaLnBrk="1" hangingPunct="1">
              <a:lnSpc>
                <a:spcPct val="80000"/>
              </a:lnSpc>
              <a:defRPr/>
            </a:pPr>
            <a:r>
              <a:rPr lang="en-US" sz="2000" dirty="0" smtClean="0">
                <a:solidFill>
                  <a:schemeClr val="tx2"/>
                </a:solidFill>
              </a:rPr>
              <a:t>In addition, we will talk briefly about the </a:t>
            </a:r>
            <a:r>
              <a:rPr lang="en-US" sz="2000" dirty="0" err="1" smtClean="0">
                <a:solidFill>
                  <a:schemeClr val="tx2"/>
                </a:solidFill>
              </a:rPr>
              <a:t>printf</a:t>
            </a:r>
            <a:r>
              <a:rPr lang="en-US" sz="2000" dirty="0" smtClean="0">
                <a:solidFill>
                  <a:schemeClr val="tx2"/>
                </a:solidFill>
              </a:rPr>
              <a:t> function of C.</a:t>
            </a:r>
          </a:p>
          <a:p>
            <a:pPr eaLnBrk="1" hangingPunct="1">
              <a:lnSpc>
                <a:spcPct val="80000"/>
              </a:lnSpc>
              <a:spcBef>
                <a:spcPts val="600"/>
              </a:spcBef>
              <a:buNone/>
              <a:defRPr/>
            </a:pPr>
            <a:r>
              <a:rPr lang="en-US" sz="2000" dirty="0" smtClean="0">
                <a:solidFill>
                  <a:schemeClr val="tx2"/>
                </a:solidFill>
              </a:rPr>
              <a:t>	If you need a review or quick overview of the </a:t>
            </a:r>
            <a:r>
              <a:rPr lang="en-US" sz="2000" dirty="0" err="1" smtClean="0">
                <a:solidFill>
                  <a:schemeClr val="tx2"/>
                </a:solidFill>
              </a:rPr>
              <a:t>printf</a:t>
            </a:r>
            <a:r>
              <a:rPr lang="en-US" sz="2000" dirty="0" smtClean="0">
                <a:solidFill>
                  <a:schemeClr val="tx2"/>
                </a:solidFill>
              </a:rPr>
              <a:t> function, you can find it in the supplemental </a:t>
            </a:r>
            <a:r>
              <a:rPr lang="en-US" sz="2000" dirty="0" err="1" smtClean="0">
                <a:solidFill>
                  <a:schemeClr val="bg1">
                    <a:lumMod val="50000"/>
                  </a:schemeClr>
                </a:solidFill>
              </a:rPr>
              <a:t>printf</a:t>
            </a:r>
            <a:r>
              <a:rPr lang="en-US" sz="2000" dirty="0" smtClean="0">
                <a:solidFill>
                  <a:schemeClr val="bg1">
                    <a:lumMod val="50000"/>
                  </a:schemeClr>
                </a:solidFill>
              </a:rPr>
              <a:t> Basics </a:t>
            </a:r>
            <a:r>
              <a:rPr lang="en-US" sz="2000" dirty="0" smtClean="0">
                <a:solidFill>
                  <a:schemeClr val="tx2"/>
                </a:solidFill>
              </a:rPr>
              <a:t>link in this module.</a:t>
            </a:r>
          </a:p>
          <a:p>
            <a:pPr eaLnBrk="1" hangingPunct="1">
              <a:lnSpc>
                <a:spcPct val="80000"/>
              </a:lnSpc>
              <a:buNone/>
              <a:defRPr/>
            </a:pPr>
            <a:endParaRPr lang="en-US" sz="20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74638"/>
            <a:ext cx="8229600" cy="487362"/>
          </a:xfrm>
        </p:spPr>
        <p:txBody>
          <a:bodyPr/>
          <a:lstStyle/>
          <a:p>
            <a:pPr eaLnBrk="1" hangingPunct="1"/>
            <a:r>
              <a:rPr lang="en-US" sz="2800" smtClean="0"/>
              <a:t>Expression Pattern </a:t>
            </a:r>
            <a:r>
              <a:rPr lang="en-US" sz="2000" smtClean="0"/>
              <a:t>(3 of 4)</a:t>
            </a:r>
            <a:endParaRPr lang="en-US" sz="2000" smtClean="0">
              <a:solidFill>
                <a:schemeClr val="tx1"/>
              </a:solidFill>
            </a:endParaRPr>
          </a:p>
        </p:txBody>
      </p:sp>
      <p:sp>
        <p:nvSpPr>
          <p:cNvPr id="55299" name="Rectangle 3"/>
          <p:cNvSpPr>
            <a:spLocks noGrp="1" noChangeArrowheads="1"/>
          </p:cNvSpPr>
          <p:nvPr>
            <p:ph type="body" idx="1"/>
          </p:nvPr>
        </p:nvSpPr>
        <p:spPr>
          <a:xfrm>
            <a:off x="533400" y="685800"/>
            <a:ext cx="8229600" cy="5791200"/>
          </a:xfrm>
        </p:spPr>
        <p:txBody>
          <a:bodyPr/>
          <a:lstStyle/>
          <a:p>
            <a:pPr eaLnBrk="1" hangingPunct="1">
              <a:buFontTx/>
              <a:buNone/>
              <a:defRPr/>
            </a:pPr>
            <a:r>
              <a:rPr lang="en-US" sz="2000" u="sng" dirty="0" smtClean="0"/>
              <a:t>Relational expression</a:t>
            </a:r>
            <a:r>
              <a:rPr lang="en-US" sz="2000" dirty="0" smtClean="0"/>
              <a:t>    </a:t>
            </a:r>
          </a:p>
          <a:p>
            <a:pPr eaLnBrk="1" hangingPunct="1">
              <a:spcBef>
                <a:spcPts val="200"/>
              </a:spcBef>
              <a:defRPr/>
            </a:pPr>
            <a:r>
              <a:rPr lang="en-US" sz="2000" dirty="0" smtClean="0"/>
              <a:t>Compare 2 values. If the result is true, the input line is a match. If the result is false, the input line is not a match.</a:t>
            </a:r>
          </a:p>
          <a:p>
            <a:pPr eaLnBrk="1" hangingPunct="1">
              <a:spcBef>
                <a:spcPts val="600"/>
              </a:spcBef>
              <a:defRPr/>
            </a:pPr>
            <a:r>
              <a:rPr lang="en-US" sz="2000" dirty="0" smtClean="0"/>
              <a:t>The set of relational operators:</a:t>
            </a:r>
          </a:p>
          <a:p>
            <a:pPr eaLnBrk="1" hangingPunct="1">
              <a:spcBef>
                <a:spcPts val="100"/>
              </a:spcBef>
              <a:buFontTx/>
              <a:buNone/>
              <a:defRPr/>
            </a:pPr>
            <a:r>
              <a:rPr lang="en-US" sz="2000" dirty="0" smtClean="0"/>
              <a:t>	</a:t>
            </a:r>
            <a:r>
              <a:rPr lang="en-US" sz="2000" dirty="0" smtClean="0">
                <a:solidFill>
                  <a:schemeClr val="accent1">
                    <a:lumMod val="50000"/>
                  </a:schemeClr>
                </a:solidFill>
              </a:rPr>
              <a:t>&lt;</a:t>
            </a:r>
            <a:r>
              <a:rPr lang="en-US" sz="2000" dirty="0" smtClean="0"/>
              <a:t>	less than		     Example	</a:t>
            </a:r>
            <a:r>
              <a:rPr lang="en-US" sz="2000" dirty="0" smtClean="0">
                <a:solidFill>
                  <a:schemeClr val="bg1">
                    <a:lumMod val="50000"/>
                  </a:schemeClr>
                </a:solidFill>
              </a:rPr>
              <a:t>$2 &lt; $3</a:t>
            </a:r>
          </a:p>
          <a:p>
            <a:pPr eaLnBrk="1" hangingPunct="1">
              <a:spcBef>
                <a:spcPts val="100"/>
              </a:spcBef>
              <a:buFontTx/>
              <a:buNone/>
              <a:defRPr/>
            </a:pPr>
            <a:r>
              <a:rPr lang="en-US" sz="2000" dirty="0" smtClean="0">
                <a:solidFill>
                  <a:schemeClr val="accent1">
                    <a:lumMod val="50000"/>
                  </a:schemeClr>
                </a:solidFill>
              </a:rPr>
              <a:t>	&lt;=</a:t>
            </a:r>
            <a:r>
              <a:rPr lang="en-US" sz="2000" dirty="0" smtClean="0"/>
              <a:t>	less than or equal to	 		</a:t>
            </a:r>
            <a:r>
              <a:rPr lang="en-US" sz="2000" dirty="0" smtClean="0">
                <a:solidFill>
                  <a:schemeClr val="bg1">
                    <a:lumMod val="50000"/>
                  </a:schemeClr>
                </a:solidFill>
              </a:rPr>
              <a:t>$2 &lt;= $3</a:t>
            </a:r>
          </a:p>
          <a:p>
            <a:pPr eaLnBrk="1" hangingPunct="1">
              <a:spcBef>
                <a:spcPts val="100"/>
              </a:spcBef>
              <a:buFontTx/>
              <a:buNone/>
              <a:defRPr/>
            </a:pPr>
            <a:r>
              <a:rPr lang="en-US" sz="2000" dirty="0" smtClean="0">
                <a:solidFill>
                  <a:schemeClr val="accent1">
                    <a:lumMod val="50000"/>
                  </a:schemeClr>
                </a:solidFill>
              </a:rPr>
              <a:t>	&gt;</a:t>
            </a:r>
            <a:r>
              <a:rPr lang="en-US" sz="2000" dirty="0" smtClean="0"/>
              <a:t>	greater than				</a:t>
            </a:r>
            <a:r>
              <a:rPr lang="en-US" sz="2000" dirty="0" smtClean="0">
                <a:solidFill>
                  <a:schemeClr val="bg1">
                    <a:lumMod val="50000"/>
                  </a:schemeClr>
                </a:solidFill>
              </a:rPr>
              <a:t>$2 &gt; $3</a:t>
            </a:r>
          </a:p>
          <a:p>
            <a:pPr eaLnBrk="1" hangingPunct="1">
              <a:spcBef>
                <a:spcPts val="100"/>
              </a:spcBef>
              <a:buFontTx/>
              <a:buNone/>
              <a:defRPr/>
            </a:pPr>
            <a:r>
              <a:rPr lang="en-US" sz="2000" dirty="0" smtClean="0">
                <a:solidFill>
                  <a:schemeClr val="accent1">
                    <a:lumMod val="50000"/>
                  </a:schemeClr>
                </a:solidFill>
              </a:rPr>
              <a:t>	&gt;=</a:t>
            </a:r>
            <a:r>
              <a:rPr lang="en-US" sz="2000" dirty="0" smtClean="0"/>
              <a:t>	greater than or equal to			</a:t>
            </a:r>
            <a:r>
              <a:rPr lang="en-US" sz="2000" dirty="0" smtClean="0">
                <a:solidFill>
                  <a:schemeClr val="bg1">
                    <a:lumMod val="50000"/>
                  </a:schemeClr>
                </a:solidFill>
              </a:rPr>
              <a:t>$2 &gt;= $3</a:t>
            </a:r>
          </a:p>
          <a:p>
            <a:pPr eaLnBrk="1" hangingPunct="1">
              <a:spcBef>
                <a:spcPts val="100"/>
              </a:spcBef>
              <a:buFontTx/>
              <a:buNone/>
              <a:defRPr/>
            </a:pPr>
            <a:r>
              <a:rPr lang="en-US" sz="2000" dirty="0" smtClean="0">
                <a:solidFill>
                  <a:schemeClr val="accent1">
                    <a:lumMod val="50000"/>
                  </a:schemeClr>
                </a:solidFill>
              </a:rPr>
              <a:t>	==</a:t>
            </a:r>
            <a:r>
              <a:rPr lang="en-US" sz="2000" dirty="0" smtClean="0"/>
              <a:t>	equal to					</a:t>
            </a:r>
            <a:r>
              <a:rPr lang="en-US" sz="2000" dirty="0" smtClean="0">
                <a:solidFill>
                  <a:schemeClr val="bg1">
                    <a:lumMod val="50000"/>
                  </a:schemeClr>
                </a:solidFill>
              </a:rPr>
              <a:t>$2 == $3</a:t>
            </a:r>
          </a:p>
          <a:p>
            <a:pPr eaLnBrk="1" hangingPunct="1">
              <a:spcBef>
                <a:spcPts val="100"/>
              </a:spcBef>
              <a:buFontTx/>
              <a:buNone/>
              <a:defRPr/>
            </a:pPr>
            <a:r>
              <a:rPr lang="en-US" sz="2000" dirty="0" smtClean="0">
                <a:solidFill>
                  <a:schemeClr val="accent1">
                    <a:lumMod val="50000"/>
                  </a:schemeClr>
                </a:solidFill>
              </a:rPr>
              <a:t>	!=</a:t>
            </a:r>
            <a:r>
              <a:rPr lang="en-US" sz="2000" dirty="0" smtClean="0"/>
              <a:t>	not equal to				</a:t>
            </a:r>
            <a:r>
              <a:rPr lang="en-US" sz="2000" dirty="0" smtClean="0">
                <a:solidFill>
                  <a:schemeClr val="bg1">
                    <a:lumMod val="50000"/>
                  </a:schemeClr>
                </a:solidFill>
              </a:rPr>
              <a:t>$2 != $3</a:t>
            </a:r>
          </a:p>
          <a:p>
            <a:pPr eaLnBrk="1" hangingPunct="1">
              <a:spcBef>
                <a:spcPts val="1200"/>
              </a:spcBef>
              <a:buFontTx/>
              <a:buNone/>
              <a:defRPr/>
            </a:pPr>
            <a:r>
              <a:rPr lang="en-US" sz="2000" u="sng" dirty="0" smtClean="0"/>
              <a:t>Logical expression</a:t>
            </a:r>
          </a:p>
          <a:p>
            <a:pPr eaLnBrk="1" hangingPunct="1">
              <a:spcBef>
                <a:spcPts val="600"/>
              </a:spcBef>
              <a:defRPr/>
            </a:pPr>
            <a:r>
              <a:rPr lang="en-US" sz="2000" dirty="0" smtClean="0"/>
              <a:t>Used to combine relational expressions or arithmetic expressions.</a:t>
            </a:r>
          </a:p>
          <a:p>
            <a:pPr eaLnBrk="1" hangingPunct="1">
              <a:spcBef>
                <a:spcPts val="600"/>
              </a:spcBef>
              <a:defRPr/>
            </a:pPr>
            <a:r>
              <a:rPr lang="en-US" sz="2000" dirty="0" smtClean="0"/>
              <a:t>The set of logical operators:</a:t>
            </a:r>
          </a:p>
          <a:p>
            <a:pPr eaLnBrk="1" hangingPunct="1">
              <a:spcBef>
                <a:spcPts val="100"/>
              </a:spcBef>
              <a:buFontTx/>
              <a:buNone/>
              <a:defRPr/>
            </a:pPr>
            <a:r>
              <a:rPr lang="en-US" sz="2000" dirty="0" smtClean="0">
                <a:solidFill>
                  <a:schemeClr val="accent1">
                    <a:lumMod val="50000"/>
                  </a:schemeClr>
                </a:solidFill>
              </a:rPr>
              <a:t>	!</a:t>
            </a:r>
            <a:r>
              <a:rPr lang="en-US" sz="2000" dirty="0" smtClean="0"/>
              <a:t>	logical not		     Example	</a:t>
            </a:r>
            <a:r>
              <a:rPr lang="en-US" sz="2000" dirty="0" smtClean="0">
                <a:solidFill>
                  <a:schemeClr val="bg1">
                    <a:lumMod val="50000"/>
                  </a:schemeClr>
                </a:solidFill>
              </a:rPr>
              <a:t>! $2</a:t>
            </a:r>
          </a:p>
          <a:p>
            <a:pPr eaLnBrk="1" hangingPunct="1">
              <a:spcBef>
                <a:spcPts val="100"/>
              </a:spcBef>
              <a:buFontTx/>
              <a:buNone/>
              <a:defRPr/>
            </a:pPr>
            <a:r>
              <a:rPr lang="en-US" sz="2000" dirty="0" smtClean="0">
                <a:solidFill>
                  <a:schemeClr val="accent1">
                    <a:lumMod val="50000"/>
                  </a:schemeClr>
                </a:solidFill>
              </a:rPr>
              <a:t>	&amp;&amp;</a:t>
            </a:r>
            <a:r>
              <a:rPr lang="en-US" sz="2000" dirty="0" smtClean="0"/>
              <a:t>	logical and				</a:t>
            </a:r>
            <a:r>
              <a:rPr lang="en-US" sz="2000" dirty="0" smtClean="0">
                <a:solidFill>
                  <a:schemeClr val="bg1">
                    <a:lumMod val="50000"/>
                  </a:schemeClr>
                </a:solidFill>
              </a:rPr>
              <a:t>$2 &gt; 0  &amp;&amp;  $3 &gt; 0</a:t>
            </a:r>
          </a:p>
          <a:p>
            <a:pPr eaLnBrk="1" hangingPunct="1">
              <a:spcBef>
                <a:spcPts val="100"/>
              </a:spcBef>
              <a:buFontTx/>
              <a:buNone/>
              <a:defRPr/>
            </a:pPr>
            <a:r>
              <a:rPr lang="en-US" sz="2000" dirty="0" smtClean="0">
                <a:solidFill>
                  <a:schemeClr val="accent1">
                    <a:lumMod val="50000"/>
                  </a:schemeClr>
                </a:solidFill>
              </a:rPr>
              <a:t>	||	</a:t>
            </a:r>
            <a:r>
              <a:rPr lang="en-US" sz="2000" dirty="0" smtClean="0"/>
              <a:t>logical or				</a:t>
            </a:r>
            <a:r>
              <a:rPr lang="en-US" sz="2000" dirty="0" smtClean="0">
                <a:solidFill>
                  <a:schemeClr val="bg1">
                    <a:lumMod val="50000"/>
                  </a:schemeClr>
                </a:solidFill>
              </a:rPr>
              <a:t>$2 &gt; 0  || $3 &gt; 0</a:t>
            </a:r>
          </a:p>
          <a:p>
            <a:pPr eaLnBrk="1" hangingPunct="1">
              <a:spcBef>
                <a:spcPts val="100"/>
              </a:spcBef>
              <a:buFontTx/>
              <a:buNone/>
              <a:defRPr/>
            </a:pPr>
            <a:r>
              <a:rPr lang="en-US" sz="2000" dirty="0" smtClean="0">
                <a:solidFill>
                  <a:schemeClr val="accent1">
                    <a:lumMod val="50000"/>
                  </a:schemeClr>
                </a:solidFill>
              </a:rPr>
              <a:t>	</a:t>
            </a:r>
            <a:endParaRPr lang="en-US" sz="2000" dirty="0" smtClean="0">
              <a:solidFill>
                <a:schemeClr val="bg1">
                  <a:lumMod val="50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74638"/>
            <a:ext cx="8229600" cy="639762"/>
          </a:xfrm>
        </p:spPr>
        <p:txBody>
          <a:bodyPr/>
          <a:lstStyle/>
          <a:p>
            <a:pPr eaLnBrk="1" hangingPunct="1"/>
            <a:r>
              <a:rPr lang="en-US" sz="2800" smtClean="0"/>
              <a:t>Expression Pattern </a:t>
            </a:r>
            <a:r>
              <a:rPr lang="en-US" sz="2000" smtClean="0"/>
              <a:t>(4 of 4)</a:t>
            </a:r>
            <a:endParaRPr lang="en-US" sz="2000" smtClean="0">
              <a:solidFill>
                <a:schemeClr val="tx1"/>
              </a:solidFill>
            </a:endParaRPr>
          </a:p>
        </p:txBody>
      </p:sp>
      <p:sp>
        <p:nvSpPr>
          <p:cNvPr id="55299" name="Rectangle 3"/>
          <p:cNvSpPr>
            <a:spLocks noGrp="1" noChangeArrowheads="1"/>
          </p:cNvSpPr>
          <p:nvPr>
            <p:ph type="body" idx="1"/>
          </p:nvPr>
        </p:nvSpPr>
        <p:spPr>
          <a:xfrm>
            <a:off x="685800" y="914400"/>
            <a:ext cx="7848600" cy="5334000"/>
          </a:xfrm>
        </p:spPr>
        <p:txBody>
          <a:bodyPr/>
          <a:lstStyle/>
          <a:p>
            <a:pPr eaLnBrk="1" hangingPunct="1">
              <a:buFontTx/>
              <a:buNone/>
              <a:defRPr/>
            </a:pPr>
            <a:r>
              <a:rPr lang="en-US" sz="2000" dirty="0" smtClean="0"/>
              <a:t>Examples of using expression patterns </a:t>
            </a:r>
          </a:p>
          <a:p>
            <a:pPr eaLnBrk="1" hangingPunct="1">
              <a:spcBef>
                <a:spcPts val="1200"/>
              </a:spcBef>
              <a:buFontTx/>
              <a:buNone/>
              <a:defRPr/>
            </a:pPr>
            <a:r>
              <a:rPr lang="en-US" sz="2000" dirty="0" smtClean="0">
                <a:solidFill>
                  <a:schemeClr val="bg1">
                    <a:lumMod val="50000"/>
                  </a:schemeClr>
                </a:solidFill>
              </a:rPr>
              <a:t>$2 ~ /^\$/  &amp;&amp; $3 &gt; $4</a:t>
            </a:r>
            <a:r>
              <a:rPr lang="en-US" sz="2000" dirty="0" smtClean="0"/>
              <a:t>	Field 2 starts with $ symbol and field 3 is 			  greater than field 4</a:t>
            </a:r>
          </a:p>
          <a:p>
            <a:pPr eaLnBrk="1" hangingPunct="1">
              <a:spcBef>
                <a:spcPts val="1200"/>
              </a:spcBef>
              <a:buFontTx/>
              <a:buNone/>
              <a:defRPr/>
            </a:pPr>
            <a:r>
              <a:rPr lang="en-US" sz="2000" dirty="0" smtClean="0">
                <a:solidFill>
                  <a:schemeClr val="bg1">
                    <a:lumMod val="50000"/>
                  </a:schemeClr>
                </a:solidFill>
              </a:rPr>
              <a:t>NR == 2 || NR == 14</a:t>
            </a:r>
            <a:r>
              <a:rPr lang="en-US" sz="2000" dirty="0" smtClean="0"/>
              <a:t>	Line number 2 or line number 14</a:t>
            </a:r>
          </a:p>
          <a:p>
            <a:pPr eaLnBrk="1" hangingPunct="1">
              <a:spcBef>
                <a:spcPts val="1200"/>
              </a:spcBef>
              <a:buFontTx/>
              <a:buNone/>
              <a:defRPr/>
            </a:pPr>
            <a:r>
              <a:rPr lang="en-US" sz="2000" dirty="0" smtClean="0">
                <a:solidFill>
                  <a:schemeClr val="bg1">
                    <a:lumMod val="50000"/>
                  </a:schemeClr>
                </a:solidFill>
              </a:rPr>
              <a:t>$5 % 10</a:t>
            </a:r>
            <a:r>
              <a:rPr lang="en-US" sz="2000" dirty="0" smtClean="0"/>
              <a:t>		Field 5 is not a multiple of 10</a:t>
            </a:r>
          </a:p>
          <a:p>
            <a:pPr eaLnBrk="1" hangingPunct="1">
              <a:spcBef>
                <a:spcPts val="1200"/>
              </a:spcBef>
              <a:buFontTx/>
              <a:buNone/>
              <a:defRPr/>
            </a:pPr>
            <a:r>
              <a:rPr lang="en-US" sz="2000" dirty="0" smtClean="0">
                <a:solidFill>
                  <a:schemeClr val="bg1">
                    <a:lumMod val="50000"/>
                  </a:schemeClr>
                </a:solidFill>
              </a:rPr>
              <a:t>$4 + $2 == $1</a:t>
            </a:r>
            <a:r>
              <a:rPr lang="en-US" sz="2000" dirty="0" smtClean="0"/>
              <a:t>		The sum of fields 4 and 2 equals field 1</a:t>
            </a:r>
          </a:p>
          <a:p>
            <a:pPr eaLnBrk="1" hangingPunct="1">
              <a:spcBef>
                <a:spcPts val="1200"/>
              </a:spcBef>
              <a:buFontTx/>
              <a:buNone/>
              <a:defRPr/>
            </a:pPr>
            <a:r>
              <a:rPr lang="en-US" sz="2000" dirty="0" smtClean="0">
                <a:solidFill>
                  <a:schemeClr val="bg1">
                    <a:lumMod val="50000"/>
                  </a:schemeClr>
                </a:solidFill>
              </a:rPr>
              <a:t>$3 !~ /s$/</a:t>
            </a:r>
            <a:r>
              <a:rPr lang="en-US" sz="2000" dirty="0" smtClean="0"/>
              <a:t>		Field 3 does not end with s</a:t>
            </a:r>
          </a:p>
          <a:p>
            <a:pPr eaLnBrk="1" hangingPunct="1">
              <a:buFontTx/>
              <a:buNone/>
              <a:defRPr/>
            </a:pPr>
            <a:endParaRPr lang="en-US" sz="2000" dirty="0" smtClean="0"/>
          </a:p>
          <a:p>
            <a:pPr eaLnBrk="1" hangingPunct="1">
              <a:buFontTx/>
              <a:buNone/>
              <a:defRPr/>
            </a:pPr>
            <a:endParaRPr lang="en-US" sz="2000" dirty="0" smtClean="0">
              <a:solidFill>
                <a:schemeClr val="bg1">
                  <a:lumMod val="50000"/>
                </a:schemeClr>
              </a:solidFill>
            </a:endParaRPr>
          </a:p>
          <a:p>
            <a:pPr eaLnBrk="1" hangingPunct="1">
              <a:spcBef>
                <a:spcPts val="100"/>
              </a:spcBef>
              <a:buFontTx/>
              <a:buNone/>
              <a:defRPr/>
            </a:pPr>
            <a:r>
              <a:rPr lang="en-US" sz="2000" dirty="0" smtClean="0">
                <a:solidFill>
                  <a:schemeClr val="accent1">
                    <a:lumMod val="50000"/>
                  </a:schemeClr>
                </a:solidFill>
              </a:rPr>
              <a:t>	</a:t>
            </a:r>
            <a:endParaRPr lang="en-US" sz="2000" dirty="0" smtClean="0">
              <a:solidFill>
                <a:schemeClr val="bg1">
                  <a:lumMod val="50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52400"/>
            <a:ext cx="8229600" cy="563563"/>
          </a:xfrm>
        </p:spPr>
        <p:txBody>
          <a:bodyPr/>
          <a:lstStyle/>
          <a:p>
            <a:pPr eaLnBrk="1" hangingPunct="1"/>
            <a:r>
              <a:rPr lang="en-US" sz="2800" smtClean="0">
                <a:solidFill>
                  <a:schemeClr val="tx1"/>
                </a:solidFill>
              </a:rPr>
              <a:t>Action</a:t>
            </a:r>
            <a:endParaRPr lang="en-US" sz="2000" smtClean="0">
              <a:solidFill>
                <a:schemeClr val="tx1"/>
              </a:solidFill>
            </a:endParaRPr>
          </a:p>
        </p:txBody>
      </p:sp>
      <p:sp>
        <p:nvSpPr>
          <p:cNvPr id="9219" name="Rectangle 3"/>
          <p:cNvSpPr>
            <a:spLocks noGrp="1" noChangeArrowheads="1"/>
          </p:cNvSpPr>
          <p:nvPr>
            <p:ph type="body" idx="1"/>
          </p:nvPr>
        </p:nvSpPr>
        <p:spPr>
          <a:xfrm>
            <a:off x="457200" y="685800"/>
            <a:ext cx="8229600" cy="5638800"/>
          </a:xfrm>
        </p:spPr>
        <p:txBody>
          <a:bodyPr/>
          <a:lstStyle/>
          <a:p>
            <a:pPr eaLnBrk="1" hangingPunct="1">
              <a:lnSpc>
                <a:spcPct val="90000"/>
              </a:lnSpc>
              <a:defRPr/>
            </a:pPr>
            <a:r>
              <a:rPr lang="en-US" sz="2000" dirty="0" smtClean="0"/>
              <a:t>The </a:t>
            </a:r>
            <a:r>
              <a:rPr lang="en-US" sz="2000" dirty="0" err="1" smtClean="0">
                <a:solidFill>
                  <a:schemeClr val="accent1">
                    <a:lumMod val="50000"/>
                  </a:schemeClr>
                </a:solidFill>
              </a:rPr>
              <a:t>awk</a:t>
            </a:r>
            <a:r>
              <a:rPr lang="en-US" sz="2000" dirty="0" smtClean="0"/>
              <a:t> instruction format is:     </a:t>
            </a:r>
            <a:r>
              <a:rPr lang="en-US" sz="2000" dirty="0" smtClean="0">
                <a:solidFill>
                  <a:schemeClr val="bg1">
                    <a:lumMod val="50000"/>
                  </a:schemeClr>
                </a:solidFill>
              </a:rPr>
              <a:t>pattern  </a:t>
            </a:r>
            <a:r>
              <a:rPr lang="en-US" sz="2000" dirty="0" smtClean="0">
                <a:solidFill>
                  <a:schemeClr val="accent1">
                    <a:lumMod val="50000"/>
                  </a:schemeClr>
                </a:solidFill>
              </a:rPr>
              <a:t>{ </a:t>
            </a:r>
            <a:r>
              <a:rPr lang="en-US" sz="2000" dirty="0" smtClean="0">
                <a:solidFill>
                  <a:schemeClr val="bg1">
                    <a:lumMod val="50000"/>
                  </a:schemeClr>
                </a:solidFill>
              </a:rPr>
              <a:t>action </a:t>
            </a:r>
            <a:r>
              <a:rPr lang="en-US" sz="2000" dirty="0" smtClean="0">
                <a:solidFill>
                  <a:schemeClr val="accent1">
                    <a:lumMod val="50000"/>
                  </a:schemeClr>
                </a:solidFill>
              </a:rPr>
              <a:t>}</a:t>
            </a:r>
          </a:p>
          <a:p>
            <a:pPr eaLnBrk="1" hangingPunct="1">
              <a:lnSpc>
                <a:spcPct val="90000"/>
              </a:lnSpc>
              <a:buFontTx/>
              <a:buNone/>
              <a:defRPr/>
            </a:pPr>
            <a:r>
              <a:rPr lang="en-US" sz="2000" dirty="0" smtClean="0"/>
              <a:t>	the </a:t>
            </a:r>
            <a:r>
              <a:rPr lang="en-US" sz="2000" dirty="0" smtClean="0">
                <a:solidFill>
                  <a:schemeClr val="bg1">
                    <a:lumMod val="50000"/>
                  </a:schemeClr>
                </a:solidFill>
              </a:rPr>
              <a:t>action</a:t>
            </a:r>
            <a:r>
              <a:rPr lang="en-US" sz="2000" dirty="0" smtClean="0"/>
              <a:t> is applied to the input line when the </a:t>
            </a:r>
            <a:r>
              <a:rPr lang="en-US" sz="2000" dirty="0" smtClean="0">
                <a:solidFill>
                  <a:schemeClr val="bg1">
                    <a:lumMod val="50000"/>
                  </a:schemeClr>
                </a:solidFill>
              </a:rPr>
              <a:t>pattern</a:t>
            </a:r>
            <a:r>
              <a:rPr lang="en-US" sz="2000" dirty="0" smtClean="0"/>
              <a:t> matches.</a:t>
            </a:r>
          </a:p>
          <a:p>
            <a:pPr eaLnBrk="1" hangingPunct="1">
              <a:lnSpc>
                <a:spcPct val="90000"/>
              </a:lnSpc>
              <a:defRPr/>
            </a:pPr>
            <a:r>
              <a:rPr lang="en-US" sz="2000" dirty="0" smtClean="0"/>
              <a:t>The description of the action ends when there is one of the following 3 symbols:</a:t>
            </a:r>
          </a:p>
          <a:p>
            <a:pPr lvl="2" eaLnBrk="1" hangingPunct="1">
              <a:lnSpc>
                <a:spcPct val="90000"/>
              </a:lnSpc>
              <a:spcBef>
                <a:spcPts val="300"/>
              </a:spcBef>
              <a:buFontTx/>
              <a:buNone/>
              <a:defRPr/>
            </a:pPr>
            <a:r>
              <a:rPr lang="en-US" sz="2000" dirty="0" smtClean="0"/>
              <a:t>newline	     or	   </a:t>
            </a:r>
            <a:r>
              <a:rPr lang="en-US" sz="2000" dirty="0" smtClean="0">
                <a:solidFill>
                  <a:schemeClr val="accent1">
                    <a:lumMod val="50000"/>
                  </a:schemeClr>
                </a:solidFill>
              </a:rPr>
              <a:t>;</a:t>
            </a:r>
            <a:r>
              <a:rPr lang="en-US" sz="2000" dirty="0" smtClean="0"/>
              <a:t> 	or	</a:t>
            </a:r>
            <a:r>
              <a:rPr lang="en-US" sz="2000" dirty="0" smtClean="0">
                <a:solidFill>
                  <a:schemeClr val="accent1">
                    <a:lumMod val="50000"/>
                  </a:schemeClr>
                </a:solidFill>
              </a:rPr>
              <a:t>}</a:t>
            </a:r>
          </a:p>
          <a:p>
            <a:pPr eaLnBrk="1" hangingPunct="1">
              <a:lnSpc>
                <a:spcPct val="90000"/>
              </a:lnSpc>
              <a:defRPr/>
            </a:pPr>
            <a:r>
              <a:rPr lang="en-US" sz="2000" dirty="0" smtClean="0"/>
              <a:t>Example:</a:t>
            </a:r>
          </a:p>
          <a:p>
            <a:pPr eaLnBrk="1" hangingPunct="1">
              <a:lnSpc>
                <a:spcPct val="90000"/>
              </a:lnSpc>
              <a:buFontTx/>
              <a:buNone/>
              <a:defRPr/>
            </a:pPr>
            <a:r>
              <a:rPr lang="en-US" sz="2000" dirty="0" smtClean="0"/>
              <a:t>	</a:t>
            </a:r>
            <a:r>
              <a:rPr lang="en-US" sz="2000" dirty="0" smtClean="0">
                <a:solidFill>
                  <a:schemeClr val="bg1">
                    <a:lumMod val="50000"/>
                  </a:schemeClr>
                </a:solidFill>
              </a:rPr>
              <a:t>{ print }</a:t>
            </a:r>
            <a:r>
              <a:rPr lang="en-US" sz="2000" dirty="0" smtClean="0"/>
              <a:t>		The action print ends with  </a:t>
            </a:r>
            <a:r>
              <a:rPr lang="en-US" sz="2000" dirty="0" smtClean="0">
                <a:solidFill>
                  <a:schemeClr val="accent1">
                    <a:lumMod val="50000"/>
                  </a:schemeClr>
                </a:solidFill>
              </a:rPr>
              <a:t>}</a:t>
            </a:r>
            <a:endParaRPr lang="en-US" sz="2000" dirty="0" smtClean="0"/>
          </a:p>
          <a:p>
            <a:pPr eaLnBrk="1" hangingPunct="1">
              <a:lnSpc>
                <a:spcPct val="90000"/>
              </a:lnSpc>
              <a:spcBef>
                <a:spcPts val="1200"/>
              </a:spcBef>
              <a:buFontTx/>
              <a:buNone/>
              <a:defRPr/>
            </a:pPr>
            <a:r>
              <a:rPr lang="en-US" sz="2000" dirty="0" smtClean="0"/>
              <a:t>	</a:t>
            </a:r>
            <a:r>
              <a:rPr lang="en-US" sz="2000" dirty="0" smtClean="0">
                <a:solidFill>
                  <a:schemeClr val="bg1">
                    <a:lumMod val="50000"/>
                  </a:schemeClr>
                </a:solidFill>
              </a:rPr>
              <a:t>{ $2++ ;  $5 = 0 }</a:t>
            </a:r>
            <a:r>
              <a:rPr lang="en-US" sz="2000" dirty="0" smtClean="0"/>
              <a:t>	The increment action ends with </a:t>
            </a:r>
            <a:r>
              <a:rPr lang="en-US" sz="2000" dirty="0" smtClean="0">
                <a:solidFill>
                  <a:schemeClr val="accent1">
                    <a:lumMod val="50000"/>
                  </a:schemeClr>
                </a:solidFill>
              </a:rPr>
              <a:t>;</a:t>
            </a:r>
            <a:r>
              <a:rPr lang="en-US" sz="2000" dirty="0" smtClean="0"/>
              <a:t> and the 			assignment action ends with  </a:t>
            </a:r>
            <a:r>
              <a:rPr lang="en-US" sz="2000" dirty="0" smtClean="0">
                <a:solidFill>
                  <a:schemeClr val="accent1">
                    <a:lumMod val="50000"/>
                  </a:schemeClr>
                </a:solidFill>
              </a:rPr>
              <a:t>}</a:t>
            </a:r>
          </a:p>
          <a:p>
            <a:pPr eaLnBrk="1" hangingPunct="1">
              <a:lnSpc>
                <a:spcPct val="90000"/>
              </a:lnSpc>
              <a:buFontTx/>
              <a:buNone/>
              <a:defRPr/>
            </a:pPr>
            <a:r>
              <a:rPr lang="en-US" sz="2000" dirty="0" smtClean="0"/>
              <a:t>	</a:t>
            </a:r>
            <a:r>
              <a:rPr lang="en-US" sz="2000" dirty="0" smtClean="0">
                <a:solidFill>
                  <a:schemeClr val="bg1">
                    <a:lumMod val="50000"/>
                  </a:schemeClr>
                </a:solidFill>
              </a:rPr>
              <a:t>{ </a:t>
            </a:r>
          </a:p>
          <a:p>
            <a:pPr eaLnBrk="1" hangingPunct="1">
              <a:lnSpc>
                <a:spcPct val="90000"/>
              </a:lnSpc>
              <a:buFontTx/>
              <a:buNone/>
              <a:defRPr/>
            </a:pPr>
            <a:r>
              <a:rPr lang="en-US" sz="2000" dirty="0" smtClean="0">
                <a:solidFill>
                  <a:schemeClr val="bg1">
                    <a:lumMod val="50000"/>
                  </a:schemeClr>
                </a:solidFill>
              </a:rPr>
              <a:t>	     $3 = $1 + $2	</a:t>
            </a:r>
            <a:r>
              <a:rPr lang="en-US" sz="2000" dirty="0" smtClean="0"/>
              <a:t>Each of the 3 actions ends with newline</a:t>
            </a:r>
          </a:p>
          <a:p>
            <a:pPr eaLnBrk="1" hangingPunct="1">
              <a:lnSpc>
                <a:spcPct val="90000"/>
              </a:lnSpc>
              <a:buFontTx/>
              <a:buNone/>
              <a:defRPr/>
            </a:pPr>
            <a:r>
              <a:rPr lang="en-US" sz="2000" dirty="0" smtClean="0">
                <a:solidFill>
                  <a:schemeClr val="bg1">
                    <a:lumMod val="50000"/>
                  </a:schemeClr>
                </a:solidFill>
              </a:rPr>
              <a:t>	     $2++</a:t>
            </a:r>
          </a:p>
          <a:p>
            <a:pPr eaLnBrk="1" hangingPunct="1">
              <a:lnSpc>
                <a:spcPct val="90000"/>
              </a:lnSpc>
              <a:buFontTx/>
              <a:buNone/>
              <a:defRPr/>
            </a:pPr>
            <a:r>
              <a:rPr lang="en-US" sz="2000" dirty="0" smtClean="0">
                <a:solidFill>
                  <a:schemeClr val="bg1">
                    <a:lumMod val="50000"/>
                  </a:schemeClr>
                </a:solidFill>
              </a:rPr>
              <a:t>	     print $3</a:t>
            </a:r>
          </a:p>
          <a:p>
            <a:pPr eaLnBrk="1" hangingPunct="1">
              <a:lnSpc>
                <a:spcPct val="90000"/>
              </a:lnSpc>
              <a:buFontTx/>
              <a:buNone/>
              <a:defRPr/>
            </a:pPr>
            <a:r>
              <a:rPr lang="en-US" sz="2000" dirty="0" smtClean="0">
                <a:solidFill>
                  <a:schemeClr val="bg1">
                    <a:lumMod val="50000"/>
                  </a:schemeClr>
                </a:solidFill>
              </a:rPr>
              <a:t>	}</a:t>
            </a:r>
          </a:p>
          <a:p>
            <a:pPr eaLnBrk="1" hangingPunct="1">
              <a:lnSpc>
                <a:spcPct val="90000"/>
              </a:lnSpc>
              <a:spcBef>
                <a:spcPts val="1200"/>
              </a:spcBef>
              <a:defRPr/>
            </a:pPr>
            <a:r>
              <a:rPr lang="en-US" sz="2000" dirty="0" smtClean="0"/>
              <a:t>If there is a syntax error in the pattern or the action, </a:t>
            </a:r>
            <a:r>
              <a:rPr lang="en-US" sz="2000" dirty="0" err="1" smtClean="0">
                <a:solidFill>
                  <a:schemeClr val="accent1">
                    <a:lumMod val="50000"/>
                  </a:schemeClr>
                </a:solidFill>
              </a:rPr>
              <a:t>awk</a:t>
            </a:r>
            <a:r>
              <a:rPr lang="en-US" sz="2000" dirty="0" smtClean="0"/>
              <a:t> will output an error message that typically can pinpoint the line where the error occurs.</a:t>
            </a:r>
          </a:p>
          <a:p>
            <a:pPr eaLnBrk="1" hangingPunct="1">
              <a:lnSpc>
                <a:spcPct val="90000"/>
              </a:lnSpc>
              <a:buFontTx/>
              <a:buNone/>
              <a:defRPr/>
            </a:pPr>
            <a:endParaRPr lang="en-US" sz="20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28600"/>
            <a:ext cx="8229600" cy="563563"/>
          </a:xfrm>
        </p:spPr>
        <p:txBody>
          <a:bodyPr/>
          <a:lstStyle/>
          <a:p>
            <a:pPr eaLnBrk="1" hangingPunct="1"/>
            <a:r>
              <a:rPr lang="en-US" sz="2800" smtClean="0"/>
              <a:t>Action to Output Data </a:t>
            </a:r>
            <a:r>
              <a:rPr lang="en-US" sz="2000" smtClean="0"/>
              <a:t>(1 of 2)</a:t>
            </a:r>
            <a:endParaRPr lang="en-US" sz="2000" smtClean="0">
              <a:solidFill>
                <a:schemeClr val="tx1"/>
              </a:solidFill>
            </a:endParaRPr>
          </a:p>
        </p:txBody>
      </p:sp>
      <p:sp>
        <p:nvSpPr>
          <p:cNvPr id="9219" name="Rectangle 3"/>
          <p:cNvSpPr>
            <a:spLocks noGrp="1" noChangeArrowheads="1"/>
          </p:cNvSpPr>
          <p:nvPr>
            <p:ph type="body" idx="1"/>
          </p:nvPr>
        </p:nvSpPr>
        <p:spPr>
          <a:xfrm>
            <a:off x="304800" y="762000"/>
            <a:ext cx="8458200" cy="5638800"/>
          </a:xfrm>
        </p:spPr>
        <p:txBody>
          <a:bodyPr/>
          <a:lstStyle/>
          <a:p>
            <a:pPr eaLnBrk="1" hangingPunct="1">
              <a:lnSpc>
                <a:spcPct val="90000"/>
              </a:lnSpc>
              <a:defRPr/>
            </a:pPr>
            <a:r>
              <a:rPr lang="en-US" sz="2000" dirty="0" smtClean="0"/>
              <a:t>There are 3 actions used to output data</a:t>
            </a:r>
          </a:p>
          <a:p>
            <a:pPr eaLnBrk="1" hangingPunct="1">
              <a:lnSpc>
                <a:spcPct val="90000"/>
              </a:lnSpc>
              <a:defRPr/>
            </a:pPr>
            <a:r>
              <a:rPr lang="en-US" sz="2000" u="sng" dirty="0" smtClean="0">
                <a:solidFill>
                  <a:schemeClr val="accent1">
                    <a:lumMod val="50000"/>
                  </a:schemeClr>
                </a:solidFill>
              </a:rPr>
              <a:t>print</a:t>
            </a:r>
          </a:p>
          <a:p>
            <a:pPr lvl="1" eaLnBrk="1" hangingPunct="1">
              <a:lnSpc>
                <a:spcPct val="90000"/>
              </a:lnSpc>
              <a:defRPr/>
            </a:pPr>
            <a:r>
              <a:rPr lang="en-US" sz="2000" dirty="0" smtClean="0"/>
              <a:t>The </a:t>
            </a:r>
            <a:r>
              <a:rPr lang="en-US" sz="2000" dirty="0" smtClean="0">
                <a:solidFill>
                  <a:schemeClr val="accent1">
                    <a:lumMod val="50000"/>
                  </a:schemeClr>
                </a:solidFill>
              </a:rPr>
              <a:t>OFS</a:t>
            </a:r>
            <a:r>
              <a:rPr lang="en-US" sz="2000" dirty="0" smtClean="0"/>
              <a:t> variable control how the fields will be separated in the output.</a:t>
            </a:r>
          </a:p>
          <a:p>
            <a:pPr lvl="1" eaLnBrk="1" hangingPunct="1">
              <a:lnSpc>
                <a:spcPct val="90000"/>
              </a:lnSpc>
              <a:defRPr/>
            </a:pPr>
            <a:r>
              <a:rPr lang="en-US" sz="2000" dirty="0" smtClean="0"/>
              <a:t>With no argument:</a:t>
            </a:r>
          </a:p>
          <a:p>
            <a:pPr lvl="2" eaLnBrk="1" hangingPunct="1">
              <a:lnSpc>
                <a:spcPct val="90000"/>
              </a:lnSpc>
              <a:defRPr/>
            </a:pPr>
            <a:r>
              <a:rPr lang="en-US" sz="2000" dirty="0" smtClean="0"/>
              <a:t>print the current record (line)</a:t>
            </a:r>
          </a:p>
          <a:p>
            <a:pPr lvl="2" eaLnBrk="1" hangingPunct="1">
              <a:lnSpc>
                <a:spcPct val="90000"/>
              </a:lnSpc>
              <a:defRPr/>
            </a:pPr>
            <a:r>
              <a:rPr lang="en-US" sz="2000" dirty="0" smtClean="0"/>
              <a:t>Example:   </a:t>
            </a:r>
            <a:r>
              <a:rPr lang="en-US" sz="2000" dirty="0" smtClean="0">
                <a:solidFill>
                  <a:schemeClr val="bg1">
                    <a:lumMod val="50000"/>
                  </a:schemeClr>
                </a:solidFill>
              </a:rPr>
              <a:t>{ print }</a:t>
            </a:r>
            <a:r>
              <a:rPr lang="en-US" sz="2000" dirty="0" smtClean="0"/>
              <a:t>	same as:  </a:t>
            </a:r>
            <a:r>
              <a:rPr lang="en-US" sz="2000" dirty="0" smtClean="0">
                <a:solidFill>
                  <a:schemeClr val="bg1">
                    <a:lumMod val="50000"/>
                  </a:schemeClr>
                </a:solidFill>
              </a:rPr>
              <a:t>{ print  $0 }</a:t>
            </a:r>
          </a:p>
          <a:p>
            <a:pPr lvl="1" eaLnBrk="1" hangingPunct="1">
              <a:lnSpc>
                <a:spcPct val="90000"/>
              </a:lnSpc>
              <a:defRPr/>
            </a:pPr>
            <a:r>
              <a:rPr lang="en-US" sz="2000" dirty="0" smtClean="0"/>
              <a:t>With argument list:</a:t>
            </a:r>
          </a:p>
          <a:p>
            <a:pPr lvl="2" eaLnBrk="1" hangingPunct="1">
              <a:lnSpc>
                <a:spcPct val="90000"/>
              </a:lnSpc>
              <a:defRPr/>
            </a:pPr>
            <a:r>
              <a:rPr lang="en-US" sz="2000" dirty="0" smtClean="0"/>
              <a:t>Multiple arguments are separated by comma.</a:t>
            </a:r>
          </a:p>
          <a:p>
            <a:pPr lvl="2" eaLnBrk="1" hangingPunct="1">
              <a:lnSpc>
                <a:spcPct val="90000"/>
              </a:lnSpc>
              <a:defRPr/>
            </a:pPr>
            <a:r>
              <a:rPr lang="en-US" sz="2000" dirty="0" smtClean="0"/>
              <a:t>Each argument is an output field..</a:t>
            </a:r>
          </a:p>
          <a:p>
            <a:pPr lvl="2" eaLnBrk="1" hangingPunct="1">
              <a:lnSpc>
                <a:spcPct val="90000"/>
              </a:lnSpc>
              <a:defRPr/>
            </a:pPr>
            <a:r>
              <a:rPr lang="en-US" sz="2000" dirty="0" smtClean="0"/>
              <a:t>A field can be:</a:t>
            </a:r>
          </a:p>
          <a:p>
            <a:pPr lvl="3" eaLnBrk="1" hangingPunct="1">
              <a:lnSpc>
                <a:spcPct val="90000"/>
              </a:lnSpc>
              <a:defRPr/>
            </a:pPr>
            <a:r>
              <a:rPr lang="en-US" dirty="0" smtClean="0"/>
              <a:t>a variable</a:t>
            </a:r>
          </a:p>
          <a:p>
            <a:pPr lvl="3" eaLnBrk="1" hangingPunct="1">
              <a:lnSpc>
                <a:spcPct val="90000"/>
              </a:lnSpc>
              <a:defRPr/>
            </a:pPr>
            <a:r>
              <a:rPr lang="en-US" dirty="0" smtClean="0"/>
              <a:t>a text string: inside double quotes, and can use \n, \t</a:t>
            </a:r>
          </a:p>
          <a:p>
            <a:pPr lvl="2" eaLnBrk="1" hangingPunct="1">
              <a:lnSpc>
                <a:spcPct val="90000"/>
              </a:lnSpc>
              <a:defRPr/>
            </a:pPr>
            <a:r>
              <a:rPr lang="en-US" sz="2000" dirty="0" smtClean="0"/>
              <a:t>Example:     </a:t>
            </a:r>
            <a:r>
              <a:rPr lang="en-US" sz="2000" dirty="0" smtClean="0">
                <a:solidFill>
                  <a:schemeClr val="bg1">
                    <a:lumMod val="50000"/>
                  </a:schemeClr>
                </a:solidFill>
              </a:rPr>
              <a:t>{ print  “Month:”,  month, “\</a:t>
            </a:r>
            <a:r>
              <a:rPr lang="en-US" sz="2000" dirty="0" err="1" smtClean="0">
                <a:solidFill>
                  <a:schemeClr val="bg1">
                    <a:lumMod val="50000"/>
                  </a:schemeClr>
                </a:solidFill>
              </a:rPr>
              <a:t>tDay</a:t>
            </a:r>
            <a:r>
              <a:rPr lang="en-US" sz="2000" dirty="0" smtClean="0">
                <a:solidFill>
                  <a:schemeClr val="bg1">
                    <a:lumMod val="50000"/>
                  </a:schemeClr>
                </a:solidFill>
              </a:rPr>
              <a:t>:”, day }</a:t>
            </a:r>
          </a:p>
          <a:p>
            <a:pPr lvl="2" eaLnBrk="1" hangingPunct="1">
              <a:lnSpc>
                <a:spcPct val="90000"/>
              </a:lnSpc>
              <a:buFontTx/>
              <a:buNone/>
              <a:defRPr/>
            </a:pPr>
            <a:r>
              <a:rPr lang="en-US" sz="2000" dirty="0" smtClean="0"/>
              <a:t>	A total of 4 fields are printed: 2 text strings and 2 variables</a:t>
            </a:r>
          </a:p>
          <a:p>
            <a:pPr lvl="2" eaLnBrk="1" hangingPunct="1">
              <a:lnSpc>
                <a:spcPct val="90000"/>
              </a:lnSpc>
              <a:buFontTx/>
              <a:buNone/>
              <a:defRPr/>
            </a:pPr>
            <a:r>
              <a:rPr lang="en-US" sz="2000" dirty="0" smtClean="0"/>
              <a:t>	if </a:t>
            </a:r>
            <a:r>
              <a:rPr lang="en-US" sz="2000" dirty="0" smtClean="0">
                <a:solidFill>
                  <a:schemeClr val="bg1">
                    <a:lumMod val="50000"/>
                  </a:schemeClr>
                </a:solidFill>
              </a:rPr>
              <a:t>month </a:t>
            </a:r>
            <a:r>
              <a:rPr lang="en-US" sz="2000" dirty="0" smtClean="0"/>
              <a:t>is </a:t>
            </a:r>
            <a:r>
              <a:rPr lang="en-US" sz="2000" dirty="0" smtClean="0">
                <a:solidFill>
                  <a:schemeClr val="bg1">
                    <a:lumMod val="50000"/>
                  </a:schemeClr>
                </a:solidFill>
              </a:rPr>
              <a:t>Jan</a:t>
            </a:r>
            <a:r>
              <a:rPr lang="en-US" sz="2000" dirty="0" smtClean="0"/>
              <a:t> and </a:t>
            </a:r>
            <a:r>
              <a:rPr lang="en-US" sz="2000" dirty="0" smtClean="0">
                <a:solidFill>
                  <a:schemeClr val="bg1">
                    <a:lumMod val="50000"/>
                  </a:schemeClr>
                </a:solidFill>
              </a:rPr>
              <a:t>day </a:t>
            </a:r>
            <a:r>
              <a:rPr lang="en-US" sz="2000" dirty="0" smtClean="0"/>
              <a:t>is </a:t>
            </a:r>
            <a:r>
              <a:rPr lang="en-US" sz="2000" dirty="0" smtClean="0">
                <a:solidFill>
                  <a:schemeClr val="bg1">
                    <a:lumMod val="50000"/>
                  </a:schemeClr>
                </a:solidFill>
              </a:rPr>
              <a:t>28</a:t>
            </a:r>
            <a:r>
              <a:rPr lang="en-US" sz="2000" dirty="0" smtClean="0"/>
              <a:t>, will print:  </a:t>
            </a:r>
            <a:r>
              <a:rPr lang="en-US" sz="2000" dirty="0" smtClean="0">
                <a:solidFill>
                  <a:schemeClr val="bg1">
                    <a:lumMod val="50000"/>
                  </a:schemeClr>
                </a:solidFill>
              </a:rPr>
              <a:t>Month: Jan	Day: 28</a:t>
            </a:r>
          </a:p>
          <a:p>
            <a:pPr lvl="2" eaLnBrk="1" hangingPunct="1">
              <a:lnSpc>
                <a:spcPct val="90000"/>
              </a:lnSpc>
              <a:buFontTx/>
              <a:buNone/>
              <a:defRPr/>
            </a:pPr>
            <a:r>
              <a:rPr lang="en-US" sz="2000" dirty="0" smtClean="0"/>
              <a:t>	</a:t>
            </a:r>
          </a:p>
          <a:p>
            <a:pPr eaLnBrk="1" hangingPunct="1">
              <a:lnSpc>
                <a:spcPct val="90000"/>
              </a:lnSpc>
              <a:buFontTx/>
              <a:buNone/>
              <a:defRPr/>
            </a:pPr>
            <a:r>
              <a:rPr lang="en-US" sz="2000" dirty="0" smtClean="0"/>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28600"/>
            <a:ext cx="8229600" cy="487363"/>
          </a:xfrm>
        </p:spPr>
        <p:txBody>
          <a:bodyPr/>
          <a:lstStyle/>
          <a:p>
            <a:pPr eaLnBrk="1" hangingPunct="1"/>
            <a:r>
              <a:rPr lang="en-US" sz="2800" smtClean="0"/>
              <a:t>Action to Output Data </a:t>
            </a:r>
            <a:r>
              <a:rPr lang="en-US" sz="2000" smtClean="0"/>
              <a:t>(2 of 2)</a:t>
            </a:r>
            <a:endParaRPr lang="en-US" sz="2000" smtClean="0">
              <a:solidFill>
                <a:schemeClr val="tx1"/>
              </a:solidFill>
            </a:endParaRPr>
          </a:p>
        </p:txBody>
      </p:sp>
      <p:sp>
        <p:nvSpPr>
          <p:cNvPr id="9219" name="Rectangle 3"/>
          <p:cNvSpPr>
            <a:spLocks noGrp="1" noChangeArrowheads="1"/>
          </p:cNvSpPr>
          <p:nvPr>
            <p:ph type="body" idx="1"/>
          </p:nvPr>
        </p:nvSpPr>
        <p:spPr>
          <a:xfrm>
            <a:off x="381000" y="685800"/>
            <a:ext cx="8305800" cy="5715000"/>
          </a:xfrm>
        </p:spPr>
        <p:txBody>
          <a:bodyPr/>
          <a:lstStyle/>
          <a:p>
            <a:pPr eaLnBrk="1" hangingPunct="1">
              <a:lnSpc>
                <a:spcPct val="90000"/>
              </a:lnSpc>
              <a:defRPr/>
            </a:pPr>
            <a:r>
              <a:rPr lang="en-US" sz="2000" u="sng" dirty="0" err="1" smtClean="0"/>
              <a:t>printf</a:t>
            </a:r>
            <a:endParaRPr lang="en-US" sz="2000" u="sng" dirty="0" smtClean="0"/>
          </a:p>
          <a:p>
            <a:pPr lvl="1" eaLnBrk="1" hangingPunct="1">
              <a:lnSpc>
                <a:spcPct val="90000"/>
              </a:lnSpc>
              <a:defRPr/>
            </a:pPr>
            <a:r>
              <a:rPr lang="en-US" sz="2000" dirty="0" smtClean="0"/>
              <a:t>Identical to </a:t>
            </a:r>
            <a:r>
              <a:rPr lang="en-US" sz="2000" dirty="0" err="1" smtClean="0"/>
              <a:t>printf</a:t>
            </a:r>
            <a:r>
              <a:rPr lang="en-US" sz="2000" dirty="0" smtClean="0"/>
              <a:t> in C: print with formatting</a:t>
            </a:r>
          </a:p>
          <a:p>
            <a:pPr lvl="1" eaLnBrk="1" hangingPunct="1">
              <a:lnSpc>
                <a:spcPct val="90000"/>
              </a:lnSpc>
              <a:defRPr/>
            </a:pPr>
            <a:r>
              <a:rPr lang="en-US" sz="2000" dirty="0" smtClean="0"/>
              <a:t>Format:   </a:t>
            </a:r>
            <a:r>
              <a:rPr lang="en-US" sz="2000" dirty="0" err="1" smtClean="0"/>
              <a:t>printf</a:t>
            </a:r>
            <a:r>
              <a:rPr lang="en-US" sz="2000" dirty="0" smtClean="0"/>
              <a:t> (“format string”, list of variables)</a:t>
            </a:r>
          </a:p>
          <a:p>
            <a:pPr lvl="2" eaLnBrk="1" hangingPunct="1">
              <a:lnSpc>
                <a:spcPct val="90000"/>
              </a:lnSpc>
              <a:defRPr/>
            </a:pPr>
            <a:r>
              <a:rPr lang="en-US" sz="2000" dirty="0" smtClean="0"/>
              <a:t>Format string can contain text and field specifications</a:t>
            </a:r>
          </a:p>
          <a:p>
            <a:pPr lvl="2" eaLnBrk="1" hangingPunct="1">
              <a:lnSpc>
                <a:spcPct val="90000"/>
              </a:lnSpc>
              <a:defRPr/>
            </a:pPr>
            <a:r>
              <a:rPr lang="en-US" sz="2000" dirty="0" smtClean="0"/>
              <a:t>Common field specifications:  </a:t>
            </a:r>
            <a:r>
              <a:rPr lang="en-US" sz="2000" dirty="0" smtClean="0">
                <a:solidFill>
                  <a:schemeClr val="accent1">
                    <a:lumMod val="50000"/>
                  </a:schemeClr>
                </a:solidFill>
              </a:rPr>
              <a:t>%d</a:t>
            </a:r>
            <a:r>
              <a:rPr lang="en-US" sz="2000" dirty="0" smtClean="0"/>
              <a:t>  integer, </a:t>
            </a:r>
            <a:r>
              <a:rPr lang="en-US" sz="2000" dirty="0" smtClean="0">
                <a:solidFill>
                  <a:schemeClr val="accent1">
                    <a:lumMod val="50000"/>
                  </a:schemeClr>
                </a:solidFill>
              </a:rPr>
              <a:t>%f</a:t>
            </a:r>
            <a:r>
              <a:rPr lang="en-US" sz="2000" dirty="0" smtClean="0"/>
              <a:t>  float, </a:t>
            </a:r>
            <a:r>
              <a:rPr lang="en-US" sz="2000" dirty="0" smtClean="0">
                <a:solidFill>
                  <a:schemeClr val="accent1">
                    <a:lumMod val="50000"/>
                  </a:schemeClr>
                </a:solidFill>
              </a:rPr>
              <a:t>%s</a:t>
            </a:r>
            <a:r>
              <a:rPr lang="en-US" sz="2000" dirty="0" smtClean="0"/>
              <a:t>  string</a:t>
            </a:r>
          </a:p>
          <a:p>
            <a:pPr lvl="2" eaLnBrk="1" hangingPunct="1">
              <a:lnSpc>
                <a:spcPct val="90000"/>
              </a:lnSpc>
              <a:defRPr/>
            </a:pPr>
            <a:r>
              <a:rPr lang="en-US" sz="2000" dirty="0" smtClean="0"/>
              <a:t>List of variables are comma separated</a:t>
            </a:r>
          </a:p>
          <a:p>
            <a:pPr lvl="1" eaLnBrk="1" hangingPunct="1">
              <a:lnSpc>
                <a:spcPct val="90000"/>
              </a:lnSpc>
              <a:defRPr/>
            </a:pPr>
            <a:r>
              <a:rPr lang="en-US" sz="2000" dirty="0" smtClean="0"/>
              <a:t>Example:  </a:t>
            </a:r>
            <a:r>
              <a:rPr lang="en-US" sz="2000" dirty="0" smtClean="0">
                <a:solidFill>
                  <a:schemeClr val="bg1">
                    <a:lumMod val="50000"/>
                  </a:schemeClr>
                </a:solidFill>
              </a:rPr>
              <a:t>{ </a:t>
            </a:r>
            <a:r>
              <a:rPr lang="en-US" sz="2000" dirty="0" err="1" smtClean="0">
                <a:solidFill>
                  <a:schemeClr val="bg1">
                    <a:lumMod val="50000"/>
                  </a:schemeClr>
                </a:solidFill>
              </a:rPr>
              <a:t>printf</a:t>
            </a:r>
            <a:r>
              <a:rPr lang="en-US" sz="2000" dirty="0" smtClean="0">
                <a:solidFill>
                  <a:schemeClr val="bg1">
                    <a:lumMod val="50000"/>
                  </a:schemeClr>
                </a:solidFill>
              </a:rPr>
              <a:t> (“Item: %s\t$%.2f\n”, $1, $2) }</a:t>
            </a:r>
          </a:p>
          <a:p>
            <a:pPr lvl="1" eaLnBrk="1" hangingPunct="1">
              <a:lnSpc>
                <a:spcPct val="90000"/>
              </a:lnSpc>
              <a:buFontTx/>
              <a:buNone/>
              <a:defRPr/>
            </a:pPr>
            <a:r>
              <a:rPr lang="en-US" sz="2000" dirty="0" smtClean="0"/>
              <a:t>	   if </a:t>
            </a:r>
            <a:r>
              <a:rPr lang="en-US" sz="2000" dirty="0" smtClean="0">
                <a:solidFill>
                  <a:schemeClr val="bg1">
                    <a:lumMod val="50000"/>
                  </a:schemeClr>
                </a:solidFill>
              </a:rPr>
              <a:t>$1</a:t>
            </a:r>
            <a:r>
              <a:rPr lang="en-US" sz="2000" dirty="0" smtClean="0"/>
              <a:t> is </a:t>
            </a:r>
            <a:r>
              <a:rPr lang="en-US" sz="2000" dirty="0" smtClean="0">
                <a:solidFill>
                  <a:schemeClr val="bg1">
                    <a:lumMod val="50000"/>
                  </a:schemeClr>
                </a:solidFill>
              </a:rPr>
              <a:t>pen</a:t>
            </a:r>
            <a:r>
              <a:rPr lang="en-US" sz="2000" dirty="0" smtClean="0"/>
              <a:t> and </a:t>
            </a:r>
            <a:r>
              <a:rPr lang="en-US" sz="2000" dirty="0" smtClean="0">
                <a:solidFill>
                  <a:schemeClr val="bg1">
                    <a:lumMod val="50000"/>
                  </a:schemeClr>
                </a:solidFill>
              </a:rPr>
              <a:t>$2</a:t>
            </a:r>
            <a:r>
              <a:rPr lang="en-US" sz="2000" dirty="0" smtClean="0"/>
              <a:t> is </a:t>
            </a:r>
            <a:r>
              <a:rPr lang="en-US" sz="2000" dirty="0" smtClean="0">
                <a:solidFill>
                  <a:schemeClr val="bg1">
                    <a:lumMod val="50000"/>
                  </a:schemeClr>
                </a:solidFill>
              </a:rPr>
              <a:t>1.50</a:t>
            </a:r>
            <a:r>
              <a:rPr lang="en-US" sz="2000" dirty="0" smtClean="0"/>
              <a:t>, will print     </a:t>
            </a:r>
            <a:r>
              <a:rPr lang="en-US" sz="2000" dirty="0" smtClean="0">
                <a:solidFill>
                  <a:schemeClr val="bg1">
                    <a:lumMod val="50000"/>
                  </a:schemeClr>
                </a:solidFill>
              </a:rPr>
              <a:t>Item: pen	      $1.50</a:t>
            </a:r>
          </a:p>
          <a:p>
            <a:pPr eaLnBrk="1" hangingPunct="1">
              <a:lnSpc>
                <a:spcPct val="90000"/>
              </a:lnSpc>
              <a:spcBef>
                <a:spcPts val="1800"/>
              </a:spcBef>
              <a:defRPr/>
            </a:pPr>
            <a:r>
              <a:rPr lang="en-US" sz="2000" u="sng" dirty="0" err="1" smtClean="0"/>
              <a:t>sprintf</a:t>
            </a:r>
            <a:r>
              <a:rPr lang="en-US" sz="2000" u="sng" dirty="0" smtClean="0">
                <a:solidFill>
                  <a:schemeClr val="bg1">
                    <a:lumMod val="50000"/>
                  </a:schemeClr>
                </a:solidFill>
              </a:rPr>
              <a:t> </a:t>
            </a:r>
            <a:r>
              <a:rPr lang="en-US" sz="2000" dirty="0" smtClean="0">
                <a:solidFill>
                  <a:schemeClr val="bg1">
                    <a:lumMod val="50000"/>
                  </a:schemeClr>
                </a:solidFill>
              </a:rPr>
              <a:t> </a:t>
            </a:r>
            <a:r>
              <a:rPr lang="en-US" sz="2000" dirty="0" smtClean="0"/>
              <a:t>(optional material for advanced C programmers)</a:t>
            </a:r>
          </a:p>
          <a:p>
            <a:pPr lvl="1" eaLnBrk="1" hangingPunct="1">
              <a:lnSpc>
                <a:spcPct val="90000"/>
              </a:lnSpc>
              <a:defRPr/>
            </a:pPr>
            <a:r>
              <a:rPr lang="en-US" sz="2000" dirty="0" smtClean="0"/>
              <a:t>Identical to </a:t>
            </a:r>
            <a:r>
              <a:rPr lang="en-US" sz="2000" dirty="0" err="1" smtClean="0"/>
              <a:t>sprintf</a:t>
            </a:r>
            <a:r>
              <a:rPr lang="en-US" sz="2000" dirty="0" smtClean="0"/>
              <a:t> in C: create and format a string from variables.</a:t>
            </a:r>
          </a:p>
          <a:p>
            <a:pPr lvl="1" eaLnBrk="1" hangingPunct="1">
              <a:lnSpc>
                <a:spcPct val="90000"/>
              </a:lnSpc>
              <a:defRPr/>
            </a:pPr>
            <a:r>
              <a:rPr lang="en-US" sz="2000" dirty="0" smtClean="0"/>
              <a:t>Format:   </a:t>
            </a:r>
            <a:r>
              <a:rPr lang="en-US" sz="2000" dirty="0" err="1" smtClean="0"/>
              <a:t>sprintf</a:t>
            </a:r>
            <a:r>
              <a:rPr lang="en-US" sz="2000" dirty="0" smtClean="0"/>
              <a:t> (</a:t>
            </a:r>
            <a:r>
              <a:rPr lang="en-US" sz="2000" dirty="0" err="1" smtClean="0"/>
              <a:t>outStr</a:t>
            </a:r>
            <a:r>
              <a:rPr lang="en-US" sz="2000" dirty="0" smtClean="0"/>
              <a:t>, “format string”, list of variables)</a:t>
            </a:r>
          </a:p>
          <a:p>
            <a:pPr lvl="2" eaLnBrk="1" hangingPunct="1">
              <a:lnSpc>
                <a:spcPct val="90000"/>
              </a:lnSpc>
              <a:defRPr/>
            </a:pPr>
            <a:r>
              <a:rPr lang="en-US" sz="2000" dirty="0" err="1" smtClean="0"/>
              <a:t>outStr</a:t>
            </a:r>
            <a:r>
              <a:rPr lang="en-US" sz="2000" dirty="0" smtClean="0"/>
              <a:t> is the resulting text string</a:t>
            </a:r>
          </a:p>
          <a:p>
            <a:pPr lvl="2" eaLnBrk="1" hangingPunct="1">
              <a:lnSpc>
                <a:spcPct val="90000"/>
              </a:lnSpc>
              <a:defRPr/>
            </a:pPr>
            <a:r>
              <a:rPr lang="en-US" sz="2000" dirty="0" smtClean="0"/>
              <a:t>The format string and list of variables are the same as with </a:t>
            </a:r>
            <a:r>
              <a:rPr lang="en-US" sz="2000" dirty="0" err="1" smtClean="0"/>
              <a:t>printf</a:t>
            </a:r>
            <a:endParaRPr lang="en-US" sz="2000" dirty="0" smtClean="0"/>
          </a:p>
          <a:p>
            <a:pPr lvl="1" eaLnBrk="1" hangingPunct="1">
              <a:lnSpc>
                <a:spcPct val="90000"/>
              </a:lnSpc>
              <a:defRPr/>
            </a:pPr>
            <a:r>
              <a:rPr lang="en-US" sz="2000" dirty="0" smtClean="0"/>
              <a:t>Example:  </a:t>
            </a:r>
            <a:r>
              <a:rPr lang="en-US" sz="2000" dirty="0" smtClean="0">
                <a:solidFill>
                  <a:schemeClr val="bg1">
                    <a:lumMod val="50000"/>
                  </a:schemeClr>
                </a:solidFill>
              </a:rPr>
              <a:t>{  </a:t>
            </a:r>
            <a:r>
              <a:rPr lang="en-US" sz="2000" dirty="0" err="1" smtClean="0">
                <a:solidFill>
                  <a:schemeClr val="bg1">
                    <a:lumMod val="50000"/>
                  </a:schemeClr>
                </a:solidFill>
              </a:rPr>
              <a:t>sprintf</a:t>
            </a:r>
            <a:r>
              <a:rPr lang="en-US" sz="2000" dirty="0" smtClean="0">
                <a:solidFill>
                  <a:schemeClr val="bg1">
                    <a:lumMod val="50000"/>
                  </a:schemeClr>
                </a:solidFill>
              </a:rPr>
              <a:t> (</a:t>
            </a:r>
            <a:r>
              <a:rPr lang="en-US" sz="2000" dirty="0" err="1" smtClean="0">
                <a:solidFill>
                  <a:schemeClr val="bg1">
                    <a:lumMod val="50000"/>
                  </a:schemeClr>
                </a:solidFill>
              </a:rPr>
              <a:t>totalTime</a:t>
            </a:r>
            <a:r>
              <a:rPr lang="en-US" sz="2000" dirty="0" smtClean="0">
                <a:solidFill>
                  <a:schemeClr val="bg1">
                    <a:lumMod val="50000"/>
                  </a:schemeClr>
                </a:solidFill>
              </a:rPr>
              <a:t>, “%02d:%02d”, hr, min) }</a:t>
            </a:r>
          </a:p>
          <a:p>
            <a:pPr lvl="1" eaLnBrk="1" hangingPunct="1">
              <a:lnSpc>
                <a:spcPct val="90000"/>
              </a:lnSpc>
              <a:buFontTx/>
              <a:buNone/>
              <a:defRPr/>
            </a:pPr>
            <a:r>
              <a:rPr lang="en-US" sz="2000" dirty="0" smtClean="0"/>
              <a:t>	  if </a:t>
            </a:r>
            <a:r>
              <a:rPr lang="en-US" sz="2000" dirty="0" smtClean="0">
                <a:solidFill>
                  <a:schemeClr val="bg1">
                    <a:lumMod val="50000"/>
                  </a:schemeClr>
                </a:solidFill>
              </a:rPr>
              <a:t>hr</a:t>
            </a:r>
            <a:r>
              <a:rPr lang="en-US" sz="2000" dirty="0" smtClean="0"/>
              <a:t> is </a:t>
            </a:r>
            <a:r>
              <a:rPr lang="en-US" sz="2000" dirty="0" smtClean="0">
                <a:solidFill>
                  <a:schemeClr val="bg1">
                    <a:lumMod val="50000"/>
                  </a:schemeClr>
                </a:solidFill>
              </a:rPr>
              <a:t>5</a:t>
            </a:r>
            <a:r>
              <a:rPr lang="en-US" sz="2000" dirty="0" smtClean="0"/>
              <a:t> and </a:t>
            </a:r>
            <a:r>
              <a:rPr lang="en-US" sz="2000" dirty="0" smtClean="0">
                <a:solidFill>
                  <a:schemeClr val="bg1">
                    <a:lumMod val="50000"/>
                  </a:schemeClr>
                </a:solidFill>
              </a:rPr>
              <a:t>min</a:t>
            </a:r>
            <a:r>
              <a:rPr lang="en-US" sz="2000" dirty="0" smtClean="0"/>
              <a:t> is </a:t>
            </a:r>
            <a:r>
              <a:rPr lang="en-US" sz="2000" dirty="0" smtClean="0">
                <a:solidFill>
                  <a:schemeClr val="bg1">
                    <a:lumMod val="50000"/>
                  </a:schemeClr>
                </a:solidFill>
              </a:rPr>
              <a:t>30</a:t>
            </a:r>
            <a:r>
              <a:rPr lang="en-US" sz="2000" dirty="0" smtClean="0"/>
              <a:t>, then the string </a:t>
            </a:r>
            <a:r>
              <a:rPr lang="en-US" sz="2000" dirty="0" err="1" smtClean="0">
                <a:solidFill>
                  <a:schemeClr val="bg1">
                    <a:lumMod val="50000"/>
                  </a:schemeClr>
                </a:solidFill>
              </a:rPr>
              <a:t>totalTime</a:t>
            </a:r>
            <a:r>
              <a:rPr lang="en-US" sz="2000" dirty="0" smtClean="0"/>
              <a:t> will be </a:t>
            </a:r>
            <a:r>
              <a:rPr lang="en-US" sz="2000" dirty="0" smtClean="0">
                <a:solidFill>
                  <a:schemeClr val="bg1">
                    <a:lumMod val="50000"/>
                  </a:schemeClr>
                </a:solidFill>
              </a:rPr>
              <a:t>05:30</a:t>
            </a:r>
          </a:p>
          <a:p>
            <a:pPr eaLnBrk="1" hangingPunct="1">
              <a:lnSpc>
                <a:spcPct val="90000"/>
              </a:lnSpc>
              <a:buFontTx/>
              <a:buNone/>
              <a:defRPr/>
            </a:pPr>
            <a:r>
              <a:rPr lang="en-US" sz="2000" dirty="0" smtClean="0"/>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0"/>
            <a:ext cx="8229600" cy="563563"/>
          </a:xfrm>
        </p:spPr>
        <p:txBody>
          <a:bodyPr/>
          <a:lstStyle/>
          <a:p>
            <a:pPr eaLnBrk="1" hangingPunct="1"/>
            <a:r>
              <a:rPr lang="en-US" sz="2800" dirty="0" smtClean="0"/>
              <a:t>Action to Calculate Data</a:t>
            </a:r>
            <a:endParaRPr lang="en-US" sz="2000" dirty="0" smtClean="0">
              <a:solidFill>
                <a:schemeClr val="tx1"/>
              </a:solidFill>
            </a:endParaRPr>
          </a:p>
        </p:txBody>
      </p:sp>
      <p:sp>
        <p:nvSpPr>
          <p:cNvPr id="9219" name="Rectangle 3"/>
          <p:cNvSpPr>
            <a:spLocks noGrp="1" noChangeArrowheads="1"/>
          </p:cNvSpPr>
          <p:nvPr>
            <p:ph type="body" idx="1"/>
          </p:nvPr>
        </p:nvSpPr>
        <p:spPr>
          <a:xfrm>
            <a:off x="381000" y="457200"/>
            <a:ext cx="8382000" cy="6019800"/>
          </a:xfrm>
        </p:spPr>
        <p:txBody>
          <a:bodyPr/>
          <a:lstStyle/>
          <a:p>
            <a:pPr eaLnBrk="1" hangingPunct="1">
              <a:lnSpc>
                <a:spcPct val="90000"/>
              </a:lnSpc>
              <a:defRPr/>
            </a:pPr>
            <a:r>
              <a:rPr lang="en-US" sz="2000" dirty="0" smtClean="0"/>
              <a:t>All regular expression, arithmetic, relational, logical operators (slides 18-20) can be used to do work with the input fields.</a:t>
            </a:r>
          </a:p>
          <a:p>
            <a:pPr eaLnBrk="1" hangingPunct="1">
              <a:lnSpc>
                <a:spcPct val="90000"/>
              </a:lnSpc>
              <a:spcBef>
                <a:spcPts val="600"/>
              </a:spcBef>
              <a:defRPr/>
            </a:pPr>
            <a:r>
              <a:rPr lang="en-US" sz="2000" dirty="0" smtClean="0"/>
              <a:t>Example: An </a:t>
            </a:r>
            <a:r>
              <a:rPr lang="en-US" sz="2000" dirty="0" err="1" smtClean="0">
                <a:solidFill>
                  <a:schemeClr val="accent1">
                    <a:lumMod val="50000"/>
                  </a:schemeClr>
                </a:solidFill>
              </a:rPr>
              <a:t>awk</a:t>
            </a:r>
            <a:r>
              <a:rPr lang="en-US" sz="2000" dirty="0" smtClean="0"/>
              <a:t> script to calculate the total number of international athletes at a sporting event.</a:t>
            </a:r>
          </a:p>
          <a:p>
            <a:pPr eaLnBrk="1" hangingPunct="1">
              <a:lnSpc>
                <a:spcPct val="90000"/>
              </a:lnSpc>
              <a:buFontTx/>
              <a:buNone/>
              <a:defRPr/>
            </a:pPr>
            <a:r>
              <a:rPr lang="en-US" sz="2000" dirty="0" smtClean="0"/>
              <a:t>	Assume each input record is for one country, field 1 is the number of female athletes, and field 3 is the number of male athletes</a:t>
            </a:r>
          </a:p>
          <a:p>
            <a:pPr eaLnBrk="1" hangingPunct="1">
              <a:lnSpc>
                <a:spcPct val="90000"/>
              </a:lnSpc>
              <a:spcBef>
                <a:spcPts val="1800"/>
              </a:spcBef>
              <a:buFontTx/>
              <a:buNone/>
              <a:defRPr/>
            </a:pPr>
            <a:r>
              <a:rPr lang="en-US" sz="2000" dirty="0" smtClean="0"/>
              <a:t>	</a:t>
            </a:r>
            <a:r>
              <a:rPr lang="en-US" sz="2000" dirty="0" smtClean="0">
                <a:solidFill>
                  <a:schemeClr val="bg1">
                    <a:lumMod val="50000"/>
                  </a:schemeClr>
                </a:solidFill>
              </a:rPr>
              <a:t>BEGIN { total = 0 }		</a:t>
            </a:r>
            <a:r>
              <a:rPr lang="en-US" sz="1900" dirty="0" smtClean="0"/>
              <a:t># before the first input line is read 					# in: initialize variable </a:t>
            </a:r>
            <a:r>
              <a:rPr lang="en-US" sz="1900" dirty="0" smtClean="0">
                <a:solidFill>
                  <a:schemeClr val="bg1">
                    <a:lumMod val="50000"/>
                  </a:schemeClr>
                </a:solidFill>
              </a:rPr>
              <a:t>total</a:t>
            </a:r>
            <a:r>
              <a:rPr lang="en-US" sz="1900" dirty="0" smtClean="0"/>
              <a:t> to 0</a:t>
            </a:r>
          </a:p>
          <a:p>
            <a:pPr eaLnBrk="1" hangingPunct="1">
              <a:lnSpc>
                <a:spcPct val="90000"/>
              </a:lnSpc>
              <a:spcBef>
                <a:spcPts val="300"/>
              </a:spcBef>
              <a:buFontTx/>
              <a:buNone/>
              <a:defRPr/>
            </a:pPr>
            <a:r>
              <a:rPr lang="en-US" sz="1900" dirty="0" smtClean="0"/>
              <a:t>	# Note: the BEGIN action runs </a:t>
            </a:r>
            <a:r>
              <a:rPr lang="en-US" sz="1900" i="1" dirty="0" smtClean="0"/>
              <a:t>once</a:t>
            </a:r>
            <a:r>
              <a:rPr lang="en-US" sz="1900" dirty="0" smtClean="0"/>
              <a:t>, before any input line is read in</a:t>
            </a:r>
          </a:p>
          <a:p>
            <a:pPr eaLnBrk="1" hangingPunct="1">
              <a:lnSpc>
                <a:spcPct val="90000"/>
              </a:lnSpc>
              <a:spcBef>
                <a:spcPts val="1800"/>
              </a:spcBef>
              <a:buFontTx/>
              <a:buNone/>
              <a:defRPr/>
            </a:pPr>
            <a:r>
              <a:rPr lang="en-US" sz="2000" dirty="0" smtClean="0"/>
              <a:t>	</a:t>
            </a:r>
            <a:r>
              <a:rPr lang="en-US" sz="2000" dirty="0" smtClean="0">
                <a:solidFill>
                  <a:schemeClr val="bg1">
                    <a:lumMod val="50000"/>
                  </a:schemeClr>
                </a:solidFill>
              </a:rPr>
              <a:t>{ total = total + $1 + $3 }</a:t>
            </a:r>
            <a:r>
              <a:rPr lang="en-US" sz="2000" dirty="0" smtClean="0"/>
              <a:t>	</a:t>
            </a:r>
            <a:r>
              <a:rPr lang="en-US" sz="1900" dirty="0" smtClean="0"/>
              <a:t># as each line is read in, add the 					# number of men and women to </a:t>
            </a:r>
            <a:r>
              <a:rPr lang="en-US" sz="1900" dirty="0" smtClean="0">
                <a:solidFill>
                  <a:schemeClr val="bg1">
                    <a:lumMod val="50000"/>
                  </a:schemeClr>
                </a:solidFill>
              </a:rPr>
              <a:t>total</a:t>
            </a:r>
          </a:p>
          <a:p>
            <a:pPr eaLnBrk="1" hangingPunct="1">
              <a:lnSpc>
                <a:spcPct val="90000"/>
              </a:lnSpc>
              <a:buNone/>
              <a:defRPr/>
            </a:pPr>
            <a:r>
              <a:rPr lang="en-US" sz="1900" dirty="0" smtClean="0"/>
              <a:t>	# Note: this block is considered the “body” of the script, there is a built in # loop as each input line is read in and the action is applied to the line</a:t>
            </a:r>
            <a:endParaRPr lang="en-US" sz="1900" dirty="0" smtClean="0">
              <a:solidFill>
                <a:schemeClr val="bg1">
                  <a:lumMod val="50000"/>
                </a:schemeClr>
              </a:solidFill>
            </a:endParaRPr>
          </a:p>
          <a:p>
            <a:pPr eaLnBrk="1" hangingPunct="1">
              <a:lnSpc>
                <a:spcPct val="90000"/>
              </a:lnSpc>
              <a:spcBef>
                <a:spcPts val="1800"/>
              </a:spcBef>
              <a:buFontTx/>
              <a:buNone/>
              <a:defRPr/>
            </a:pPr>
            <a:r>
              <a:rPr lang="en-US" sz="2000" dirty="0" smtClean="0"/>
              <a:t>	</a:t>
            </a:r>
            <a:r>
              <a:rPr lang="en-US" sz="2000" dirty="0" smtClean="0">
                <a:solidFill>
                  <a:schemeClr val="bg1">
                    <a:lumMod val="50000"/>
                  </a:schemeClr>
                </a:solidFill>
              </a:rPr>
              <a:t>END { total &gt; 0  &amp;&amp;  print “Total athletes:”, total }        </a:t>
            </a:r>
          </a:p>
          <a:p>
            <a:pPr eaLnBrk="1" hangingPunct="1">
              <a:lnSpc>
                <a:spcPct val="90000"/>
              </a:lnSpc>
              <a:buFontTx/>
              <a:buNone/>
              <a:defRPr/>
            </a:pPr>
            <a:r>
              <a:rPr lang="en-US" sz="2000" dirty="0" smtClean="0">
                <a:solidFill>
                  <a:schemeClr val="bg1">
                    <a:lumMod val="50000"/>
                  </a:schemeClr>
                </a:solidFill>
              </a:rPr>
              <a:t>				    	</a:t>
            </a:r>
            <a:r>
              <a:rPr lang="en-US" sz="1900" dirty="0" smtClean="0"/>
              <a:t># after all lines are read in: </a:t>
            </a:r>
          </a:p>
          <a:p>
            <a:pPr eaLnBrk="1" hangingPunct="1">
              <a:lnSpc>
                <a:spcPct val="90000"/>
              </a:lnSpc>
              <a:buFontTx/>
              <a:buNone/>
              <a:defRPr/>
            </a:pPr>
            <a:r>
              <a:rPr lang="en-US" sz="1900" dirty="0" smtClean="0"/>
              <a:t>					# if </a:t>
            </a:r>
            <a:r>
              <a:rPr lang="en-US" sz="1900" dirty="0" smtClean="0">
                <a:solidFill>
                  <a:schemeClr val="bg1">
                    <a:lumMod val="50000"/>
                  </a:schemeClr>
                </a:solidFill>
              </a:rPr>
              <a:t>total</a:t>
            </a:r>
            <a:r>
              <a:rPr lang="en-US" sz="1900" dirty="0" smtClean="0"/>
              <a:t> &gt; 0, print </a:t>
            </a:r>
            <a:r>
              <a:rPr lang="en-US" sz="1900" dirty="0" smtClean="0">
                <a:solidFill>
                  <a:schemeClr val="bg1">
                    <a:lumMod val="50000"/>
                  </a:schemeClr>
                </a:solidFill>
              </a:rPr>
              <a:t>total</a:t>
            </a:r>
          </a:p>
          <a:p>
            <a:pPr eaLnBrk="1" hangingPunct="1">
              <a:lnSpc>
                <a:spcPct val="90000"/>
              </a:lnSpc>
              <a:buNone/>
              <a:defRPr/>
            </a:pPr>
            <a:r>
              <a:rPr lang="en-US" sz="1900" dirty="0" smtClean="0"/>
              <a:t>	# Note: the END action only runs once, after all input lines are processed</a:t>
            </a:r>
          </a:p>
          <a:p>
            <a:pPr eaLnBrk="1" hangingPunct="1">
              <a:lnSpc>
                <a:spcPct val="90000"/>
              </a:lnSpc>
              <a:buFontTx/>
              <a:buNone/>
              <a:defRPr/>
            </a:pPr>
            <a:endParaRPr lang="en-US" sz="2000" dirty="0" smtClean="0">
              <a:solidFill>
                <a:schemeClr val="bg1">
                  <a:lumMod val="50000"/>
                </a:schemeClr>
              </a:solidFill>
            </a:endParaRPr>
          </a:p>
        </p:txBody>
      </p:sp>
      <p:sp>
        <p:nvSpPr>
          <p:cNvPr id="4" name="Rectangle 3"/>
          <p:cNvSpPr/>
          <p:nvPr/>
        </p:nvSpPr>
        <p:spPr>
          <a:xfrm>
            <a:off x="609600" y="2362200"/>
            <a:ext cx="8153400" cy="3962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85800" y="2438400"/>
            <a:ext cx="8001000" cy="990600"/>
          </a:xfrm>
          <a:prstGeom prst="rect">
            <a:avLst/>
          </a:prstGeom>
          <a:solidFill>
            <a:schemeClr val="bg1">
              <a:lumMod val="6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85800" y="3581400"/>
            <a:ext cx="8001000" cy="1219200"/>
          </a:xfrm>
          <a:prstGeom prst="rect">
            <a:avLst/>
          </a:prstGeom>
          <a:solidFill>
            <a:schemeClr val="bg1">
              <a:lumMod val="6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4953000"/>
            <a:ext cx="8001000" cy="1295400"/>
          </a:xfrm>
          <a:prstGeom prst="rect">
            <a:avLst/>
          </a:prstGeom>
          <a:solidFill>
            <a:schemeClr val="bg1">
              <a:lumMod val="6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152400"/>
            <a:ext cx="8229600" cy="609600"/>
          </a:xfrm>
        </p:spPr>
        <p:txBody>
          <a:bodyPr/>
          <a:lstStyle/>
          <a:p>
            <a:pPr eaLnBrk="1" hangingPunct="1"/>
            <a:r>
              <a:rPr lang="en-US" sz="2800" dirty="0" smtClean="0"/>
              <a:t>Action with String Functions</a:t>
            </a:r>
            <a:endParaRPr lang="en-US" sz="2000" dirty="0" smtClean="0">
              <a:solidFill>
                <a:schemeClr val="tx1"/>
              </a:solidFill>
            </a:endParaRPr>
          </a:p>
        </p:txBody>
      </p:sp>
      <p:sp>
        <p:nvSpPr>
          <p:cNvPr id="53251" name="Rectangle 3"/>
          <p:cNvSpPr>
            <a:spLocks noGrp="1" noChangeArrowheads="1"/>
          </p:cNvSpPr>
          <p:nvPr>
            <p:ph type="body" idx="1"/>
          </p:nvPr>
        </p:nvSpPr>
        <p:spPr>
          <a:xfrm>
            <a:off x="609600" y="914400"/>
            <a:ext cx="8001000" cy="5486400"/>
          </a:xfrm>
        </p:spPr>
        <p:txBody>
          <a:bodyPr/>
          <a:lstStyle/>
          <a:p>
            <a:pPr eaLnBrk="1" hangingPunct="1">
              <a:lnSpc>
                <a:spcPct val="90000"/>
              </a:lnSpc>
              <a:spcBef>
                <a:spcPts val="600"/>
              </a:spcBef>
              <a:defRPr/>
            </a:pPr>
            <a:r>
              <a:rPr lang="en-US" sz="2000" dirty="0" err="1" smtClean="0">
                <a:solidFill>
                  <a:schemeClr val="accent1">
                    <a:lumMod val="50000"/>
                  </a:schemeClr>
                </a:solidFill>
              </a:rPr>
              <a:t>awk</a:t>
            </a:r>
            <a:r>
              <a:rPr lang="en-US" sz="2000" dirty="0" smtClean="0"/>
              <a:t> has a library of string functions. Some useful functions are:</a:t>
            </a:r>
          </a:p>
          <a:p>
            <a:pPr eaLnBrk="1" hangingPunct="1">
              <a:lnSpc>
                <a:spcPct val="90000"/>
              </a:lnSpc>
              <a:spcBef>
                <a:spcPts val="600"/>
              </a:spcBef>
              <a:defRPr/>
            </a:pPr>
            <a:r>
              <a:rPr lang="en-US" sz="2000" dirty="0" smtClean="0">
                <a:solidFill>
                  <a:schemeClr val="accent1">
                    <a:lumMod val="50000"/>
                  </a:schemeClr>
                </a:solidFill>
              </a:rPr>
              <a:t>length</a:t>
            </a:r>
            <a:r>
              <a:rPr lang="en-US" sz="2000" dirty="0" smtClean="0"/>
              <a:t> 	Format:   </a:t>
            </a:r>
            <a:r>
              <a:rPr lang="en-US" sz="2000" dirty="0" smtClean="0">
                <a:solidFill>
                  <a:schemeClr val="bg1">
                    <a:lumMod val="50000"/>
                  </a:schemeClr>
                </a:solidFill>
              </a:rPr>
              <a:t>num</a:t>
            </a:r>
            <a:r>
              <a:rPr lang="en-US" sz="2000" dirty="0" smtClean="0">
                <a:solidFill>
                  <a:schemeClr val="accent1">
                    <a:lumMod val="50000"/>
                  </a:schemeClr>
                </a:solidFill>
              </a:rPr>
              <a:t> = length (</a:t>
            </a:r>
            <a:r>
              <a:rPr lang="en-US" sz="2000" dirty="0" smtClean="0">
                <a:solidFill>
                  <a:schemeClr val="bg1">
                    <a:lumMod val="50000"/>
                  </a:schemeClr>
                </a:solidFill>
              </a:rPr>
              <a:t>string</a:t>
            </a:r>
            <a:r>
              <a:rPr lang="en-US" sz="2000" dirty="0" smtClean="0">
                <a:solidFill>
                  <a:schemeClr val="accent1">
                    <a:lumMod val="50000"/>
                  </a:schemeClr>
                </a:solidFill>
              </a:rPr>
              <a:t>)</a:t>
            </a:r>
          </a:p>
          <a:p>
            <a:pPr eaLnBrk="1" hangingPunct="1">
              <a:lnSpc>
                <a:spcPct val="90000"/>
              </a:lnSpc>
              <a:spcBef>
                <a:spcPts val="0"/>
              </a:spcBef>
              <a:buFontTx/>
              <a:buNone/>
              <a:defRPr/>
            </a:pPr>
            <a:r>
              <a:rPr lang="en-US" sz="2000" dirty="0" smtClean="0"/>
              <a:t>			Return: the number of characters in the </a:t>
            </a:r>
            <a:r>
              <a:rPr lang="en-US" sz="2000" dirty="0" smtClean="0">
                <a:solidFill>
                  <a:schemeClr val="bg1">
                    <a:lumMod val="50000"/>
                  </a:schemeClr>
                </a:solidFill>
              </a:rPr>
              <a:t>string</a:t>
            </a:r>
          </a:p>
          <a:p>
            <a:pPr eaLnBrk="1" hangingPunct="1">
              <a:lnSpc>
                <a:spcPct val="90000"/>
              </a:lnSpc>
              <a:spcBef>
                <a:spcPts val="1200"/>
              </a:spcBef>
              <a:defRPr/>
            </a:pPr>
            <a:r>
              <a:rPr lang="en-US" sz="2000" dirty="0" smtClean="0">
                <a:solidFill>
                  <a:schemeClr val="accent1">
                    <a:lumMod val="50000"/>
                  </a:schemeClr>
                </a:solidFill>
              </a:rPr>
              <a:t>split</a:t>
            </a:r>
            <a:r>
              <a:rPr lang="en-US" sz="2000" dirty="0" smtClean="0"/>
              <a:t>		Format:   </a:t>
            </a:r>
            <a:r>
              <a:rPr lang="en-US" sz="2000" dirty="0" smtClean="0">
                <a:solidFill>
                  <a:schemeClr val="bg1">
                    <a:lumMod val="50000"/>
                  </a:schemeClr>
                </a:solidFill>
              </a:rPr>
              <a:t>num</a:t>
            </a:r>
            <a:r>
              <a:rPr lang="en-US" sz="2000" dirty="0" smtClean="0">
                <a:solidFill>
                  <a:schemeClr val="accent1">
                    <a:lumMod val="50000"/>
                  </a:schemeClr>
                </a:solidFill>
              </a:rPr>
              <a:t> = split (</a:t>
            </a:r>
            <a:r>
              <a:rPr lang="en-US" sz="2000" dirty="0" smtClean="0">
                <a:solidFill>
                  <a:schemeClr val="bg1">
                    <a:lumMod val="50000"/>
                  </a:schemeClr>
                </a:solidFill>
              </a:rPr>
              <a:t>string</a:t>
            </a:r>
            <a:r>
              <a:rPr lang="en-US" sz="2000" dirty="0" smtClean="0">
                <a:solidFill>
                  <a:schemeClr val="accent1">
                    <a:lumMod val="50000"/>
                  </a:schemeClr>
                </a:solidFill>
              </a:rPr>
              <a:t>, </a:t>
            </a:r>
            <a:r>
              <a:rPr lang="en-US" sz="2000" dirty="0" smtClean="0">
                <a:solidFill>
                  <a:schemeClr val="bg1">
                    <a:lumMod val="50000"/>
                  </a:schemeClr>
                </a:solidFill>
              </a:rPr>
              <a:t>array</a:t>
            </a:r>
            <a:r>
              <a:rPr lang="en-US" sz="2000" dirty="0" smtClean="0">
                <a:solidFill>
                  <a:schemeClr val="accent1">
                    <a:lumMod val="50000"/>
                  </a:schemeClr>
                </a:solidFill>
              </a:rPr>
              <a:t>, “</a:t>
            </a:r>
            <a:r>
              <a:rPr lang="en-US" sz="2000" dirty="0" err="1" smtClean="0">
                <a:solidFill>
                  <a:schemeClr val="bg1">
                    <a:lumMod val="50000"/>
                  </a:schemeClr>
                </a:solidFill>
              </a:rPr>
              <a:t>field_separator</a:t>
            </a:r>
            <a:r>
              <a:rPr lang="en-US" sz="2000" dirty="0" smtClean="0">
                <a:solidFill>
                  <a:schemeClr val="accent1">
                    <a:lumMod val="50000"/>
                  </a:schemeClr>
                </a:solidFill>
              </a:rPr>
              <a:t>”)</a:t>
            </a:r>
          </a:p>
          <a:p>
            <a:pPr eaLnBrk="1" hangingPunct="1">
              <a:lnSpc>
                <a:spcPct val="90000"/>
              </a:lnSpc>
              <a:spcBef>
                <a:spcPts val="0"/>
              </a:spcBef>
              <a:buFontTx/>
              <a:buNone/>
              <a:defRPr/>
            </a:pPr>
            <a:r>
              <a:rPr lang="en-US" sz="2000" dirty="0" smtClean="0"/>
              <a:t>			Return: number of elements array has</a:t>
            </a:r>
          </a:p>
          <a:p>
            <a:pPr eaLnBrk="1" hangingPunct="1">
              <a:lnSpc>
                <a:spcPct val="90000"/>
              </a:lnSpc>
              <a:spcBef>
                <a:spcPts val="0"/>
              </a:spcBef>
              <a:buFontTx/>
              <a:buNone/>
              <a:defRPr/>
            </a:pPr>
            <a:r>
              <a:rPr lang="en-US" sz="2000" dirty="0" smtClean="0"/>
              <a:t>			Use </a:t>
            </a:r>
            <a:r>
              <a:rPr lang="en-US" sz="2000" dirty="0" err="1" smtClean="0">
                <a:solidFill>
                  <a:schemeClr val="bg1">
                    <a:lumMod val="50000"/>
                  </a:schemeClr>
                </a:solidFill>
              </a:rPr>
              <a:t>field_separator</a:t>
            </a:r>
            <a:r>
              <a:rPr lang="en-US" sz="2000" dirty="0" smtClean="0"/>
              <a:t> to split the </a:t>
            </a:r>
            <a:r>
              <a:rPr lang="en-US" sz="2000" dirty="0" smtClean="0">
                <a:solidFill>
                  <a:schemeClr val="bg1">
                    <a:lumMod val="50000"/>
                  </a:schemeClr>
                </a:solidFill>
              </a:rPr>
              <a:t>string</a:t>
            </a:r>
            <a:r>
              <a:rPr lang="en-US" sz="2000" dirty="0" smtClean="0"/>
              <a:t> into different 		fields and store the fields in the </a:t>
            </a:r>
            <a:r>
              <a:rPr lang="en-US" sz="2000" dirty="0" smtClean="0">
                <a:solidFill>
                  <a:schemeClr val="bg1">
                    <a:lumMod val="50000"/>
                  </a:schemeClr>
                </a:solidFill>
              </a:rPr>
              <a:t>array</a:t>
            </a:r>
            <a:r>
              <a:rPr lang="en-US" sz="2000" dirty="0" smtClean="0">
                <a:solidFill>
                  <a:schemeClr val="accent1">
                    <a:lumMod val="50000"/>
                  </a:schemeClr>
                </a:solidFill>
              </a:rPr>
              <a:t>.</a:t>
            </a:r>
          </a:p>
          <a:p>
            <a:pPr eaLnBrk="1" hangingPunct="1">
              <a:lnSpc>
                <a:spcPct val="90000"/>
              </a:lnSpc>
              <a:spcBef>
                <a:spcPts val="0"/>
              </a:spcBef>
              <a:buFontTx/>
              <a:buNone/>
              <a:defRPr/>
            </a:pPr>
            <a:r>
              <a:rPr lang="en-US" sz="2000" dirty="0" smtClean="0">
                <a:solidFill>
                  <a:schemeClr val="accent1">
                    <a:lumMod val="50000"/>
                  </a:schemeClr>
                </a:solidFill>
              </a:rPr>
              <a:t>			</a:t>
            </a:r>
            <a:r>
              <a:rPr lang="en-US" sz="2000" dirty="0" smtClean="0"/>
              <a:t>Index for </a:t>
            </a:r>
            <a:r>
              <a:rPr lang="en-US" sz="2000" dirty="0" smtClean="0">
                <a:solidFill>
                  <a:schemeClr val="bg1">
                    <a:lumMod val="50000"/>
                  </a:schemeClr>
                </a:solidFill>
              </a:rPr>
              <a:t>array</a:t>
            </a:r>
            <a:r>
              <a:rPr lang="en-US" sz="2000" dirty="0" smtClean="0">
                <a:solidFill>
                  <a:schemeClr val="accent1">
                    <a:lumMod val="50000"/>
                  </a:schemeClr>
                </a:solidFill>
              </a:rPr>
              <a:t> </a:t>
            </a:r>
            <a:r>
              <a:rPr lang="en-US" sz="2000" dirty="0" smtClean="0"/>
              <a:t>starts at</a:t>
            </a:r>
            <a:r>
              <a:rPr lang="en-US" sz="2000" dirty="0" smtClean="0">
                <a:solidFill>
                  <a:schemeClr val="accent1">
                    <a:lumMod val="50000"/>
                  </a:schemeClr>
                </a:solidFill>
              </a:rPr>
              <a:t> 1</a:t>
            </a:r>
          </a:p>
          <a:p>
            <a:pPr eaLnBrk="1" hangingPunct="1">
              <a:lnSpc>
                <a:spcPct val="90000"/>
              </a:lnSpc>
              <a:spcBef>
                <a:spcPts val="1200"/>
              </a:spcBef>
              <a:defRPr/>
            </a:pPr>
            <a:r>
              <a:rPr lang="en-US" sz="2000" dirty="0" err="1" smtClean="0">
                <a:solidFill>
                  <a:schemeClr val="accent1">
                    <a:lumMod val="50000"/>
                  </a:schemeClr>
                </a:solidFill>
              </a:rPr>
              <a:t>toupper</a:t>
            </a:r>
            <a:r>
              <a:rPr lang="en-US" sz="2000" dirty="0" smtClean="0"/>
              <a:t>	Format:	   </a:t>
            </a:r>
            <a:r>
              <a:rPr lang="en-US" sz="2000" dirty="0" err="1" smtClean="0">
                <a:solidFill>
                  <a:schemeClr val="bg1">
                    <a:lumMod val="50000"/>
                  </a:schemeClr>
                </a:solidFill>
              </a:rPr>
              <a:t>str</a:t>
            </a:r>
            <a:r>
              <a:rPr lang="en-US" sz="2000" dirty="0" smtClean="0">
                <a:solidFill>
                  <a:schemeClr val="accent1">
                    <a:lumMod val="50000"/>
                  </a:schemeClr>
                </a:solidFill>
              </a:rPr>
              <a:t> = </a:t>
            </a:r>
            <a:r>
              <a:rPr lang="en-US" sz="2000" dirty="0" err="1" smtClean="0">
                <a:solidFill>
                  <a:schemeClr val="accent1">
                    <a:lumMod val="50000"/>
                  </a:schemeClr>
                </a:solidFill>
              </a:rPr>
              <a:t>toupper</a:t>
            </a:r>
            <a:r>
              <a:rPr lang="en-US" sz="2000" dirty="0" smtClean="0">
                <a:solidFill>
                  <a:schemeClr val="accent1">
                    <a:lumMod val="50000"/>
                  </a:schemeClr>
                </a:solidFill>
              </a:rPr>
              <a:t> (</a:t>
            </a:r>
            <a:r>
              <a:rPr lang="en-US" sz="2000" dirty="0" smtClean="0">
                <a:solidFill>
                  <a:schemeClr val="bg1">
                    <a:lumMod val="50000"/>
                  </a:schemeClr>
                </a:solidFill>
              </a:rPr>
              <a:t>string</a:t>
            </a:r>
            <a:r>
              <a:rPr lang="en-US" sz="2000" dirty="0" smtClean="0">
                <a:solidFill>
                  <a:schemeClr val="accent1">
                    <a:lumMod val="50000"/>
                  </a:schemeClr>
                </a:solidFill>
              </a:rPr>
              <a:t>)</a:t>
            </a:r>
          </a:p>
          <a:p>
            <a:pPr eaLnBrk="1" hangingPunct="1">
              <a:lnSpc>
                <a:spcPct val="90000"/>
              </a:lnSpc>
              <a:spcBef>
                <a:spcPts val="0"/>
              </a:spcBef>
              <a:buFontTx/>
              <a:buNone/>
              <a:defRPr/>
            </a:pPr>
            <a:r>
              <a:rPr lang="en-US" sz="2000" dirty="0" smtClean="0"/>
              <a:t>			Return: the </a:t>
            </a:r>
            <a:r>
              <a:rPr lang="en-US" sz="2000" dirty="0" smtClean="0">
                <a:solidFill>
                  <a:schemeClr val="bg1">
                    <a:lumMod val="50000"/>
                  </a:schemeClr>
                </a:solidFill>
              </a:rPr>
              <a:t>string</a:t>
            </a:r>
            <a:r>
              <a:rPr lang="en-US" sz="2000" dirty="0" smtClean="0"/>
              <a:t> in uppercase</a:t>
            </a:r>
          </a:p>
          <a:p>
            <a:pPr eaLnBrk="1" hangingPunct="1">
              <a:lnSpc>
                <a:spcPct val="90000"/>
              </a:lnSpc>
              <a:spcBef>
                <a:spcPts val="1200"/>
              </a:spcBef>
              <a:defRPr/>
            </a:pPr>
            <a:r>
              <a:rPr lang="en-US" sz="2000" dirty="0" err="1" smtClean="0">
                <a:solidFill>
                  <a:schemeClr val="accent1">
                    <a:lumMod val="50000"/>
                  </a:schemeClr>
                </a:solidFill>
              </a:rPr>
              <a:t>tolower</a:t>
            </a:r>
            <a:r>
              <a:rPr lang="en-US" sz="2000" dirty="0" smtClean="0"/>
              <a:t>	Format:	   </a:t>
            </a:r>
            <a:r>
              <a:rPr lang="en-US" sz="2000" dirty="0" err="1" smtClean="0">
                <a:solidFill>
                  <a:schemeClr val="bg1">
                    <a:lumMod val="50000"/>
                  </a:schemeClr>
                </a:solidFill>
              </a:rPr>
              <a:t>str</a:t>
            </a:r>
            <a:r>
              <a:rPr lang="en-US" sz="2000" dirty="0" smtClean="0">
                <a:solidFill>
                  <a:schemeClr val="accent1">
                    <a:lumMod val="50000"/>
                  </a:schemeClr>
                </a:solidFill>
              </a:rPr>
              <a:t> = </a:t>
            </a:r>
            <a:r>
              <a:rPr lang="en-US" sz="2000" dirty="0" err="1" smtClean="0">
                <a:solidFill>
                  <a:schemeClr val="accent1">
                    <a:lumMod val="50000"/>
                  </a:schemeClr>
                </a:solidFill>
              </a:rPr>
              <a:t>tolower</a:t>
            </a:r>
            <a:r>
              <a:rPr lang="en-US" sz="2000" dirty="0" smtClean="0">
                <a:solidFill>
                  <a:schemeClr val="accent1">
                    <a:lumMod val="50000"/>
                  </a:schemeClr>
                </a:solidFill>
              </a:rPr>
              <a:t> (</a:t>
            </a:r>
            <a:r>
              <a:rPr lang="en-US" sz="2000" dirty="0" smtClean="0">
                <a:solidFill>
                  <a:schemeClr val="bg1">
                    <a:lumMod val="50000"/>
                  </a:schemeClr>
                </a:solidFill>
              </a:rPr>
              <a:t>string</a:t>
            </a:r>
            <a:r>
              <a:rPr lang="en-US" sz="2000" dirty="0" smtClean="0">
                <a:solidFill>
                  <a:schemeClr val="accent1">
                    <a:lumMod val="50000"/>
                  </a:schemeClr>
                </a:solidFill>
              </a:rPr>
              <a:t>)</a:t>
            </a:r>
          </a:p>
          <a:p>
            <a:pPr eaLnBrk="1" hangingPunct="1">
              <a:lnSpc>
                <a:spcPct val="90000"/>
              </a:lnSpc>
              <a:spcBef>
                <a:spcPts val="0"/>
              </a:spcBef>
              <a:buFontTx/>
              <a:buNone/>
              <a:defRPr/>
            </a:pPr>
            <a:r>
              <a:rPr lang="en-US" sz="2000" dirty="0" smtClean="0"/>
              <a:t>			Return: the </a:t>
            </a:r>
            <a:r>
              <a:rPr lang="en-US" sz="2000" dirty="0" smtClean="0">
                <a:solidFill>
                  <a:schemeClr val="bg1">
                    <a:lumMod val="50000"/>
                  </a:schemeClr>
                </a:solidFill>
              </a:rPr>
              <a:t>string</a:t>
            </a:r>
            <a:r>
              <a:rPr lang="en-US" sz="2000" dirty="0" smtClean="0"/>
              <a:t> in lowercase</a:t>
            </a:r>
          </a:p>
          <a:p>
            <a:pPr eaLnBrk="1" hangingPunct="1">
              <a:lnSpc>
                <a:spcPct val="90000"/>
              </a:lnSpc>
              <a:spcBef>
                <a:spcPts val="600"/>
              </a:spcBef>
              <a:buFontTx/>
              <a:buNone/>
              <a:defRPr/>
            </a:pPr>
            <a:endParaRPr lang="en-US" sz="2000" dirty="0" smtClean="0"/>
          </a:p>
          <a:p>
            <a:pPr eaLnBrk="1" hangingPunct="1">
              <a:lnSpc>
                <a:spcPct val="90000"/>
              </a:lnSpc>
              <a:spcBef>
                <a:spcPts val="600"/>
              </a:spcBef>
              <a:buFontTx/>
              <a:buNone/>
              <a:defRPr/>
            </a:pPr>
            <a:endParaRPr lang="en-US" sz="2000" dirty="0" smtClean="0"/>
          </a:p>
          <a:p>
            <a:pPr eaLnBrk="1" hangingPunct="1">
              <a:lnSpc>
                <a:spcPct val="90000"/>
              </a:lnSpc>
              <a:spcBef>
                <a:spcPts val="600"/>
              </a:spcBef>
              <a:buNone/>
              <a:defRPr/>
            </a:pPr>
            <a:r>
              <a:rPr lang="en-US" sz="2000" dirty="0" smtClean="0"/>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74638"/>
            <a:ext cx="8229600" cy="792162"/>
          </a:xfrm>
        </p:spPr>
        <p:txBody>
          <a:bodyPr/>
          <a:lstStyle/>
          <a:p>
            <a:pPr eaLnBrk="1" hangingPunct="1">
              <a:defRPr/>
            </a:pPr>
            <a:r>
              <a:rPr lang="en-US" sz="2800" dirty="0" smtClean="0"/>
              <a:t>Part 4B</a:t>
            </a:r>
            <a:endParaRPr lang="en-US" sz="2800" dirty="0" smtClean="0">
              <a:solidFill>
                <a:schemeClr val="accent1">
                  <a:lumMod val="50000"/>
                </a:schemeClr>
              </a:solidFill>
            </a:endParaRPr>
          </a:p>
        </p:txBody>
      </p:sp>
      <p:sp>
        <p:nvSpPr>
          <p:cNvPr id="52227" name="Rectangle 3"/>
          <p:cNvSpPr>
            <a:spLocks noGrp="1" noChangeArrowheads="1"/>
          </p:cNvSpPr>
          <p:nvPr>
            <p:ph type="body" idx="1"/>
          </p:nvPr>
        </p:nvSpPr>
        <p:spPr>
          <a:xfrm>
            <a:off x="3200400" y="1219200"/>
            <a:ext cx="3886200" cy="2590800"/>
          </a:xfrm>
        </p:spPr>
        <p:txBody>
          <a:bodyPr/>
          <a:lstStyle/>
          <a:p>
            <a:pPr eaLnBrk="1" hangingPunct="1">
              <a:lnSpc>
                <a:spcPct val="80000"/>
              </a:lnSpc>
              <a:buNone/>
              <a:defRPr/>
            </a:pPr>
            <a:r>
              <a:rPr lang="en-US" sz="2000" dirty="0" smtClean="0"/>
              <a:t>Topics:</a:t>
            </a:r>
          </a:p>
          <a:p>
            <a:pPr eaLnBrk="1" hangingPunct="1">
              <a:lnSpc>
                <a:spcPct val="80000"/>
              </a:lnSpc>
              <a:defRPr/>
            </a:pPr>
            <a:r>
              <a:rPr lang="en-US" sz="2000" dirty="0" smtClean="0"/>
              <a:t>if statement</a:t>
            </a:r>
          </a:p>
          <a:p>
            <a:pPr eaLnBrk="1" hangingPunct="1">
              <a:lnSpc>
                <a:spcPct val="80000"/>
              </a:lnSpc>
              <a:defRPr/>
            </a:pPr>
            <a:r>
              <a:rPr lang="en-US" sz="2000" dirty="0" smtClean="0"/>
              <a:t>Loops</a:t>
            </a:r>
          </a:p>
          <a:p>
            <a:pPr eaLnBrk="1" hangingPunct="1">
              <a:lnSpc>
                <a:spcPct val="80000"/>
              </a:lnSpc>
              <a:defRPr/>
            </a:pPr>
            <a:r>
              <a:rPr lang="en-US" sz="2000" dirty="0" smtClean="0"/>
              <a:t>Control statements</a:t>
            </a:r>
          </a:p>
          <a:p>
            <a:pPr eaLnBrk="1" hangingPunct="1">
              <a:lnSpc>
                <a:spcPct val="80000"/>
              </a:lnSpc>
              <a:defRPr/>
            </a:pPr>
            <a:r>
              <a:rPr lang="en-US" sz="2000" dirty="0" smtClean="0"/>
              <a:t>Arrays</a:t>
            </a:r>
          </a:p>
          <a:p>
            <a:pPr eaLnBrk="1" hangingPunct="1">
              <a:lnSpc>
                <a:spcPct val="80000"/>
              </a:lnSpc>
              <a:defRPr/>
            </a:pPr>
            <a:endParaRPr lang="en-US" sz="2000" dirty="0" smtClean="0"/>
          </a:p>
          <a:p>
            <a:pPr eaLnBrk="1" hangingPunct="1">
              <a:lnSpc>
                <a:spcPct val="80000"/>
              </a:lnSpc>
              <a:defRPr/>
            </a:pPr>
            <a:endParaRPr lang="en-US" sz="2000" dirty="0" smtClean="0"/>
          </a:p>
          <a:p>
            <a:pPr eaLnBrk="1" hangingPunct="1">
              <a:lnSpc>
                <a:spcPct val="80000"/>
              </a:lnSpc>
              <a:defRPr/>
            </a:pPr>
            <a:endParaRPr lang="en-US" sz="20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228600"/>
            <a:ext cx="8229600" cy="715963"/>
          </a:xfrm>
        </p:spPr>
        <p:txBody>
          <a:bodyPr/>
          <a:lstStyle/>
          <a:p>
            <a:pPr eaLnBrk="1" hangingPunct="1"/>
            <a:r>
              <a:rPr lang="en-US" sz="2800" smtClean="0"/>
              <a:t>Action with Programming Constructs</a:t>
            </a:r>
            <a:endParaRPr lang="en-US" sz="2000" smtClean="0">
              <a:solidFill>
                <a:schemeClr val="tx1"/>
              </a:solidFill>
            </a:endParaRPr>
          </a:p>
        </p:txBody>
      </p:sp>
      <p:sp>
        <p:nvSpPr>
          <p:cNvPr id="53251" name="Rectangle 3"/>
          <p:cNvSpPr>
            <a:spLocks noGrp="1" noChangeArrowheads="1"/>
          </p:cNvSpPr>
          <p:nvPr>
            <p:ph type="body" idx="1"/>
          </p:nvPr>
        </p:nvSpPr>
        <p:spPr>
          <a:xfrm>
            <a:off x="533400" y="914400"/>
            <a:ext cx="8001000" cy="5029200"/>
          </a:xfrm>
        </p:spPr>
        <p:txBody>
          <a:bodyPr/>
          <a:lstStyle/>
          <a:p>
            <a:pPr eaLnBrk="1" hangingPunct="1">
              <a:lnSpc>
                <a:spcPct val="90000"/>
              </a:lnSpc>
              <a:defRPr/>
            </a:pPr>
            <a:r>
              <a:rPr lang="en-US" sz="2000" dirty="0" smtClean="0"/>
              <a:t>The programming constructs make </a:t>
            </a:r>
            <a:r>
              <a:rPr lang="en-US" sz="2000" dirty="0" err="1" smtClean="0">
                <a:solidFill>
                  <a:schemeClr val="accent1">
                    <a:lumMod val="50000"/>
                  </a:schemeClr>
                </a:solidFill>
              </a:rPr>
              <a:t>awk</a:t>
            </a:r>
            <a:r>
              <a:rPr lang="en-US" sz="2000" dirty="0" smtClean="0">
                <a:solidFill>
                  <a:schemeClr val="accent1">
                    <a:lumMod val="50000"/>
                  </a:schemeClr>
                </a:solidFill>
              </a:rPr>
              <a:t> </a:t>
            </a:r>
            <a:r>
              <a:rPr lang="en-US" sz="2000" dirty="0" smtClean="0"/>
              <a:t>a programming language.</a:t>
            </a:r>
          </a:p>
          <a:p>
            <a:pPr eaLnBrk="1" hangingPunct="1">
              <a:lnSpc>
                <a:spcPct val="90000"/>
              </a:lnSpc>
              <a:defRPr/>
            </a:pPr>
            <a:r>
              <a:rPr lang="en-US" sz="2000" dirty="0" smtClean="0"/>
              <a:t>The constructs are typically used within an </a:t>
            </a:r>
            <a:r>
              <a:rPr lang="en-US" sz="2000" dirty="0" err="1" smtClean="0">
                <a:solidFill>
                  <a:schemeClr val="accent1">
                    <a:lumMod val="50000"/>
                  </a:schemeClr>
                </a:solidFill>
              </a:rPr>
              <a:t>awk</a:t>
            </a:r>
            <a:r>
              <a:rPr lang="en-US" sz="2000" dirty="0" smtClean="0"/>
              <a:t> script since they require multiple lines of text.</a:t>
            </a:r>
          </a:p>
          <a:p>
            <a:pPr eaLnBrk="1" hangingPunct="1">
              <a:lnSpc>
                <a:spcPct val="90000"/>
              </a:lnSpc>
              <a:defRPr/>
            </a:pPr>
            <a:r>
              <a:rPr lang="en-US" sz="2000" dirty="0" smtClean="0"/>
              <a:t>There are several basic constructs:</a:t>
            </a:r>
          </a:p>
          <a:p>
            <a:pPr lvl="1" eaLnBrk="1" hangingPunct="1">
              <a:lnSpc>
                <a:spcPct val="90000"/>
              </a:lnSpc>
              <a:defRPr/>
            </a:pPr>
            <a:r>
              <a:rPr lang="en-US" sz="2000" dirty="0" smtClean="0"/>
              <a:t>if statements</a:t>
            </a:r>
          </a:p>
          <a:p>
            <a:pPr lvl="1" eaLnBrk="1" hangingPunct="1">
              <a:lnSpc>
                <a:spcPct val="90000"/>
              </a:lnSpc>
              <a:defRPr/>
            </a:pPr>
            <a:r>
              <a:rPr lang="en-US" sz="2000" dirty="0" smtClean="0"/>
              <a:t>Loops</a:t>
            </a:r>
          </a:p>
          <a:p>
            <a:pPr lvl="1" eaLnBrk="1" hangingPunct="1">
              <a:lnSpc>
                <a:spcPct val="90000"/>
              </a:lnSpc>
              <a:defRPr/>
            </a:pPr>
            <a:r>
              <a:rPr lang="en-US" sz="2000" dirty="0" smtClean="0"/>
              <a:t>Control statements</a:t>
            </a:r>
          </a:p>
          <a:p>
            <a:pPr lvl="1" eaLnBrk="1" hangingPunct="1">
              <a:lnSpc>
                <a:spcPct val="90000"/>
              </a:lnSpc>
              <a:defRPr/>
            </a:pPr>
            <a:r>
              <a:rPr lang="en-US" sz="2000" dirty="0" smtClean="0"/>
              <a:t>User-defined functions</a:t>
            </a:r>
          </a:p>
          <a:p>
            <a:pPr eaLnBrk="1" hangingPunct="1">
              <a:lnSpc>
                <a:spcPct val="90000"/>
              </a:lnSpc>
              <a:defRPr/>
            </a:pPr>
            <a:r>
              <a:rPr lang="en-US" sz="2000" dirty="0" smtClean="0"/>
              <a:t>There is also support for associative arrays.</a:t>
            </a:r>
          </a:p>
          <a:p>
            <a:pPr eaLnBrk="1" hangingPunct="1">
              <a:lnSpc>
                <a:spcPct val="90000"/>
              </a:lnSpc>
              <a:defRPr/>
            </a:pPr>
            <a:r>
              <a:rPr lang="en-US" sz="2000" dirty="0" smtClean="0"/>
              <a:t>When writing </a:t>
            </a:r>
            <a:r>
              <a:rPr lang="en-US" sz="2000" dirty="0" err="1" smtClean="0">
                <a:solidFill>
                  <a:schemeClr val="accent1">
                    <a:lumMod val="50000"/>
                  </a:schemeClr>
                </a:solidFill>
              </a:rPr>
              <a:t>awk</a:t>
            </a:r>
            <a:r>
              <a:rPr lang="en-US" sz="2000" dirty="0" smtClean="0"/>
              <a:t> scripts, remember that the end of an instruction description is the newline character or a </a:t>
            </a:r>
            <a:r>
              <a:rPr lang="en-US" sz="2000" dirty="0" smtClean="0">
                <a:solidFill>
                  <a:schemeClr val="accent1">
                    <a:lumMod val="50000"/>
                  </a:schemeClr>
                </a:solidFill>
              </a:rPr>
              <a:t>;</a:t>
            </a:r>
            <a:r>
              <a:rPr lang="en-US" sz="2000" dirty="0" smtClean="0"/>
              <a:t> (you don’t have to use both).</a:t>
            </a:r>
          </a:p>
          <a:p>
            <a:pPr eaLnBrk="1" hangingPunct="1">
              <a:lnSpc>
                <a:spcPct val="90000"/>
              </a:lnSpc>
              <a:buFontTx/>
              <a:buNone/>
              <a:defRPr/>
            </a:pPr>
            <a:r>
              <a:rPr lang="en-US" sz="2000" dirty="0" smtClean="0"/>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228600"/>
            <a:ext cx="8229600" cy="715963"/>
          </a:xfrm>
        </p:spPr>
        <p:txBody>
          <a:bodyPr/>
          <a:lstStyle/>
          <a:p>
            <a:pPr eaLnBrk="1" hangingPunct="1">
              <a:defRPr/>
            </a:pPr>
            <a:r>
              <a:rPr lang="en-US" sz="2800" dirty="0" smtClean="0"/>
              <a:t>Action With </a:t>
            </a:r>
            <a:r>
              <a:rPr lang="en-US" sz="2800" dirty="0" smtClean="0">
                <a:solidFill>
                  <a:schemeClr val="accent1">
                    <a:lumMod val="50000"/>
                  </a:schemeClr>
                </a:solidFill>
              </a:rPr>
              <a:t>if</a:t>
            </a:r>
            <a:r>
              <a:rPr lang="en-US" sz="2800" dirty="0" smtClean="0"/>
              <a:t> Statements</a:t>
            </a:r>
            <a:endParaRPr lang="en-US" sz="2000" dirty="0" smtClean="0">
              <a:solidFill>
                <a:schemeClr val="tx1"/>
              </a:solidFill>
            </a:endParaRPr>
          </a:p>
        </p:txBody>
      </p:sp>
      <p:sp>
        <p:nvSpPr>
          <p:cNvPr id="53251" name="Rectangle 3"/>
          <p:cNvSpPr>
            <a:spLocks noGrp="1" noChangeArrowheads="1"/>
          </p:cNvSpPr>
          <p:nvPr>
            <p:ph type="body" idx="1"/>
          </p:nvPr>
        </p:nvSpPr>
        <p:spPr>
          <a:xfrm>
            <a:off x="609600" y="914400"/>
            <a:ext cx="7848600" cy="5181600"/>
          </a:xfrm>
        </p:spPr>
        <p:txBody>
          <a:bodyPr/>
          <a:lstStyle/>
          <a:p>
            <a:pPr eaLnBrk="1" hangingPunct="1">
              <a:lnSpc>
                <a:spcPct val="90000"/>
              </a:lnSpc>
              <a:defRPr/>
            </a:pPr>
            <a:r>
              <a:rPr lang="en-US" sz="2000" dirty="0" smtClean="0">
                <a:solidFill>
                  <a:schemeClr val="accent1">
                    <a:lumMod val="50000"/>
                  </a:schemeClr>
                </a:solidFill>
              </a:rPr>
              <a:t>if</a:t>
            </a:r>
            <a:r>
              <a:rPr lang="en-US" sz="2000" dirty="0" smtClean="0"/>
              <a:t> statements are used to select statements that will run, based on a certain condition.</a:t>
            </a:r>
          </a:p>
          <a:p>
            <a:pPr eaLnBrk="1" hangingPunct="1">
              <a:lnSpc>
                <a:spcPct val="90000"/>
              </a:lnSpc>
              <a:defRPr/>
            </a:pPr>
            <a:r>
              <a:rPr lang="en-US" sz="2000" dirty="0" smtClean="0">
                <a:solidFill>
                  <a:schemeClr val="accent1">
                    <a:lumMod val="50000"/>
                  </a:schemeClr>
                </a:solidFill>
              </a:rPr>
              <a:t>if</a:t>
            </a:r>
            <a:r>
              <a:rPr lang="en-US" sz="2000" dirty="0" smtClean="0"/>
              <a:t> statements work just like with C, C++, Java, Perl, etc.</a:t>
            </a:r>
          </a:p>
          <a:p>
            <a:pPr eaLnBrk="1" hangingPunct="1">
              <a:lnSpc>
                <a:spcPct val="90000"/>
              </a:lnSpc>
              <a:defRPr/>
            </a:pPr>
            <a:r>
              <a:rPr lang="en-US" sz="2000" dirty="0" smtClean="0"/>
              <a:t>Format:    </a:t>
            </a:r>
            <a:r>
              <a:rPr lang="en-US" sz="2000" dirty="0" smtClean="0">
                <a:solidFill>
                  <a:schemeClr val="accent1">
                    <a:lumMod val="50000"/>
                  </a:schemeClr>
                </a:solidFill>
              </a:rPr>
              <a:t>{     </a:t>
            </a:r>
          </a:p>
          <a:p>
            <a:pPr eaLnBrk="1" hangingPunct="1">
              <a:lnSpc>
                <a:spcPct val="90000"/>
              </a:lnSpc>
              <a:buFontTx/>
              <a:buNone/>
              <a:defRPr/>
            </a:pPr>
            <a:r>
              <a:rPr lang="en-US" sz="2000" dirty="0" smtClean="0">
                <a:solidFill>
                  <a:schemeClr val="accent1">
                    <a:lumMod val="50000"/>
                  </a:schemeClr>
                </a:solidFill>
              </a:rPr>
              <a:t>			  if  (</a:t>
            </a:r>
            <a:r>
              <a:rPr lang="en-US" sz="2000" dirty="0" smtClean="0">
                <a:solidFill>
                  <a:schemeClr val="bg1">
                    <a:lumMod val="50000"/>
                  </a:schemeClr>
                </a:solidFill>
              </a:rPr>
              <a:t>condition</a:t>
            </a:r>
            <a:r>
              <a:rPr lang="en-US" sz="2000" dirty="0" smtClean="0">
                <a:solidFill>
                  <a:schemeClr val="accent1">
                    <a:lumMod val="50000"/>
                  </a:schemeClr>
                </a:solidFill>
              </a:rPr>
              <a:t>)</a:t>
            </a:r>
          </a:p>
          <a:p>
            <a:pPr eaLnBrk="1" hangingPunct="1">
              <a:lnSpc>
                <a:spcPct val="90000"/>
              </a:lnSpc>
              <a:spcBef>
                <a:spcPts val="0"/>
              </a:spcBef>
              <a:buFontTx/>
              <a:buNone/>
              <a:defRPr/>
            </a:pPr>
            <a:r>
              <a:rPr lang="en-US" sz="2000" dirty="0" smtClean="0">
                <a:solidFill>
                  <a:schemeClr val="accent1">
                    <a:lumMod val="50000"/>
                  </a:schemeClr>
                </a:solidFill>
              </a:rPr>
              <a:t>			  {	</a:t>
            </a:r>
          </a:p>
          <a:p>
            <a:pPr eaLnBrk="1" hangingPunct="1">
              <a:lnSpc>
                <a:spcPct val="90000"/>
              </a:lnSpc>
              <a:spcBef>
                <a:spcPts val="0"/>
              </a:spcBef>
              <a:buFontTx/>
              <a:buNone/>
              <a:defRPr/>
            </a:pPr>
            <a:r>
              <a:rPr lang="en-US" sz="2000" dirty="0" smtClean="0">
                <a:solidFill>
                  <a:schemeClr val="accent1">
                    <a:lumMod val="50000"/>
                  </a:schemeClr>
                </a:solidFill>
              </a:rPr>
              <a:t>			        </a:t>
            </a:r>
            <a:r>
              <a:rPr lang="en-US" sz="2000" dirty="0" smtClean="0">
                <a:solidFill>
                  <a:schemeClr val="bg1">
                    <a:lumMod val="50000"/>
                  </a:schemeClr>
                </a:solidFill>
              </a:rPr>
              <a:t>actions when condition is true   </a:t>
            </a:r>
            <a:r>
              <a:rPr lang="en-US" sz="2000" dirty="0" smtClean="0">
                <a:solidFill>
                  <a:schemeClr val="accent1">
                    <a:lumMod val="50000"/>
                  </a:schemeClr>
                </a:solidFill>
              </a:rPr>
              <a:t># </a:t>
            </a:r>
            <a:r>
              <a:rPr lang="en-US" sz="2000" dirty="0" smtClean="0">
                <a:solidFill>
                  <a:schemeClr val="bg1">
                    <a:lumMod val="50000"/>
                  </a:schemeClr>
                </a:solidFill>
              </a:rPr>
              <a:t>true block</a:t>
            </a:r>
          </a:p>
          <a:p>
            <a:pPr eaLnBrk="1" hangingPunct="1">
              <a:lnSpc>
                <a:spcPct val="90000"/>
              </a:lnSpc>
              <a:spcBef>
                <a:spcPts val="0"/>
              </a:spcBef>
              <a:buFontTx/>
              <a:buNone/>
              <a:defRPr/>
            </a:pPr>
            <a:r>
              <a:rPr lang="en-US" sz="2000" dirty="0" smtClean="0">
                <a:solidFill>
                  <a:schemeClr val="accent1">
                    <a:lumMod val="50000"/>
                  </a:schemeClr>
                </a:solidFill>
              </a:rPr>
              <a:t>			  }</a:t>
            </a:r>
          </a:p>
          <a:p>
            <a:pPr eaLnBrk="1" hangingPunct="1">
              <a:lnSpc>
                <a:spcPct val="90000"/>
              </a:lnSpc>
              <a:spcBef>
                <a:spcPts val="0"/>
              </a:spcBef>
              <a:buFontTx/>
              <a:buNone/>
              <a:defRPr/>
            </a:pPr>
            <a:r>
              <a:rPr lang="en-US" sz="2000" dirty="0" smtClean="0">
                <a:solidFill>
                  <a:schemeClr val="accent1">
                    <a:lumMod val="50000"/>
                  </a:schemeClr>
                </a:solidFill>
              </a:rPr>
              <a:t>			  else</a:t>
            </a:r>
          </a:p>
          <a:p>
            <a:pPr eaLnBrk="1" hangingPunct="1">
              <a:lnSpc>
                <a:spcPct val="90000"/>
              </a:lnSpc>
              <a:spcBef>
                <a:spcPts val="0"/>
              </a:spcBef>
              <a:buFontTx/>
              <a:buNone/>
              <a:defRPr/>
            </a:pPr>
            <a:r>
              <a:rPr lang="en-US" sz="2000" dirty="0" smtClean="0">
                <a:solidFill>
                  <a:schemeClr val="accent1">
                    <a:lumMod val="50000"/>
                  </a:schemeClr>
                </a:solidFill>
              </a:rPr>
              <a:t>			  {</a:t>
            </a:r>
          </a:p>
          <a:p>
            <a:pPr eaLnBrk="1" hangingPunct="1">
              <a:lnSpc>
                <a:spcPct val="90000"/>
              </a:lnSpc>
              <a:spcBef>
                <a:spcPts val="0"/>
              </a:spcBef>
              <a:buFontTx/>
              <a:buNone/>
              <a:defRPr/>
            </a:pPr>
            <a:r>
              <a:rPr lang="en-US" sz="2000" dirty="0" smtClean="0">
                <a:solidFill>
                  <a:schemeClr val="accent1">
                    <a:lumMod val="50000"/>
                  </a:schemeClr>
                </a:solidFill>
              </a:rPr>
              <a:t>			       </a:t>
            </a:r>
            <a:r>
              <a:rPr lang="en-US" sz="2000" dirty="0" smtClean="0">
                <a:solidFill>
                  <a:schemeClr val="bg1">
                    <a:lumMod val="50000"/>
                  </a:schemeClr>
                </a:solidFill>
              </a:rPr>
              <a:t>actions when condition is false   </a:t>
            </a:r>
            <a:r>
              <a:rPr lang="en-US" sz="2000" dirty="0" smtClean="0">
                <a:solidFill>
                  <a:schemeClr val="accent1">
                    <a:lumMod val="50000"/>
                  </a:schemeClr>
                </a:solidFill>
              </a:rPr>
              <a:t># </a:t>
            </a:r>
            <a:r>
              <a:rPr lang="en-US" sz="2000" dirty="0" smtClean="0">
                <a:solidFill>
                  <a:schemeClr val="bg1">
                    <a:lumMod val="50000"/>
                  </a:schemeClr>
                </a:solidFill>
              </a:rPr>
              <a:t>false block</a:t>
            </a:r>
          </a:p>
          <a:p>
            <a:pPr eaLnBrk="1" hangingPunct="1">
              <a:lnSpc>
                <a:spcPct val="90000"/>
              </a:lnSpc>
              <a:spcBef>
                <a:spcPts val="0"/>
              </a:spcBef>
              <a:buFontTx/>
              <a:buNone/>
              <a:defRPr/>
            </a:pPr>
            <a:r>
              <a:rPr lang="en-US" sz="2000" dirty="0" smtClean="0">
                <a:solidFill>
                  <a:schemeClr val="accent1">
                    <a:lumMod val="50000"/>
                  </a:schemeClr>
                </a:solidFill>
              </a:rPr>
              <a:t>			  }</a:t>
            </a:r>
          </a:p>
          <a:p>
            <a:pPr eaLnBrk="1" hangingPunct="1">
              <a:lnSpc>
                <a:spcPct val="90000"/>
              </a:lnSpc>
              <a:spcBef>
                <a:spcPts val="0"/>
              </a:spcBef>
              <a:buFontTx/>
              <a:buNone/>
              <a:defRPr/>
            </a:pPr>
            <a:r>
              <a:rPr lang="en-US" sz="2000" dirty="0" smtClean="0">
                <a:solidFill>
                  <a:schemeClr val="accent1">
                    <a:lumMod val="50000"/>
                  </a:schemeClr>
                </a:solidFill>
              </a:rPr>
              <a:t>		         }</a:t>
            </a:r>
          </a:p>
          <a:p>
            <a:pPr eaLnBrk="1" hangingPunct="1">
              <a:lnSpc>
                <a:spcPct val="90000"/>
              </a:lnSpc>
              <a:spcBef>
                <a:spcPts val="1200"/>
              </a:spcBef>
              <a:defRPr/>
            </a:pPr>
            <a:r>
              <a:rPr lang="en-US" sz="2000" dirty="0" smtClean="0"/>
              <a:t>The </a:t>
            </a:r>
            <a:r>
              <a:rPr lang="en-US" sz="2000" dirty="0" smtClean="0">
                <a:solidFill>
                  <a:schemeClr val="accent1">
                    <a:lumMod val="50000"/>
                  </a:schemeClr>
                </a:solidFill>
              </a:rPr>
              <a:t>{ }</a:t>
            </a:r>
            <a:r>
              <a:rPr lang="en-US" sz="2000" dirty="0" smtClean="0"/>
              <a:t> of the true block and of the false block may be omitted if there is one action in the block.</a:t>
            </a:r>
          </a:p>
          <a:p>
            <a:pPr eaLnBrk="1" hangingPunct="1">
              <a:lnSpc>
                <a:spcPct val="90000"/>
              </a:lnSpc>
              <a:spcBef>
                <a:spcPts val="600"/>
              </a:spcBef>
              <a:defRPr/>
            </a:pPr>
            <a:r>
              <a:rPr lang="en-US" sz="2000" dirty="0" smtClean="0"/>
              <a:t>It is possible to omit the </a:t>
            </a:r>
            <a:r>
              <a:rPr lang="en-US" sz="2000" dirty="0" smtClean="0">
                <a:solidFill>
                  <a:schemeClr val="accent1">
                    <a:lumMod val="50000"/>
                  </a:schemeClr>
                </a:solidFill>
              </a:rPr>
              <a:t>else</a:t>
            </a:r>
            <a:r>
              <a:rPr lang="en-US" sz="2000" dirty="0" smtClean="0"/>
              <a:t> and the false block.</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74638"/>
            <a:ext cx="8229600" cy="563562"/>
          </a:xfrm>
        </p:spPr>
        <p:txBody>
          <a:bodyPr/>
          <a:lstStyle/>
          <a:p>
            <a:pPr eaLnBrk="1" hangingPunct="1">
              <a:defRPr/>
            </a:pPr>
            <a:r>
              <a:rPr lang="en-US" sz="2800" dirty="0" smtClean="0"/>
              <a:t>Introduction to </a:t>
            </a:r>
            <a:r>
              <a:rPr lang="en-US" sz="2800" dirty="0" err="1" smtClean="0">
                <a:solidFill>
                  <a:schemeClr val="accent1">
                    <a:lumMod val="50000"/>
                  </a:schemeClr>
                </a:solidFill>
              </a:rPr>
              <a:t>awk</a:t>
            </a:r>
            <a:endParaRPr lang="en-US" sz="2800" dirty="0" smtClean="0">
              <a:solidFill>
                <a:schemeClr val="accent1">
                  <a:lumMod val="50000"/>
                </a:schemeClr>
              </a:solidFill>
            </a:endParaRPr>
          </a:p>
        </p:txBody>
      </p:sp>
      <p:sp>
        <p:nvSpPr>
          <p:cNvPr id="52227" name="Rectangle 3"/>
          <p:cNvSpPr>
            <a:spLocks noGrp="1" noChangeArrowheads="1"/>
          </p:cNvSpPr>
          <p:nvPr>
            <p:ph type="body" idx="1"/>
          </p:nvPr>
        </p:nvSpPr>
        <p:spPr>
          <a:xfrm>
            <a:off x="533400" y="838200"/>
            <a:ext cx="8001000" cy="5334000"/>
          </a:xfrm>
        </p:spPr>
        <p:txBody>
          <a:bodyPr/>
          <a:lstStyle/>
          <a:p>
            <a:pPr eaLnBrk="1" hangingPunct="1">
              <a:lnSpc>
                <a:spcPct val="80000"/>
              </a:lnSpc>
              <a:defRPr/>
            </a:pPr>
            <a:r>
              <a:rPr lang="en-US" sz="2000" dirty="0" err="1" smtClean="0">
                <a:solidFill>
                  <a:schemeClr val="accent1">
                    <a:lumMod val="50000"/>
                  </a:schemeClr>
                </a:solidFill>
              </a:rPr>
              <a:t>awk</a:t>
            </a:r>
            <a:r>
              <a:rPr lang="en-US" sz="2000" dirty="0" smtClean="0">
                <a:solidFill>
                  <a:schemeClr val="accent1">
                    <a:lumMod val="50000"/>
                  </a:schemeClr>
                </a:solidFill>
              </a:rPr>
              <a:t> </a:t>
            </a:r>
            <a:r>
              <a:rPr lang="en-US" sz="2000" dirty="0" smtClean="0"/>
              <a:t>is named after its 3 authors: </a:t>
            </a:r>
            <a:r>
              <a:rPr lang="en-US" sz="2000" b="1" u="sng" dirty="0" err="1" smtClean="0"/>
              <a:t>A</a:t>
            </a:r>
            <a:r>
              <a:rPr lang="en-US" sz="2000" dirty="0" err="1" smtClean="0"/>
              <a:t>ho</a:t>
            </a:r>
            <a:r>
              <a:rPr lang="en-US" sz="2000" dirty="0" smtClean="0"/>
              <a:t>, </a:t>
            </a:r>
            <a:r>
              <a:rPr lang="en-US" sz="2000" b="1" u="sng" dirty="0" smtClean="0"/>
              <a:t>K</a:t>
            </a:r>
            <a:r>
              <a:rPr lang="en-US" sz="2000" dirty="0" smtClean="0"/>
              <a:t>ernighan, and </a:t>
            </a:r>
            <a:r>
              <a:rPr lang="en-US" sz="2000" b="1" u="sng" dirty="0" smtClean="0"/>
              <a:t>W</a:t>
            </a:r>
            <a:r>
              <a:rPr lang="en-US" sz="2000" dirty="0" smtClean="0"/>
              <a:t>einberger</a:t>
            </a:r>
          </a:p>
          <a:p>
            <a:pPr eaLnBrk="1" hangingPunct="1">
              <a:lnSpc>
                <a:spcPct val="80000"/>
              </a:lnSpc>
              <a:defRPr/>
            </a:pPr>
            <a:r>
              <a:rPr lang="en-US" sz="2000" dirty="0" err="1" smtClean="0">
                <a:solidFill>
                  <a:schemeClr val="accent1">
                    <a:lumMod val="50000"/>
                  </a:schemeClr>
                </a:solidFill>
              </a:rPr>
              <a:t>awk</a:t>
            </a:r>
            <a:r>
              <a:rPr lang="en-US" sz="2000" dirty="0" smtClean="0"/>
              <a:t> is a utility that acts like a filter: </a:t>
            </a:r>
          </a:p>
          <a:p>
            <a:pPr lvl="1" eaLnBrk="1" hangingPunct="1">
              <a:lnSpc>
                <a:spcPct val="80000"/>
              </a:lnSpc>
              <a:defRPr/>
            </a:pPr>
            <a:r>
              <a:rPr lang="en-US" sz="2000" dirty="0" smtClean="0"/>
              <a:t>accept multiple lines of input</a:t>
            </a:r>
          </a:p>
          <a:p>
            <a:pPr lvl="1" eaLnBrk="1" hangingPunct="1">
              <a:lnSpc>
                <a:spcPct val="80000"/>
              </a:lnSpc>
              <a:defRPr/>
            </a:pPr>
            <a:r>
              <a:rPr lang="en-US" sz="2000" dirty="0" smtClean="0"/>
              <a:t>apply certain changes to these lines</a:t>
            </a:r>
          </a:p>
          <a:p>
            <a:pPr lvl="1" eaLnBrk="1" hangingPunct="1">
              <a:lnSpc>
                <a:spcPct val="80000"/>
              </a:lnSpc>
              <a:defRPr/>
            </a:pPr>
            <a:r>
              <a:rPr lang="en-US" sz="2000" dirty="0" smtClean="0"/>
              <a:t>send out multiple lines of output</a:t>
            </a:r>
          </a:p>
          <a:p>
            <a:pPr eaLnBrk="1" hangingPunct="1">
              <a:lnSpc>
                <a:spcPct val="80000"/>
              </a:lnSpc>
              <a:defRPr/>
            </a:pPr>
            <a:r>
              <a:rPr lang="en-US" sz="2000" dirty="0" err="1" smtClean="0">
                <a:solidFill>
                  <a:schemeClr val="accent1">
                    <a:lumMod val="50000"/>
                  </a:schemeClr>
                </a:solidFill>
              </a:rPr>
              <a:t>awk</a:t>
            </a:r>
            <a:r>
              <a:rPr lang="en-US" sz="2000" dirty="0" err="1" smtClean="0"/>
              <a:t>’s</a:t>
            </a:r>
            <a:r>
              <a:rPr lang="en-US" sz="2000" dirty="0" smtClean="0"/>
              <a:t> basic functionality is similar to </a:t>
            </a:r>
            <a:r>
              <a:rPr lang="en-US" sz="2000" dirty="0" err="1" smtClean="0">
                <a:solidFill>
                  <a:schemeClr val="accent1">
                    <a:lumMod val="50000"/>
                  </a:schemeClr>
                </a:solidFill>
              </a:rPr>
              <a:t>sed</a:t>
            </a:r>
            <a:r>
              <a:rPr lang="en-US" sz="2000" dirty="0" smtClean="0"/>
              <a:t>:</a:t>
            </a:r>
          </a:p>
          <a:p>
            <a:pPr lvl="1" eaLnBrk="1" hangingPunct="1">
              <a:lnSpc>
                <a:spcPct val="80000"/>
              </a:lnSpc>
              <a:defRPr/>
            </a:pPr>
            <a:r>
              <a:rPr lang="en-US" sz="2000" dirty="0" smtClean="0"/>
              <a:t>You give </a:t>
            </a:r>
            <a:r>
              <a:rPr lang="en-US" sz="2000" dirty="0" err="1" smtClean="0">
                <a:solidFill>
                  <a:schemeClr val="accent1">
                    <a:lumMod val="50000"/>
                  </a:schemeClr>
                </a:solidFill>
              </a:rPr>
              <a:t>awk</a:t>
            </a:r>
            <a:r>
              <a:rPr lang="en-US" sz="2000" dirty="0" smtClean="0">
                <a:solidFill>
                  <a:schemeClr val="accent1">
                    <a:lumMod val="50000"/>
                  </a:schemeClr>
                </a:solidFill>
              </a:rPr>
              <a:t> </a:t>
            </a:r>
            <a:r>
              <a:rPr lang="en-US" sz="2000" dirty="0" smtClean="0"/>
              <a:t>a list of instructions on the command line or in an </a:t>
            </a:r>
            <a:r>
              <a:rPr lang="en-US" sz="2000" dirty="0" err="1" smtClean="0">
                <a:solidFill>
                  <a:schemeClr val="accent1">
                    <a:lumMod val="50000"/>
                  </a:schemeClr>
                </a:solidFill>
              </a:rPr>
              <a:t>awk</a:t>
            </a:r>
            <a:r>
              <a:rPr lang="en-US" sz="2000" dirty="0" smtClean="0"/>
              <a:t> script.</a:t>
            </a:r>
          </a:p>
          <a:p>
            <a:pPr lvl="1" eaLnBrk="1" hangingPunct="1">
              <a:lnSpc>
                <a:spcPct val="80000"/>
              </a:lnSpc>
              <a:defRPr/>
            </a:pPr>
            <a:r>
              <a:rPr lang="en-US" sz="2000" dirty="0" err="1" smtClean="0">
                <a:solidFill>
                  <a:schemeClr val="accent1">
                    <a:lumMod val="50000"/>
                  </a:schemeClr>
                </a:solidFill>
              </a:rPr>
              <a:t>awk</a:t>
            </a:r>
            <a:r>
              <a:rPr lang="en-US" sz="2000" dirty="0" smtClean="0">
                <a:solidFill>
                  <a:schemeClr val="accent1">
                    <a:lumMod val="50000"/>
                  </a:schemeClr>
                </a:solidFill>
              </a:rPr>
              <a:t> </a:t>
            </a:r>
            <a:r>
              <a:rPr lang="en-US" sz="2000" dirty="0" smtClean="0"/>
              <a:t>applies your instructions to selected input lines to produce the output lines.</a:t>
            </a:r>
          </a:p>
          <a:p>
            <a:pPr eaLnBrk="1" hangingPunct="1">
              <a:lnSpc>
                <a:spcPct val="80000"/>
              </a:lnSpc>
              <a:defRPr/>
            </a:pPr>
            <a:r>
              <a:rPr lang="en-US" sz="2000" dirty="0" smtClean="0"/>
              <a:t>But </a:t>
            </a:r>
            <a:r>
              <a:rPr lang="en-US" sz="2000" dirty="0" err="1" smtClean="0">
                <a:solidFill>
                  <a:schemeClr val="accent1">
                    <a:lumMod val="50000"/>
                  </a:schemeClr>
                </a:solidFill>
              </a:rPr>
              <a:t>awk</a:t>
            </a:r>
            <a:r>
              <a:rPr lang="en-US" sz="2000" dirty="0" smtClean="0"/>
              <a:t> is more powerful than </a:t>
            </a:r>
            <a:r>
              <a:rPr lang="en-US" sz="2000" dirty="0" err="1" smtClean="0">
                <a:solidFill>
                  <a:schemeClr val="accent1">
                    <a:lumMod val="50000"/>
                  </a:schemeClr>
                </a:solidFill>
              </a:rPr>
              <a:t>sed</a:t>
            </a:r>
            <a:r>
              <a:rPr lang="en-US" sz="2000" dirty="0" smtClean="0">
                <a:solidFill>
                  <a:schemeClr val="accent1">
                    <a:lumMod val="50000"/>
                  </a:schemeClr>
                </a:solidFill>
              </a:rPr>
              <a:t>:</a:t>
            </a:r>
          </a:p>
          <a:p>
            <a:pPr lvl="1" eaLnBrk="1" hangingPunct="1">
              <a:lnSpc>
                <a:spcPct val="80000"/>
              </a:lnSpc>
              <a:defRPr/>
            </a:pPr>
            <a:r>
              <a:rPr lang="en-US" sz="2000" dirty="0" err="1" smtClean="0">
                <a:solidFill>
                  <a:schemeClr val="accent1">
                    <a:lumMod val="50000"/>
                  </a:schemeClr>
                </a:solidFill>
              </a:rPr>
              <a:t>awk</a:t>
            </a:r>
            <a:r>
              <a:rPr lang="en-US" sz="2000" dirty="0" smtClean="0">
                <a:solidFill>
                  <a:schemeClr val="accent1">
                    <a:lumMod val="50000"/>
                  </a:schemeClr>
                </a:solidFill>
              </a:rPr>
              <a:t> </a:t>
            </a:r>
            <a:r>
              <a:rPr lang="en-US" sz="2000" dirty="0" smtClean="0"/>
              <a:t>has</a:t>
            </a:r>
            <a:r>
              <a:rPr lang="en-US" sz="2000" dirty="0" smtClean="0">
                <a:solidFill>
                  <a:schemeClr val="accent1">
                    <a:lumMod val="50000"/>
                  </a:schemeClr>
                </a:solidFill>
              </a:rPr>
              <a:t> </a:t>
            </a:r>
            <a:r>
              <a:rPr lang="en-US" sz="2000" dirty="0" smtClean="0"/>
              <a:t>programming constructs such as expressions, operators, loops, conditionals, and functions</a:t>
            </a:r>
          </a:p>
          <a:p>
            <a:pPr lvl="1" eaLnBrk="1" hangingPunct="1">
              <a:lnSpc>
                <a:spcPct val="80000"/>
              </a:lnSpc>
              <a:defRPr/>
            </a:pPr>
            <a:r>
              <a:rPr lang="en-US" sz="2000" dirty="0" smtClean="0"/>
              <a:t>Therefore </a:t>
            </a:r>
            <a:r>
              <a:rPr lang="en-US" sz="2000" dirty="0" err="1" smtClean="0">
                <a:solidFill>
                  <a:schemeClr val="accent1">
                    <a:lumMod val="50000"/>
                  </a:schemeClr>
                </a:solidFill>
              </a:rPr>
              <a:t>awk</a:t>
            </a:r>
            <a:r>
              <a:rPr lang="en-US" sz="2000" dirty="0" smtClean="0"/>
              <a:t> can be used as a simple scripting language.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152400"/>
            <a:ext cx="8229600" cy="457200"/>
          </a:xfrm>
        </p:spPr>
        <p:txBody>
          <a:bodyPr/>
          <a:lstStyle/>
          <a:p>
            <a:pPr eaLnBrk="1" hangingPunct="1"/>
            <a:r>
              <a:rPr lang="en-US" sz="2800" smtClean="0"/>
              <a:t>Action with Loops </a:t>
            </a:r>
            <a:r>
              <a:rPr lang="en-US" sz="2000" smtClean="0"/>
              <a:t>(1 of 3)</a:t>
            </a:r>
            <a:endParaRPr lang="en-US" sz="2000" smtClean="0">
              <a:solidFill>
                <a:schemeClr val="tx1"/>
              </a:solidFill>
            </a:endParaRPr>
          </a:p>
        </p:txBody>
      </p:sp>
      <p:sp>
        <p:nvSpPr>
          <p:cNvPr id="53251" name="Rectangle 3"/>
          <p:cNvSpPr>
            <a:spLocks noGrp="1" noChangeArrowheads="1"/>
          </p:cNvSpPr>
          <p:nvPr>
            <p:ph type="body" idx="1"/>
          </p:nvPr>
        </p:nvSpPr>
        <p:spPr>
          <a:xfrm>
            <a:off x="381000" y="609600"/>
            <a:ext cx="8305800" cy="5715000"/>
          </a:xfrm>
        </p:spPr>
        <p:txBody>
          <a:bodyPr/>
          <a:lstStyle/>
          <a:p>
            <a:pPr eaLnBrk="1" hangingPunct="1">
              <a:lnSpc>
                <a:spcPct val="90000"/>
              </a:lnSpc>
              <a:defRPr/>
            </a:pPr>
            <a:r>
              <a:rPr lang="en-US" sz="2000" dirty="0" err="1" smtClean="0">
                <a:solidFill>
                  <a:schemeClr val="accent1">
                    <a:lumMod val="50000"/>
                  </a:schemeClr>
                </a:solidFill>
              </a:rPr>
              <a:t>awk</a:t>
            </a:r>
            <a:r>
              <a:rPr lang="en-US" sz="2000" dirty="0" smtClean="0"/>
              <a:t> has 4 types of loops</a:t>
            </a:r>
          </a:p>
          <a:p>
            <a:pPr eaLnBrk="1" hangingPunct="1">
              <a:lnSpc>
                <a:spcPct val="90000"/>
              </a:lnSpc>
              <a:defRPr/>
            </a:pPr>
            <a:r>
              <a:rPr lang="en-US" sz="2000" u="sng" dirty="0" smtClean="0">
                <a:solidFill>
                  <a:schemeClr val="accent1">
                    <a:lumMod val="50000"/>
                  </a:schemeClr>
                </a:solidFill>
              </a:rPr>
              <a:t>while</a:t>
            </a:r>
            <a:r>
              <a:rPr lang="en-US" sz="2000" u="sng" dirty="0" smtClean="0"/>
              <a:t> loop</a:t>
            </a:r>
            <a:r>
              <a:rPr lang="en-US" sz="2000" dirty="0" smtClean="0"/>
              <a:t>: </a:t>
            </a:r>
          </a:p>
          <a:p>
            <a:pPr eaLnBrk="1" hangingPunct="1">
              <a:lnSpc>
                <a:spcPct val="90000"/>
              </a:lnSpc>
              <a:defRPr/>
            </a:pPr>
            <a:r>
              <a:rPr lang="en-US" sz="2000" dirty="0" smtClean="0"/>
              <a:t>Pre-test, runs until condition is false.</a:t>
            </a:r>
          </a:p>
          <a:p>
            <a:pPr eaLnBrk="1" hangingPunct="1">
              <a:lnSpc>
                <a:spcPct val="90000"/>
              </a:lnSpc>
              <a:spcBef>
                <a:spcPts val="0"/>
              </a:spcBef>
              <a:defRPr/>
            </a:pPr>
            <a:r>
              <a:rPr lang="en-US" sz="2000" dirty="0" smtClean="0"/>
              <a:t>Works just like while loop in C, C++, Java, Perl, etc.</a:t>
            </a:r>
          </a:p>
          <a:p>
            <a:pPr eaLnBrk="1" hangingPunct="1">
              <a:lnSpc>
                <a:spcPct val="90000"/>
              </a:lnSpc>
              <a:spcBef>
                <a:spcPts val="0"/>
              </a:spcBef>
              <a:defRPr/>
            </a:pPr>
            <a:r>
              <a:rPr lang="en-US" sz="2000" dirty="0" smtClean="0"/>
              <a:t>Format:  </a:t>
            </a:r>
            <a:r>
              <a:rPr lang="en-US" sz="2000" dirty="0" smtClean="0">
                <a:solidFill>
                  <a:schemeClr val="accent1">
                    <a:lumMod val="50000"/>
                  </a:schemeClr>
                </a:solidFill>
              </a:rPr>
              <a:t>{	</a:t>
            </a:r>
          </a:p>
          <a:p>
            <a:pPr eaLnBrk="1" hangingPunct="1">
              <a:lnSpc>
                <a:spcPct val="90000"/>
              </a:lnSpc>
              <a:spcBef>
                <a:spcPts val="0"/>
              </a:spcBef>
              <a:buFontTx/>
              <a:buNone/>
              <a:defRPr/>
            </a:pPr>
            <a:r>
              <a:rPr lang="en-US" sz="2000" dirty="0" smtClean="0">
                <a:solidFill>
                  <a:schemeClr val="accent1">
                    <a:lumMod val="50000"/>
                  </a:schemeClr>
                </a:solidFill>
              </a:rPr>
              <a:t>			while  (</a:t>
            </a:r>
            <a:r>
              <a:rPr lang="en-US" sz="2000" dirty="0" smtClean="0">
                <a:solidFill>
                  <a:schemeClr val="bg1">
                    <a:lumMod val="50000"/>
                  </a:schemeClr>
                </a:solidFill>
              </a:rPr>
              <a:t>condition</a:t>
            </a:r>
            <a:r>
              <a:rPr lang="en-US" sz="2000" dirty="0" smtClean="0">
                <a:solidFill>
                  <a:schemeClr val="accent1">
                    <a:lumMod val="50000"/>
                  </a:schemeClr>
                </a:solidFill>
              </a:rPr>
              <a:t>)</a:t>
            </a:r>
          </a:p>
          <a:p>
            <a:pPr eaLnBrk="1" hangingPunct="1">
              <a:lnSpc>
                <a:spcPct val="90000"/>
              </a:lnSpc>
              <a:spcBef>
                <a:spcPts val="0"/>
              </a:spcBef>
              <a:buFontTx/>
              <a:buNone/>
              <a:defRPr/>
            </a:pPr>
            <a:r>
              <a:rPr lang="en-US" sz="2000" dirty="0" smtClean="0">
                <a:solidFill>
                  <a:schemeClr val="accent1">
                    <a:lumMod val="50000"/>
                  </a:schemeClr>
                </a:solidFill>
              </a:rPr>
              <a:t>			{	</a:t>
            </a:r>
          </a:p>
          <a:p>
            <a:pPr eaLnBrk="1" hangingPunct="1">
              <a:lnSpc>
                <a:spcPct val="90000"/>
              </a:lnSpc>
              <a:spcBef>
                <a:spcPts val="0"/>
              </a:spcBef>
              <a:buFontTx/>
              <a:buNone/>
              <a:defRPr/>
            </a:pPr>
            <a:r>
              <a:rPr lang="en-US" sz="2000" dirty="0" smtClean="0">
                <a:solidFill>
                  <a:schemeClr val="accent1">
                    <a:lumMod val="50000"/>
                  </a:schemeClr>
                </a:solidFill>
              </a:rPr>
              <a:t>			     </a:t>
            </a:r>
            <a:r>
              <a:rPr lang="en-US" sz="2000" dirty="0" smtClean="0">
                <a:solidFill>
                  <a:schemeClr val="bg1">
                    <a:lumMod val="50000"/>
                  </a:schemeClr>
                </a:solidFill>
              </a:rPr>
              <a:t>action</a:t>
            </a:r>
          </a:p>
          <a:p>
            <a:pPr eaLnBrk="1" hangingPunct="1">
              <a:lnSpc>
                <a:spcPct val="90000"/>
              </a:lnSpc>
              <a:spcBef>
                <a:spcPts val="0"/>
              </a:spcBef>
              <a:buFontTx/>
              <a:buNone/>
              <a:defRPr/>
            </a:pPr>
            <a:r>
              <a:rPr lang="en-US" sz="2000" dirty="0" smtClean="0">
                <a:solidFill>
                  <a:schemeClr val="accent1">
                    <a:lumMod val="50000"/>
                  </a:schemeClr>
                </a:solidFill>
              </a:rPr>
              <a:t>			}                </a:t>
            </a:r>
            <a:r>
              <a:rPr lang="en-US" sz="2000" dirty="0" smtClean="0"/>
              <a:t># { } can be omitted if action is 1 instruction</a:t>
            </a:r>
          </a:p>
          <a:p>
            <a:pPr eaLnBrk="1" hangingPunct="1">
              <a:lnSpc>
                <a:spcPct val="90000"/>
              </a:lnSpc>
              <a:spcBef>
                <a:spcPts val="0"/>
              </a:spcBef>
              <a:buFontTx/>
              <a:buNone/>
              <a:defRPr/>
            </a:pPr>
            <a:r>
              <a:rPr lang="en-US" sz="2000" dirty="0" smtClean="0">
                <a:solidFill>
                  <a:schemeClr val="accent1">
                    <a:lumMod val="50000"/>
                  </a:schemeClr>
                </a:solidFill>
              </a:rPr>
              <a:t>		       }		</a:t>
            </a:r>
          </a:p>
          <a:p>
            <a:pPr eaLnBrk="1" hangingPunct="1">
              <a:lnSpc>
                <a:spcPct val="90000"/>
              </a:lnSpc>
              <a:spcBef>
                <a:spcPts val="0"/>
              </a:spcBef>
              <a:buFontTx/>
              <a:buNone/>
              <a:defRPr/>
            </a:pPr>
            <a:endParaRPr lang="en-US" sz="2000" dirty="0" smtClean="0">
              <a:solidFill>
                <a:schemeClr val="accent1">
                  <a:lumMod val="50000"/>
                </a:schemeClr>
              </a:solidFill>
            </a:endParaRPr>
          </a:p>
          <a:p>
            <a:pPr eaLnBrk="1" hangingPunct="1">
              <a:lnSpc>
                <a:spcPct val="90000"/>
              </a:lnSpc>
              <a:defRPr/>
            </a:pPr>
            <a:r>
              <a:rPr lang="en-US" sz="2000" u="sng" dirty="0" smtClean="0">
                <a:solidFill>
                  <a:schemeClr val="accent1">
                    <a:lumMod val="50000"/>
                  </a:schemeClr>
                </a:solidFill>
              </a:rPr>
              <a:t>do while</a:t>
            </a:r>
            <a:r>
              <a:rPr lang="en-US" sz="2000" u="sng" dirty="0" smtClean="0"/>
              <a:t> loop</a:t>
            </a:r>
            <a:r>
              <a:rPr lang="en-US" sz="2000" dirty="0" smtClean="0"/>
              <a:t>: </a:t>
            </a:r>
          </a:p>
          <a:p>
            <a:pPr eaLnBrk="1" hangingPunct="1">
              <a:lnSpc>
                <a:spcPct val="90000"/>
              </a:lnSpc>
              <a:spcBef>
                <a:spcPts val="0"/>
              </a:spcBef>
              <a:defRPr/>
            </a:pPr>
            <a:r>
              <a:rPr lang="en-US" sz="2000" dirty="0" smtClean="0"/>
              <a:t>Post-test, runs until condition is false.</a:t>
            </a:r>
          </a:p>
          <a:p>
            <a:pPr eaLnBrk="1" hangingPunct="1">
              <a:lnSpc>
                <a:spcPct val="90000"/>
              </a:lnSpc>
              <a:spcBef>
                <a:spcPts val="0"/>
              </a:spcBef>
              <a:defRPr/>
            </a:pPr>
            <a:r>
              <a:rPr lang="en-US" sz="2000" dirty="0" smtClean="0"/>
              <a:t>Works just like do while loop in C, C++, Java, Perl, etc.</a:t>
            </a:r>
          </a:p>
          <a:p>
            <a:pPr eaLnBrk="1" hangingPunct="1">
              <a:lnSpc>
                <a:spcPct val="90000"/>
              </a:lnSpc>
              <a:spcBef>
                <a:spcPts val="0"/>
              </a:spcBef>
              <a:defRPr/>
            </a:pPr>
            <a:r>
              <a:rPr lang="en-US" sz="2000" dirty="0" smtClean="0"/>
              <a:t>Format:  </a:t>
            </a:r>
            <a:r>
              <a:rPr lang="en-US" sz="2000" dirty="0" smtClean="0">
                <a:solidFill>
                  <a:schemeClr val="accent1">
                    <a:lumMod val="50000"/>
                  </a:schemeClr>
                </a:solidFill>
              </a:rPr>
              <a:t>{	</a:t>
            </a:r>
          </a:p>
          <a:p>
            <a:pPr eaLnBrk="1" hangingPunct="1">
              <a:lnSpc>
                <a:spcPct val="90000"/>
              </a:lnSpc>
              <a:spcBef>
                <a:spcPts val="0"/>
              </a:spcBef>
              <a:buFontTx/>
              <a:buNone/>
              <a:defRPr/>
            </a:pPr>
            <a:r>
              <a:rPr lang="en-US" sz="2000" dirty="0" smtClean="0">
                <a:solidFill>
                  <a:schemeClr val="accent1">
                    <a:lumMod val="50000"/>
                  </a:schemeClr>
                </a:solidFill>
              </a:rPr>
              <a:t>			do</a:t>
            </a:r>
          </a:p>
          <a:p>
            <a:pPr eaLnBrk="1" hangingPunct="1">
              <a:lnSpc>
                <a:spcPct val="90000"/>
              </a:lnSpc>
              <a:spcBef>
                <a:spcPts val="0"/>
              </a:spcBef>
              <a:buFontTx/>
              <a:buNone/>
              <a:defRPr/>
            </a:pPr>
            <a:r>
              <a:rPr lang="en-US" sz="2000" dirty="0" smtClean="0">
                <a:solidFill>
                  <a:schemeClr val="accent1">
                    <a:lumMod val="50000"/>
                  </a:schemeClr>
                </a:solidFill>
              </a:rPr>
              <a:t>			{                </a:t>
            </a:r>
            <a:r>
              <a:rPr lang="en-US" sz="2000" dirty="0" smtClean="0"/>
              <a:t># { } can be omitted if action is 1 instruction</a:t>
            </a:r>
            <a:endParaRPr lang="en-US" sz="2000" dirty="0" smtClean="0">
              <a:solidFill>
                <a:schemeClr val="accent1">
                  <a:lumMod val="50000"/>
                </a:schemeClr>
              </a:solidFill>
            </a:endParaRPr>
          </a:p>
          <a:p>
            <a:pPr eaLnBrk="1" hangingPunct="1">
              <a:lnSpc>
                <a:spcPct val="90000"/>
              </a:lnSpc>
              <a:spcBef>
                <a:spcPts val="0"/>
              </a:spcBef>
              <a:buFontTx/>
              <a:buNone/>
              <a:defRPr/>
            </a:pPr>
            <a:r>
              <a:rPr lang="en-US" sz="2000" dirty="0" smtClean="0">
                <a:solidFill>
                  <a:schemeClr val="accent1">
                    <a:lumMod val="50000"/>
                  </a:schemeClr>
                </a:solidFill>
              </a:rPr>
              <a:t>			     </a:t>
            </a:r>
            <a:r>
              <a:rPr lang="en-US" sz="2000" dirty="0" smtClean="0">
                <a:solidFill>
                  <a:schemeClr val="bg1">
                    <a:lumMod val="50000"/>
                  </a:schemeClr>
                </a:solidFill>
              </a:rPr>
              <a:t>action</a:t>
            </a:r>
          </a:p>
          <a:p>
            <a:pPr eaLnBrk="1" hangingPunct="1">
              <a:lnSpc>
                <a:spcPct val="90000"/>
              </a:lnSpc>
              <a:spcBef>
                <a:spcPts val="0"/>
              </a:spcBef>
              <a:buFontTx/>
              <a:buNone/>
              <a:defRPr/>
            </a:pPr>
            <a:r>
              <a:rPr lang="en-US" sz="2000" dirty="0" smtClean="0">
                <a:solidFill>
                  <a:schemeClr val="accent1">
                    <a:lumMod val="50000"/>
                  </a:schemeClr>
                </a:solidFill>
              </a:rPr>
              <a:t>			}  while  (</a:t>
            </a:r>
            <a:r>
              <a:rPr lang="en-US" sz="2000" dirty="0" smtClean="0">
                <a:solidFill>
                  <a:schemeClr val="bg1">
                    <a:lumMod val="50000"/>
                  </a:schemeClr>
                </a:solidFill>
              </a:rPr>
              <a:t>condition</a:t>
            </a:r>
            <a:r>
              <a:rPr lang="en-US" sz="2000" dirty="0" smtClean="0">
                <a:solidFill>
                  <a:schemeClr val="accent1">
                    <a:lumMod val="50000"/>
                  </a:schemeClr>
                </a:solidFill>
              </a:rPr>
              <a:t>)</a:t>
            </a:r>
          </a:p>
          <a:p>
            <a:pPr eaLnBrk="1" hangingPunct="1">
              <a:lnSpc>
                <a:spcPct val="90000"/>
              </a:lnSpc>
              <a:spcBef>
                <a:spcPts val="0"/>
              </a:spcBef>
              <a:buFontTx/>
              <a:buNone/>
              <a:defRPr/>
            </a:pPr>
            <a:r>
              <a:rPr lang="en-US" sz="2000" dirty="0" smtClean="0">
                <a:solidFill>
                  <a:schemeClr val="accent1">
                    <a:lumMod val="50000"/>
                  </a:schemeClr>
                </a:solidFill>
              </a:rPr>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28600"/>
            <a:ext cx="8229600" cy="457200"/>
          </a:xfrm>
        </p:spPr>
        <p:txBody>
          <a:bodyPr/>
          <a:lstStyle/>
          <a:p>
            <a:pPr eaLnBrk="1" hangingPunct="1"/>
            <a:r>
              <a:rPr lang="en-US" sz="2800" smtClean="0"/>
              <a:t>Action with Loops </a:t>
            </a:r>
            <a:r>
              <a:rPr lang="en-US" sz="2000" smtClean="0"/>
              <a:t>(2 of 3)</a:t>
            </a:r>
            <a:endParaRPr lang="en-US" sz="2000" smtClean="0">
              <a:solidFill>
                <a:schemeClr val="tx1"/>
              </a:solidFill>
            </a:endParaRPr>
          </a:p>
        </p:txBody>
      </p:sp>
      <p:sp>
        <p:nvSpPr>
          <p:cNvPr id="53251" name="Rectangle 3"/>
          <p:cNvSpPr>
            <a:spLocks noGrp="1" noChangeArrowheads="1"/>
          </p:cNvSpPr>
          <p:nvPr>
            <p:ph type="body" idx="1"/>
          </p:nvPr>
        </p:nvSpPr>
        <p:spPr>
          <a:xfrm>
            <a:off x="533400" y="685800"/>
            <a:ext cx="8001000" cy="5638800"/>
          </a:xfrm>
        </p:spPr>
        <p:txBody>
          <a:bodyPr/>
          <a:lstStyle/>
          <a:p>
            <a:pPr eaLnBrk="1" hangingPunct="1">
              <a:lnSpc>
                <a:spcPct val="90000"/>
              </a:lnSpc>
              <a:spcBef>
                <a:spcPts val="1200"/>
              </a:spcBef>
              <a:defRPr/>
            </a:pPr>
            <a:r>
              <a:rPr lang="en-US" sz="2000" u="sng" dirty="0" smtClean="0">
                <a:solidFill>
                  <a:schemeClr val="accent1">
                    <a:lumMod val="50000"/>
                  </a:schemeClr>
                </a:solidFill>
              </a:rPr>
              <a:t>for</a:t>
            </a:r>
            <a:r>
              <a:rPr lang="en-US" sz="2000" u="sng" dirty="0" smtClean="0"/>
              <a:t> loop</a:t>
            </a:r>
            <a:r>
              <a:rPr lang="en-US" sz="2000" dirty="0" smtClean="0"/>
              <a:t>: Pre-test, runs until condition is false</a:t>
            </a:r>
          </a:p>
          <a:p>
            <a:pPr eaLnBrk="1" hangingPunct="1">
              <a:lnSpc>
                <a:spcPct val="90000"/>
              </a:lnSpc>
              <a:spcBef>
                <a:spcPts val="0"/>
              </a:spcBef>
              <a:defRPr/>
            </a:pPr>
            <a:r>
              <a:rPr lang="en-US" sz="2000" dirty="0" smtClean="0"/>
              <a:t>Works just like for loop in C, C++, Java, Perl, etc.</a:t>
            </a:r>
          </a:p>
          <a:p>
            <a:pPr eaLnBrk="1" hangingPunct="1">
              <a:lnSpc>
                <a:spcPct val="90000"/>
              </a:lnSpc>
              <a:spcBef>
                <a:spcPts val="0"/>
              </a:spcBef>
              <a:defRPr/>
            </a:pPr>
            <a:r>
              <a:rPr lang="en-US" sz="2000" dirty="0" smtClean="0"/>
              <a:t>Format:  </a:t>
            </a:r>
            <a:r>
              <a:rPr lang="en-US" sz="2000" dirty="0" smtClean="0">
                <a:solidFill>
                  <a:schemeClr val="accent1">
                    <a:lumMod val="50000"/>
                  </a:schemeClr>
                </a:solidFill>
              </a:rPr>
              <a:t>{</a:t>
            </a:r>
          </a:p>
          <a:p>
            <a:pPr eaLnBrk="1" hangingPunct="1">
              <a:lnSpc>
                <a:spcPct val="90000"/>
              </a:lnSpc>
              <a:defRPr/>
            </a:pPr>
            <a:endParaRPr lang="en-US" sz="400" dirty="0" smtClean="0">
              <a:solidFill>
                <a:schemeClr val="accent1">
                  <a:lumMod val="50000"/>
                </a:schemeClr>
              </a:solidFill>
            </a:endParaRPr>
          </a:p>
          <a:p>
            <a:pPr eaLnBrk="1" hangingPunct="1">
              <a:lnSpc>
                <a:spcPct val="90000"/>
              </a:lnSpc>
              <a:spcBef>
                <a:spcPts val="0"/>
              </a:spcBef>
              <a:buFontTx/>
              <a:buNone/>
              <a:defRPr/>
            </a:pPr>
            <a:r>
              <a:rPr lang="en-US" sz="2000" dirty="0" smtClean="0">
                <a:solidFill>
                  <a:schemeClr val="accent1">
                    <a:lumMod val="50000"/>
                  </a:schemeClr>
                </a:solidFill>
              </a:rPr>
              <a:t>			for (</a:t>
            </a:r>
            <a:r>
              <a:rPr lang="en-US" sz="2000" dirty="0" smtClean="0">
                <a:solidFill>
                  <a:schemeClr val="bg1">
                    <a:lumMod val="50000"/>
                  </a:schemeClr>
                </a:solidFill>
              </a:rPr>
              <a:t>initialization</a:t>
            </a:r>
            <a:r>
              <a:rPr lang="en-US" sz="2000" dirty="0" smtClean="0">
                <a:solidFill>
                  <a:schemeClr val="accent1">
                    <a:lumMod val="50000"/>
                  </a:schemeClr>
                </a:solidFill>
              </a:rPr>
              <a:t>;  </a:t>
            </a:r>
            <a:r>
              <a:rPr lang="en-US" sz="2000" dirty="0" smtClean="0">
                <a:solidFill>
                  <a:schemeClr val="bg1">
                    <a:lumMod val="50000"/>
                  </a:schemeClr>
                </a:solidFill>
              </a:rPr>
              <a:t>condition</a:t>
            </a:r>
            <a:r>
              <a:rPr lang="en-US" sz="2000" dirty="0" smtClean="0">
                <a:solidFill>
                  <a:schemeClr val="accent1">
                    <a:lumMod val="50000"/>
                  </a:schemeClr>
                </a:solidFill>
              </a:rPr>
              <a:t>;  </a:t>
            </a:r>
            <a:r>
              <a:rPr lang="en-US" sz="2000" dirty="0" smtClean="0">
                <a:solidFill>
                  <a:schemeClr val="bg1">
                    <a:lumMod val="50000"/>
                  </a:schemeClr>
                </a:solidFill>
              </a:rPr>
              <a:t>update</a:t>
            </a:r>
            <a:r>
              <a:rPr lang="en-US" sz="2000" dirty="0" smtClean="0">
                <a:solidFill>
                  <a:schemeClr val="accent1">
                    <a:lumMod val="50000"/>
                  </a:schemeClr>
                </a:solidFill>
              </a:rPr>
              <a:t>)</a:t>
            </a:r>
          </a:p>
          <a:p>
            <a:pPr eaLnBrk="1" hangingPunct="1">
              <a:lnSpc>
                <a:spcPct val="90000"/>
              </a:lnSpc>
              <a:spcBef>
                <a:spcPts val="0"/>
              </a:spcBef>
              <a:buFontTx/>
              <a:buNone/>
              <a:defRPr/>
            </a:pPr>
            <a:r>
              <a:rPr lang="en-US" sz="2000" dirty="0" smtClean="0">
                <a:solidFill>
                  <a:schemeClr val="accent1">
                    <a:lumMod val="50000"/>
                  </a:schemeClr>
                </a:solidFill>
              </a:rPr>
              <a:t>			{                </a:t>
            </a:r>
          </a:p>
          <a:p>
            <a:pPr eaLnBrk="1" hangingPunct="1">
              <a:lnSpc>
                <a:spcPct val="90000"/>
              </a:lnSpc>
              <a:spcBef>
                <a:spcPts val="0"/>
              </a:spcBef>
              <a:buFontTx/>
              <a:buNone/>
              <a:defRPr/>
            </a:pPr>
            <a:r>
              <a:rPr lang="en-US" sz="2000" dirty="0" smtClean="0">
                <a:solidFill>
                  <a:schemeClr val="accent1">
                    <a:lumMod val="50000"/>
                  </a:schemeClr>
                </a:solidFill>
              </a:rPr>
              <a:t>			     </a:t>
            </a:r>
            <a:r>
              <a:rPr lang="en-US" sz="2000" dirty="0" smtClean="0">
                <a:solidFill>
                  <a:schemeClr val="bg1">
                    <a:lumMod val="50000"/>
                  </a:schemeClr>
                </a:solidFill>
              </a:rPr>
              <a:t>action</a:t>
            </a:r>
          </a:p>
          <a:p>
            <a:pPr eaLnBrk="1" hangingPunct="1">
              <a:lnSpc>
                <a:spcPct val="90000"/>
              </a:lnSpc>
              <a:spcBef>
                <a:spcPts val="0"/>
              </a:spcBef>
              <a:buFontTx/>
              <a:buNone/>
              <a:defRPr/>
            </a:pPr>
            <a:r>
              <a:rPr lang="en-US" sz="2000" dirty="0" smtClean="0">
                <a:solidFill>
                  <a:schemeClr val="accent1">
                    <a:lumMod val="50000"/>
                  </a:schemeClr>
                </a:solidFill>
              </a:rPr>
              <a:t>			}               </a:t>
            </a:r>
            <a:r>
              <a:rPr lang="en-US" sz="2000" dirty="0" smtClean="0"/>
              <a:t># { } can be omitted if action is 1 instruction</a:t>
            </a:r>
            <a:endParaRPr lang="en-US" sz="2000" dirty="0" smtClean="0">
              <a:solidFill>
                <a:schemeClr val="accent1">
                  <a:lumMod val="50000"/>
                </a:schemeClr>
              </a:solidFill>
            </a:endParaRPr>
          </a:p>
          <a:p>
            <a:pPr eaLnBrk="1" hangingPunct="1">
              <a:lnSpc>
                <a:spcPct val="90000"/>
              </a:lnSpc>
              <a:spcBef>
                <a:spcPts val="0"/>
              </a:spcBef>
              <a:buFontTx/>
              <a:buNone/>
              <a:defRPr/>
            </a:pPr>
            <a:r>
              <a:rPr lang="en-US" sz="2000" dirty="0" smtClean="0">
                <a:solidFill>
                  <a:schemeClr val="accent1">
                    <a:lumMod val="50000"/>
                  </a:schemeClr>
                </a:solidFill>
              </a:rPr>
              <a:t>		       }</a:t>
            </a:r>
          </a:p>
          <a:p>
            <a:pPr eaLnBrk="1" hangingPunct="1">
              <a:lnSpc>
                <a:spcPct val="90000"/>
              </a:lnSpc>
              <a:defRPr/>
            </a:pPr>
            <a:r>
              <a:rPr lang="en-US" sz="2000" dirty="0" smtClean="0"/>
              <a:t>The for loop </a:t>
            </a:r>
            <a:r>
              <a:rPr lang="en-US" sz="2000" dirty="0" err="1" smtClean="0"/>
              <a:t>iterator</a:t>
            </a:r>
            <a:r>
              <a:rPr lang="en-US" sz="2000" dirty="0" smtClean="0"/>
              <a:t> can be used to access fields within the loop, making it convenient  to “walk” to each field.</a:t>
            </a:r>
          </a:p>
          <a:p>
            <a:pPr eaLnBrk="1" hangingPunct="1">
              <a:lnSpc>
                <a:spcPct val="90000"/>
              </a:lnSpc>
              <a:defRPr/>
            </a:pPr>
            <a:r>
              <a:rPr lang="en-US" sz="2000" dirty="0" smtClean="0"/>
              <a:t>Example: The following </a:t>
            </a:r>
            <a:r>
              <a:rPr lang="en-US" sz="2000" dirty="0" err="1" smtClean="0">
                <a:solidFill>
                  <a:schemeClr val="accent1">
                    <a:lumMod val="50000"/>
                  </a:schemeClr>
                </a:solidFill>
              </a:rPr>
              <a:t>awk</a:t>
            </a:r>
            <a:r>
              <a:rPr lang="en-US" sz="2000" dirty="0" smtClean="0"/>
              <a:t> instruction prints each field in line 5, with one field per output line</a:t>
            </a:r>
            <a:endParaRPr lang="en-US" sz="2000" dirty="0" smtClean="0">
              <a:solidFill>
                <a:schemeClr val="accent1">
                  <a:lumMod val="50000"/>
                </a:schemeClr>
              </a:solidFill>
            </a:endParaRPr>
          </a:p>
          <a:p>
            <a:pPr eaLnBrk="1" hangingPunct="1">
              <a:lnSpc>
                <a:spcPct val="90000"/>
              </a:lnSpc>
              <a:buFontTx/>
              <a:buNone/>
              <a:defRPr/>
            </a:pPr>
            <a:r>
              <a:rPr lang="en-US" sz="2000" dirty="0" smtClean="0">
                <a:solidFill>
                  <a:schemeClr val="accent1">
                    <a:lumMod val="50000"/>
                  </a:schemeClr>
                </a:solidFill>
              </a:rPr>
              <a:t>	   </a:t>
            </a:r>
            <a:r>
              <a:rPr lang="en-US" sz="2000" dirty="0" smtClean="0">
                <a:solidFill>
                  <a:schemeClr val="bg1">
                    <a:lumMod val="65000"/>
                  </a:schemeClr>
                </a:solidFill>
              </a:rPr>
              <a:t>NR == 5  {</a:t>
            </a:r>
          </a:p>
          <a:p>
            <a:pPr eaLnBrk="1" hangingPunct="1">
              <a:lnSpc>
                <a:spcPct val="90000"/>
              </a:lnSpc>
              <a:buFontTx/>
              <a:buNone/>
              <a:defRPr/>
            </a:pPr>
            <a:r>
              <a:rPr lang="en-US" sz="2000" dirty="0" smtClean="0">
                <a:solidFill>
                  <a:schemeClr val="bg1">
                    <a:lumMod val="65000"/>
                  </a:schemeClr>
                </a:solidFill>
              </a:rPr>
              <a:t>			 for (</a:t>
            </a:r>
            <a:r>
              <a:rPr lang="en-US" sz="2000" dirty="0" err="1" smtClean="0">
                <a:solidFill>
                  <a:schemeClr val="bg1">
                    <a:lumMod val="65000"/>
                  </a:schemeClr>
                </a:solidFill>
              </a:rPr>
              <a:t>i</a:t>
            </a:r>
            <a:r>
              <a:rPr lang="en-US" sz="2000" dirty="0" smtClean="0">
                <a:solidFill>
                  <a:schemeClr val="bg1">
                    <a:lumMod val="65000"/>
                  </a:schemeClr>
                </a:solidFill>
              </a:rPr>
              <a:t> = 1; </a:t>
            </a:r>
            <a:r>
              <a:rPr lang="en-US" sz="2000" dirty="0" err="1" smtClean="0">
                <a:solidFill>
                  <a:schemeClr val="bg1">
                    <a:lumMod val="65000"/>
                  </a:schemeClr>
                </a:solidFill>
              </a:rPr>
              <a:t>i</a:t>
            </a:r>
            <a:r>
              <a:rPr lang="en-US" sz="2000" dirty="0" smtClean="0">
                <a:solidFill>
                  <a:schemeClr val="bg1">
                    <a:lumMod val="65000"/>
                  </a:schemeClr>
                </a:solidFill>
              </a:rPr>
              <a:t> &lt;= NF; </a:t>
            </a:r>
            <a:r>
              <a:rPr lang="en-US" sz="2000" dirty="0" err="1" smtClean="0">
                <a:solidFill>
                  <a:schemeClr val="bg1">
                    <a:lumMod val="65000"/>
                  </a:schemeClr>
                </a:solidFill>
              </a:rPr>
              <a:t>i</a:t>
            </a:r>
            <a:r>
              <a:rPr lang="en-US" sz="2000" dirty="0" smtClean="0">
                <a:solidFill>
                  <a:schemeClr val="bg1">
                    <a:lumMod val="65000"/>
                  </a:schemeClr>
                </a:solidFill>
              </a:rPr>
              <a:t>++)</a:t>
            </a:r>
          </a:p>
          <a:p>
            <a:pPr eaLnBrk="1" hangingPunct="1">
              <a:lnSpc>
                <a:spcPct val="90000"/>
              </a:lnSpc>
              <a:buFontTx/>
              <a:buNone/>
              <a:defRPr/>
            </a:pPr>
            <a:r>
              <a:rPr lang="en-US" sz="2000" dirty="0" smtClean="0">
                <a:solidFill>
                  <a:schemeClr val="bg1">
                    <a:lumMod val="65000"/>
                  </a:schemeClr>
                </a:solidFill>
              </a:rPr>
              <a:t>			     print $</a:t>
            </a:r>
            <a:r>
              <a:rPr lang="en-US" sz="2000" dirty="0" err="1" smtClean="0">
                <a:solidFill>
                  <a:schemeClr val="bg1">
                    <a:lumMod val="65000"/>
                  </a:schemeClr>
                </a:solidFill>
              </a:rPr>
              <a:t>i</a:t>
            </a:r>
            <a:r>
              <a:rPr lang="en-US" sz="2000" dirty="0" smtClean="0">
                <a:solidFill>
                  <a:schemeClr val="bg1">
                    <a:lumMod val="65000"/>
                  </a:schemeClr>
                </a:solidFill>
              </a:rPr>
              <a:t>	</a:t>
            </a:r>
          </a:p>
          <a:p>
            <a:pPr lvl="2" eaLnBrk="1" hangingPunct="1">
              <a:lnSpc>
                <a:spcPct val="90000"/>
              </a:lnSpc>
              <a:defRPr/>
            </a:pPr>
            <a:endParaRPr lang="en-US" sz="1200" dirty="0" smtClean="0">
              <a:solidFill>
                <a:schemeClr val="bg1">
                  <a:lumMod val="65000"/>
                </a:schemeClr>
              </a:solidFill>
            </a:endParaRPr>
          </a:p>
          <a:p>
            <a:pPr eaLnBrk="1" hangingPunct="1">
              <a:lnSpc>
                <a:spcPct val="90000"/>
              </a:lnSpc>
              <a:spcBef>
                <a:spcPts val="0"/>
              </a:spcBef>
              <a:buFontTx/>
              <a:buNone/>
              <a:defRPr/>
            </a:pPr>
            <a:r>
              <a:rPr lang="en-US" sz="2000" dirty="0" smtClean="0">
                <a:solidFill>
                  <a:schemeClr val="bg1">
                    <a:lumMod val="65000"/>
                  </a:schemeClr>
                </a:solidFill>
              </a:rPr>
              <a:t>		           }</a:t>
            </a:r>
          </a:p>
          <a:p>
            <a:pPr eaLnBrk="1" hangingPunct="1">
              <a:lnSpc>
                <a:spcPct val="90000"/>
              </a:lnSpc>
              <a:defRPr/>
            </a:pPr>
            <a:endParaRPr lang="en-US" sz="2000" dirty="0" smtClean="0"/>
          </a:p>
          <a:p>
            <a:pPr eaLnBrk="1" hangingPunct="1">
              <a:lnSpc>
                <a:spcPct val="90000"/>
              </a:lnSpc>
              <a:buFontTx/>
              <a:buNone/>
              <a:defRPr/>
            </a:pPr>
            <a:endParaRPr lang="en-US" sz="20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228600"/>
            <a:ext cx="8229600" cy="533400"/>
          </a:xfrm>
        </p:spPr>
        <p:txBody>
          <a:bodyPr/>
          <a:lstStyle/>
          <a:p>
            <a:pPr eaLnBrk="1" hangingPunct="1"/>
            <a:r>
              <a:rPr lang="en-US" sz="2800" smtClean="0"/>
              <a:t>Action with Loops </a:t>
            </a:r>
            <a:r>
              <a:rPr lang="en-US" sz="2000" smtClean="0"/>
              <a:t>(3 of 3)</a:t>
            </a:r>
            <a:endParaRPr lang="en-US" sz="2000" smtClean="0">
              <a:solidFill>
                <a:schemeClr val="tx1"/>
              </a:solidFill>
            </a:endParaRPr>
          </a:p>
        </p:txBody>
      </p:sp>
      <p:sp>
        <p:nvSpPr>
          <p:cNvPr id="53251" name="Rectangle 3"/>
          <p:cNvSpPr>
            <a:spLocks noGrp="1" noChangeArrowheads="1"/>
          </p:cNvSpPr>
          <p:nvPr>
            <p:ph type="body" idx="1"/>
          </p:nvPr>
        </p:nvSpPr>
        <p:spPr>
          <a:xfrm>
            <a:off x="685800" y="685800"/>
            <a:ext cx="7696200" cy="5638800"/>
          </a:xfrm>
        </p:spPr>
        <p:txBody>
          <a:bodyPr/>
          <a:lstStyle/>
          <a:p>
            <a:pPr eaLnBrk="1" hangingPunct="1">
              <a:lnSpc>
                <a:spcPct val="90000"/>
              </a:lnSpc>
              <a:spcBef>
                <a:spcPts val="1200"/>
              </a:spcBef>
              <a:defRPr/>
            </a:pPr>
            <a:r>
              <a:rPr lang="en-US" sz="2000" u="sng" dirty="0" smtClean="0">
                <a:solidFill>
                  <a:schemeClr val="accent1">
                    <a:lumMod val="50000"/>
                  </a:schemeClr>
                </a:solidFill>
              </a:rPr>
              <a:t>for  in </a:t>
            </a:r>
            <a:r>
              <a:rPr lang="en-US" sz="2000" u="sng" dirty="0" smtClean="0"/>
              <a:t>loop:</a:t>
            </a:r>
          </a:p>
          <a:p>
            <a:pPr eaLnBrk="1" hangingPunct="1">
              <a:lnSpc>
                <a:spcPct val="90000"/>
              </a:lnSpc>
              <a:spcBef>
                <a:spcPts val="0"/>
              </a:spcBef>
              <a:defRPr/>
            </a:pPr>
            <a:r>
              <a:rPr lang="en-US" sz="2000" dirty="0" smtClean="0"/>
              <a:t>Designed to work with associative arrays (covered in the last slides).</a:t>
            </a:r>
          </a:p>
          <a:p>
            <a:pPr eaLnBrk="1" hangingPunct="1">
              <a:lnSpc>
                <a:spcPct val="90000"/>
              </a:lnSpc>
              <a:spcBef>
                <a:spcPts val="0"/>
              </a:spcBef>
              <a:defRPr/>
            </a:pPr>
            <a:r>
              <a:rPr lang="en-US" sz="2000" dirty="0" smtClean="0"/>
              <a:t>Pre-test, iterates through each element until the array has been traversed.</a:t>
            </a:r>
          </a:p>
          <a:p>
            <a:pPr eaLnBrk="1" hangingPunct="1">
              <a:lnSpc>
                <a:spcPct val="90000"/>
              </a:lnSpc>
              <a:spcBef>
                <a:spcPts val="0"/>
              </a:spcBef>
              <a:defRPr/>
            </a:pPr>
            <a:r>
              <a:rPr lang="en-US" sz="2000" dirty="0" smtClean="0"/>
              <a:t>Works just like </a:t>
            </a:r>
            <a:r>
              <a:rPr lang="en-US" sz="2000" dirty="0" err="1" smtClean="0"/>
              <a:t>foreach</a:t>
            </a:r>
            <a:r>
              <a:rPr lang="en-US" sz="2000" dirty="0" smtClean="0"/>
              <a:t> loop in Perl / Java or for in loop in C++ / Python</a:t>
            </a:r>
          </a:p>
          <a:p>
            <a:pPr eaLnBrk="1" hangingPunct="1">
              <a:lnSpc>
                <a:spcPct val="90000"/>
              </a:lnSpc>
              <a:spcBef>
                <a:spcPts val="0"/>
              </a:spcBef>
              <a:defRPr/>
            </a:pPr>
            <a:r>
              <a:rPr lang="en-US" sz="2000" dirty="0" smtClean="0"/>
              <a:t>Format:  </a:t>
            </a:r>
            <a:r>
              <a:rPr lang="en-US" sz="2000" dirty="0" smtClean="0">
                <a:solidFill>
                  <a:schemeClr val="accent1">
                    <a:lumMod val="50000"/>
                  </a:schemeClr>
                </a:solidFill>
              </a:rPr>
              <a:t>{</a:t>
            </a:r>
          </a:p>
          <a:p>
            <a:pPr eaLnBrk="1" hangingPunct="1">
              <a:lnSpc>
                <a:spcPct val="90000"/>
              </a:lnSpc>
              <a:defRPr/>
            </a:pPr>
            <a:endParaRPr lang="en-US" sz="400" dirty="0" smtClean="0">
              <a:solidFill>
                <a:schemeClr val="accent1">
                  <a:lumMod val="50000"/>
                </a:schemeClr>
              </a:solidFill>
            </a:endParaRPr>
          </a:p>
          <a:p>
            <a:pPr eaLnBrk="1" hangingPunct="1">
              <a:lnSpc>
                <a:spcPct val="90000"/>
              </a:lnSpc>
              <a:spcBef>
                <a:spcPts val="0"/>
              </a:spcBef>
              <a:buFontTx/>
              <a:buNone/>
              <a:defRPr/>
            </a:pPr>
            <a:r>
              <a:rPr lang="en-US" sz="2000" dirty="0" smtClean="0">
                <a:solidFill>
                  <a:schemeClr val="accent1">
                    <a:lumMod val="50000"/>
                  </a:schemeClr>
                </a:solidFill>
              </a:rPr>
              <a:t>			for (</a:t>
            </a:r>
            <a:r>
              <a:rPr lang="en-US" sz="2000" dirty="0" smtClean="0">
                <a:solidFill>
                  <a:schemeClr val="bg1">
                    <a:lumMod val="50000"/>
                  </a:schemeClr>
                </a:solidFill>
              </a:rPr>
              <a:t>element</a:t>
            </a:r>
            <a:r>
              <a:rPr lang="en-US" sz="2000" dirty="0" smtClean="0">
                <a:solidFill>
                  <a:schemeClr val="accent1">
                    <a:lumMod val="50000"/>
                  </a:schemeClr>
                </a:solidFill>
              </a:rPr>
              <a:t>  in  </a:t>
            </a:r>
            <a:r>
              <a:rPr lang="en-US" sz="2000" dirty="0" smtClean="0">
                <a:solidFill>
                  <a:schemeClr val="bg1">
                    <a:lumMod val="50000"/>
                  </a:schemeClr>
                </a:solidFill>
              </a:rPr>
              <a:t>array</a:t>
            </a:r>
            <a:r>
              <a:rPr lang="en-US" sz="2000" dirty="0" smtClean="0">
                <a:solidFill>
                  <a:schemeClr val="accent1">
                    <a:lumMod val="50000"/>
                  </a:schemeClr>
                </a:solidFill>
              </a:rPr>
              <a:t>)</a:t>
            </a:r>
          </a:p>
          <a:p>
            <a:pPr eaLnBrk="1" hangingPunct="1">
              <a:lnSpc>
                <a:spcPct val="90000"/>
              </a:lnSpc>
              <a:spcBef>
                <a:spcPts val="0"/>
              </a:spcBef>
              <a:buFontTx/>
              <a:buNone/>
              <a:defRPr/>
            </a:pPr>
            <a:r>
              <a:rPr lang="en-US" sz="2000" dirty="0" smtClean="0">
                <a:solidFill>
                  <a:schemeClr val="accent1">
                    <a:lumMod val="50000"/>
                  </a:schemeClr>
                </a:solidFill>
              </a:rPr>
              <a:t>			{</a:t>
            </a:r>
          </a:p>
          <a:p>
            <a:pPr eaLnBrk="1" hangingPunct="1">
              <a:lnSpc>
                <a:spcPct val="90000"/>
              </a:lnSpc>
              <a:spcBef>
                <a:spcPts val="0"/>
              </a:spcBef>
              <a:buFontTx/>
              <a:buNone/>
              <a:defRPr/>
            </a:pPr>
            <a:r>
              <a:rPr lang="en-US" sz="2000" dirty="0" smtClean="0">
                <a:solidFill>
                  <a:schemeClr val="accent1">
                    <a:lumMod val="50000"/>
                  </a:schemeClr>
                </a:solidFill>
              </a:rPr>
              <a:t>			     </a:t>
            </a:r>
            <a:r>
              <a:rPr lang="en-US" sz="2000" dirty="0" smtClean="0">
                <a:solidFill>
                  <a:schemeClr val="bg1">
                    <a:lumMod val="50000"/>
                  </a:schemeClr>
                </a:solidFill>
              </a:rPr>
              <a:t>action</a:t>
            </a:r>
          </a:p>
          <a:p>
            <a:pPr eaLnBrk="1" hangingPunct="1">
              <a:lnSpc>
                <a:spcPct val="90000"/>
              </a:lnSpc>
              <a:spcBef>
                <a:spcPts val="0"/>
              </a:spcBef>
              <a:buFontTx/>
              <a:buNone/>
              <a:defRPr/>
            </a:pPr>
            <a:r>
              <a:rPr lang="en-US" sz="2000" dirty="0" smtClean="0">
                <a:solidFill>
                  <a:schemeClr val="accent1">
                    <a:lumMod val="50000"/>
                  </a:schemeClr>
                </a:solidFill>
              </a:rPr>
              <a:t>			}</a:t>
            </a:r>
          </a:p>
          <a:p>
            <a:pPr eaLnBrk="1" hangingPunct="1">
              <a:lnSpc>
                <a:spcPct val="90000"/>
              </a:lnSpc>
              <a:spcBef>
                <a:spcPts val="0"/>
              </a:spcBef>
              <a:buFontTx/>
              <a:buNone/>
              <a:defRPr/>
            </a:pPr>
            <a:r>
              <a:rPr lang="en-US" sz="2000" dirty="0" smtClean="0">
                <a:solidFill>
                  <a:schemeClr val="accent1">
                    <a:lumMod val="50000"/>
                  </a:schemeClr>
                </a:solidFill>
              </a:rPr>
              <a:t>		       }</a:t>
            </a:r>
          </a:p>
          <a:p>
            <a:pPr eaLnBrk="1" hangingPunct="1">
              <a:lnSpc>
                <a:spcPct val="90000"/>
              </a:lnSpc>
              <a:defRPr/>
            </a:pPr>
            <a:r>
              <a:rPr lang="en-US" sz="2000" dirty="0" smtClean="0"/>
              <a:t>With each iteration of the loop, one </a:t>
            </a:r>
            <a:r>
              <a:rPr lang="en-US" sz="2000" dirty="0" smtClean="0">
                <a:solidFill>
                  <a:schemeClr val="bg1">
                    <a:lumMod val="50000"/>
                  </a:schemeClr>
                </a:solidFill>
              </a:rPr>
              <a:t>element</a:t>
            </a:r>
            <a:r>
              <a:rPr lang="en-US" sz="2000" dirty="0" smtClean="0"/>
              <a:t> in the </a:t>
            </a:r>
            <a:r>
              <a:rPr lang="en-US" sz="2000" dirty="0" smtClean="0">
                <a:solidFill>
                  <a:schemeClr val="bg1">
                    <a:lumMod val="50000"/>
                  </a:schemeClr>
                </a:solidFill>
              </a:rPr>
              <a:t>array</a:t>
            </a:r>
            <a:r>
              <a:rPr lang="en-US" sz="2000" dirty="0" smtClean="0"/>
              <a:t> is selected and the </a:t>
            </a:r>
            <a:r>
              <a:rPr lang="en-US" sz="2000" dirty="0" smtClean="0">
                <a:solidFill>
                  <a:schemeClr val="bg1">
                    <a:lumMod val="50000"/>
                  </a:schemeClr>
                </a:solidFill>
              </a:rPr>
              <a:t>action</a:t>
            </a:r>
            <a:r>
              <a:rPr lang="en-US" sz="2000" dirty="0" smtClean="0"/>
              <a:t> is applied to it</a:t>
            </a:r>
          </a:p>
          <a:p>
            <a:pPr eaLnBrk="1" hangingPunct="1">
              <a:lnSpc>
                <a:spcPct val="90000"/>
              </a:lnSpc>
              <a:defRPr/>
            </a:pPr>
            <a:r>
              <a:rPr lang="en-US" sz="2000" dirty="0" smtClean="0"/>
              <a:t>The loop continues until all </a:t>
            </a:r>
            <a:r>
              <a:rPr lang="en-US" sz="2000" dirty="0" smtClean="0">
                <a:solidFill>
                  <a:schemeClr val="bg1">
                    <a:lumMod val="50000"/>
                  </a:schemeClr>
                </a:solidFill>
              </a:rPr>
              <a:t>elements</a:t>
            </a:r>
            <a:r>
              <a:rPr lang="en-US" sz="2000" dirty="0" smtClean="0"/>
              <a:t> of the </a:t>
            </a:r>
            <a:r>
              <a:rPr lang="en-US" sz="2000" dirty="0" smtClean="0">
                <a:solidFill>
                  <a:schemeClr val="bg1">
                    <a:lumMod val="50000"/>
                  </a:schemeClr>
                </a:solidFill>
              </a:rPr>
              <a:t>array</a:t>
            </a:r>
            <a:r>
              <a:rPr lang="en-US" sz="2000" dirty="0" smtClean="0"/>
              <a:t> have been processed</a:t>
            </a:r>
          </a:p>
          <a:p>
            <a:pPr eaLnBrk="1" hangingPunct="1">
              <a:lnSpc>
                <a:spcPct val="90000"/>
              </a:lnSpc>
              <a:defRPr/>
            </a:pPr>
            <a:r>
              <a:rPr lang="en-US" sz="2000" dirty="0" smtClean="0"/>
              <a:t>See the example on slide 37 of using the </a:t>
            </a:r>
            <a:r>
              <a:rPr lang="en-US" sz="2000" dirty="0" smtClean="0">
                <a:solidFill>
                  <a:schemeClr val="accent1">
                    <a:lumMod val="50000"/>
                  </a:schemeClr>
                </a:solidFill>
              </a:rPr>
              <a:t>for in </a:t>
            </a:r>
            <a:r>
              <a:rPr lang="en-US" sz="2000" dirty="0" smtClean="0"/>
              <a:t>loop with an associative array.</a:t>
            </a:r>
          </a:p>
          <a:p>
            <a:pPr eaLnBrk="1" hangingPunct="1">
              <a:lnSpc>
                <a:spcPct val="90000"/>
              </a:lnSpc>
              <a:buFontTx/>
              <a:buNone/>
              <a:defRPr/>
            </a:pPr>
            <a:endParaRPr lang="en-US" sz="20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228600"/>
            <a:ext cx="8229600" cy="533400"/>
          </a:xfrm>
        </p:spPr>
        <p:txBody>
          <a:bodyPr/>
          <a:lstStyle/>
          <a:p>
            <a:pPr eaLnBrk="1" hangingPunct="1"/>
            <a:r>
              <a:rPr lang="en-US" sz="2800" dirty="0" smtClean="0"/>
              <a:t>Arrays </a:t>
            </a:r>
            <a:r>
              <a:rPr lang="en-US" sz="2000" dirty="0" smtClean="0"/>
              <a:t>(1 of 2)</a:t>
            </a:r>
            <a:endParaRPr lang="en-US" sz="2000" dirty="0" smtClean="0">
              <a:solidFill>
                <a:schemeClr val="tx1"/>
              </a:solidFill>
            </a:endParaRPr>
          </a:p>
        </p:txBody>
      </p:sp>
      <p:sp>
        <p:nvSpPr>
          <p:cNvPr id="53251" name="Rectangle 3"/>
          <p:cNvSpPr>
            <a:spLocks noGrp="1" noChangeArrowheads="1"/>
          </p:cNvSpPr>
          <p:nvPr>
            <p:ph type="body" idx="1"/>
          </p:nvPr>
        </p:nvSpPr>
        <p:spPr>
          <a:xfrm>
            <a:off x="609600" y="685800"/>
            <a:ext cx="7924800" cy="5638800"/>
          </a:xfrm>
        </p:spPr>
        <p:txBody>
          <a:bodyPr/>
          <a:lstStyle/>
          <a:p>
            <a:pPr eaLnBrk="1" hangingPunct="1">
              <a:lnSpc>
                <a:spcPct val="90000"/>
              </a:lnSpc>
              <a:defRPr/>
            </a:pPr>
            <a:r>
              <a:rPr lang="en-US" sz="2000" dirty="0" err="1" smtClean="0">
                <a:solidFill>
                  <a:schemeClr val="accent1">
                    <a:lumMod val="50000"/>
                  </a:schemeClr>
                </a:solidFill>
              </a:rPr>
              <a:t>awk</a:t>
            </a:r>
            <a:r>
              <a:rPr lang="en-US" sz="2000" dirty="0" smtClean="0"/>
              <a:t> does not have regular arrays with index and data values.</a:t>
            </a:r>
          </a:p>
          <a:p>
            <a:pPr eaLnBrk="1" hangingPunct="1">
              <a:lnSpc>
                <a:spcPct val="90000"/>
              </a:lnSpc>
              <a:defRPr/>
            </a:pPr>
            <a:r>
              <a:rPr lang="en-US" sz="2000" dirty="0" smtClean="0"/>
              <a:t>Instead </a:t>
            </a:r>
            <a:r>
              <a:rPr lang="en-US" sz="2000" dirty="0" err="1" smtClean="0">
                <a:solidFill>
                  <a:schemeClr val="accent1">
                    <a:lumMod val="50000"/>
                  </a:schemeClr>
                </a:solidFill>
              </a:rPr>
              <a:t>awk</a:t>
            </a:r>
            <a:r>
              <a:rPr lang="en-US" sz="2000" dirty="0" smtClean="0"/>
              <a:t> has associative arrays (also called a hash, a map, or a dictionary).</a:t>
            </a:r>
          </a:p>
          <a:p>
            <a:pPr eaLnBrk="1" hangingPunct="1">
              <a:lnSpc>
                <a:spcPct val="90000"/>
              </a:lnSpc>
              <a:defRPr/>
            </a:pPr>
            <a:r>
              <a:rPr lang="en-US" sz="2000" dirty="0" smtClean="0"/>
              <a:t>Associative arrays are similar to regular 1D arrays in that they are a data structure that can hold multiple data values.</a:t>
            </a:r>
          </a:p>
          <a:p>
            <a:pPr eaLnBrk="1" hangingPunct="1">
              <a:lnSpc>
                <a:spcPct val="90000"/>
              </a:lnSpc>
              <a:defRPr/>
            </a:pPr>
            <a:r>
              <a:rPr lang="en-US" sz="2000" dirty="0" smtClean="0"/>
              <a:t>With a regular 1D array, a built-in index is used to access data:</a:t>
            </a:r>
          </a:p>
          <a:p>
            <a:pPr eaLnBrk="1" hangingPunct="1">
              <a:lnSpc>
                <a:spcPct val="90000"/>
              </a:lnSpc>
              <a:defRPr/>
            </a:pPr>
            <a:endParaRPr lang="en-US" sz="2000" dirty="0" smtClean="0"/>
          </a:p>
          <a:p>
            <a:pPr lvl="1" eaLnBrk="1" hangingPunct="1">
              <a:lnSpc>
                <a:spcPct val="90000"/>
              </a:lnSpc>
              <a:spcBef>
                <a:spcPts val="0"/>
              </a:spcBef>
              <a:buNone/>
              <a:defRPr/>
            </a:pPr>
            <a:endParaRPr lang="en-US" sz="2000" dirty="0" smtClean="0"/>
          </a:p>
          <a:p>
            <a:pPr lvl="1" eaLnBrk="1" hangingPunct="1">
              <a:lnSpc>
                <a:spcPct val="90000"/>
              </a:lnSpc>
              <a:spcBef>
                <a:spcPts val="0"/>
              </a:spcBef>
              <a:buNone/>
              <a:defRPr/>
            </a:pPr>
            <a:endParaRPr lang="en-US" sz="2000" dirty="0" smtClean="0"/>
          </a:p>
          <a:p>
            <a:pPr lvl="1" eaLnBrk="1" hangingPunct="1">
              <a:lnSpc>
                <a:spcPct val="90000"/>
              </a:lnSpc>
              <a:spcBef>
                <a:spcPts val="0"/>
              </a:spcBef>
              <a:buNone/>
              <a:defRPr/>
            </a:pPr>
            <a:r>
              <a:rPr lang="en-US" sz="2000" dirty="0" smtClean="0"/>
              <a:t>			Index 1 is used to access data2</a:t>
            </a:r>
            <a:endParaRPr lang="en-US" sz="1600" dirty="0" smtClean="0"/>
          </a:p>
          <a:p>
            <a:pPr eaLnBrk="1" hangingPunct="1">
              <a:lnSpc>
                <a:spcPct val="90000"/>
              </a:lnSpc>
              <a:spcBef>
                <a:spcPts val="1200"/>
              </a:spcBef>
              <a:defRPr/>
            </a:pPr>
            <a:r>
              <a:rPr lang="en-US" sz="2000" dirty="0" smtClean="0"/>
              <a:t>With an associative array, a key is used to access data. The key is </a:t>
            </a:r>
            <a:r>
              <a:rPr lang="en-US" sz="2000" i="1" dirty="0" smtClean="0"/>
              <a:t>associated</a:t>
            </a:r>
            <a:r>
              <a:rPr lang="en-US" sz="2000" dirty="0" smtClean="0"/>
              <a:t> with its corresponding data value:</a:t>
            </a:r>
          </a:p>
          <a:p>
            <a:pPr eaLnBrk="1" hangingPunct="1">
              <a:lnSpc>
                <a:spcPct val="90000"/>
              </a:lnSpc>
              <a:buNone/>
              <a:defRPr/>
            </a:pPr>
            <a:endParaRPr lang="en-US" sz="2000" dirty="0" smtClean="0"/>
          </a:p>
          <a:p>
            <a:pPr eaLnBrk="1" hangingPunct="1">
              <a:lnSpc>
                <a:spcPct val="90000"/>
              </a:lnSpc>
              <a:buNone/>
              <a:defRPr/>
            </a:pPr>
            <a:endParaRPr lang="en-US" sz="2000" dirty="0" smtClean="0"/>
          </a:p>
          <a:p>
            <a:pPr eaLnBrk="1" hangingPunct="1">
              <a:lnSpc>
                <a:spcPct val="90000"/>
              </a:lnSpc>
              <a:spcBef>
                <a:spcPts val="0"/>
              </a:spcBef>
              <a:buNone/>
              <a:defRPr/>
            </a:pPr>
            <a:r>
              <a:rPr lang="en-US" sz="2000" dirty="0" smtClean="0"/>
              <a:t>			 </a:t>
            </a:r>
          </a:p>
          <a:p>
            <a:pPr eaLnBrk="1" hangingPunct="1">
              <a:lnSpc>
                <a:spcPct val="90000"/>
              </a:lnSpc>
              <a:spcBef>
                <a:spcPts val="600"/>
              </a:spcBef>
              <a:buNone/>
              <a:defRPr/>
            </a:pPr>
            <a:r>
              <a:rPr lang="en-US" sz="2000" dirty="0" smtClean="0"/>
              <a:t>			key2 is used to access data2</a:t>
            </a:r>
          </a:p>
          <a:p>
            <a:pPr marL="342900" lvl="1" indent="-342900" eaLnBrk="1" hangingPunct="1">
              <a:lnSpc>
                <a:spcPct val="90000"/>
              </a:lnSpc>
              <a:spcBef>
                <a:spcPts val="1200"/>
              </a:spcBef>
              <a:buFontTx/>
              <a:buChar char="•"/>
              <a:defRPr/>
            </a:pPr>
            <a:r>
              <a:rPr lang="en-US" sz="2000" dirty="0" smtClean="0"/>
              <a:t>The key is a text string</a:t>
            </a:r>
            <a:r>
              <a:rPr lang="en-US" sz="1800" dirty="0" smtClean="0">
                <a:solidFill>
                  <a:schemeClr val="accent1">
                    <a:lumMod val="50000"/>
                  </a:schemeClr>
                </a:solidFill>
              </a:rPr>
              <a:t> </a:t>
            </a:r>
            <a:r>
              <a:rPr lang="en-US" sz="2000" dirty="0" smtClean="0"/>
              <a:t>and must be unique in the array.</a:t>
            </a:r>
          </a:p>
        </p:txBody>
      </p:sp>
      <p:grpSp>
        <p:nvGrpSpPr>
          <p:cNvPr id="2" name="Group 12"/>
          <p:cNvGrpSpPr/>
          <p:nvPr/>
        </p:nvGrpSpPr>
        <p:grpSpPr>
          <a:xfrm>
            <a:off x="2819400" y="4648200"/>
            <a:ext cx="2755027" cy="719554"/>
            <a:chOff x="2667000" y="2743200"/>
            <a:chExt cx="2755027" cy="719554"/>
          </a:xfrm>
        </p:grpSpPr>
        <p:sp>
          <p:nvSpPr>
            <p:cNvPr id="5" name="TextBox 4"/>
            <p:cNvSpPr txBox="1"/>
            <p:nvPr/>
          </p:nvSpPr>
          <p:spPr>
            <a:xfrm>
              <a:off x="2667000" y="2743200"/>
              <a:ext cx="671979" cy="369332"/>
            </a:xfrm>
            <a:prstGeom prst="rect">
              <a:avLst/>
            </a:prstGeom>
            <a:noFill/>
            <a:ln>
              <a:solidFill>
                <a:schemeClr val="accent1">
                  <a:shade val="50000"/>
                </a:schemeClr>
              </a:solidFill>
            </a:ln>
          </p:spPr>
          <p:txBody>
            <a:bodyPr wrap="none" rtlCol="0">
              <a:spAutoFit/>
            </a:bodyPr>
            <a:lstStyle/>
            <a:p>
              <a:r>
                <a:rPr lang="en-US" dirty="0" smtClean="0"/>
                <a:t>key1</a:t>
              </a:r>
              <a:endParaRPr lang="en-US" dirty="0"/>
            </a:p>
          </p:txBody>
        </p:sp>
        <p:sp>
          <p:nvSpPr>
            <p:cNvPr id="6" name="TextBox 5"/>
            <p:cNvSpPr txBox="1"/>
            <p:nvPr/>
          </p:nvSpPr>
          <p:spPr>
            <a:xfrm>
              <a:off x="2667000" y="3124200"/>
              <a:ext cx="697627" cy="338554"/>
            </a:xfrm>
            <a:prstGeom prst="rect">
              <a:avLst/>
            </a:prstGeom>
            <a:noFill/>
            <a:ln>
              <a:solidFill>
                <a:schemeClr val="accent1">
                  <a:shade val="50000"/>
                </a:schemeClr>
              </a:solidFill>
            </a:ln>
          </p:spPr>
          <p:txBody>
            <a:bodyPr wrap="none" rtlCol="0">
              <a:spAutoFit/>
            </a:bodyPr>
            <a:lstStyle/>
            <a:p>
              <a:r>
                <a:rPr lang="en-US" sz="1600" dirty="0" smtClean="0"/>
                <a:t>data1</a:t>
              </a:r>
              <a:endParaRPr lang="en-US" sz="1600" dirty="0"/>
            </a:p>
          </p:txBody>
        </p:sp>
        <p:sp>
          <p:nvSpPr>
            <p:cNvPr id="7" name="TextBox 6"/>
            <p:cNvSpPr txBox="1"/>
            <p:nvPr/>
          </p:nvSpPr>
          <p:spPr>
            <a:xfrm>
              <a:off x="3352800" y="2743200"/>
              <a:ext cx="671979" cy="369332"/>
            </a:xfrm>
            <a:prstGeom prst="rect">
              <a:avLst/>
            </a:prstGeom>
            <a:noFill/>
            <a:ln>
              <a:solidFill>
                <a:schemeClr val="accent1">
                  <a:shade val="50000"/>
                </a:schemeClr>
              </a:solidFill>
            </a:ln>
          </p:spPr>
          <p:txBody>
            <a:bodyPr wrap="none" rtlCol="0">
              <a:spAutoFit/>
            </a:bodyPr>
            <a:lstStyle/>
            <a:p>
              <a:r>
                <a:rPr lang="en-US" dirty="0" smtClean="0"/>
                <a:t>key2</a:t>
              </a:r>
              <a:endParaRPr lang="en-US" dirty="0"/>
            </a:p>
          </p:txBody>
        </p:sp>
        <p:sp>
          <p:nvSpPr>
            <p:cNvPr id="8" name="TextBox 7"/>
            <p:cNvSpPr txBox="1"/>
            <p:nvPr/>
          </p:nvSpPr>
          <p:spPr>
            <a:xfrm>
              <a:off x="4724400" y="3124200"/>
              <a:ext cx="697627" cy="338554"/>
            </a:xfrm>
            <a:prstGeom prst="rect">
              <a:avLst/>
            </a:prstGeom>
            <a:noFill/>
            <a:ln>
              <a:solidFill>
                <a:schemeClr val="accent1">
                  <a:shade val="50000"/>
                </a:schemeClr>
              </a:solidFill>
            </a:ln>
          </p:spPr>
          <p:txBody>
            <a:bodyPr wrap="none" rtlCol="0">
              <a:spAutoFit/>
            </a:bodyPr>
            <a:lstStyle/>
            <a:p>
              <a:r>
                <a:rPr lang="en-US" sz="1600" dirty="0" smtClean="0"/>
                <a:t>data4</a:t>
              </a:r>
              <a:endParaRPr lang="en-US" sz="1600" dirty="0"/>
            </a:p>
          </p:txBody>
        </p:sp>
        <p:sp>
          <p:nvSpPr>
            <p:cNvPr id="9" name="TextBox 8"/>
            <p:cNvSpPr txBox="1"/>
            <p:nvPr/>
          </p:nvSpPr>
          <p:spPr>
            <a:xfrm>
              <a:off x="3352800" y="3124200"/>
              <a:ext cx="697627" cy="338554"/>
            </a:xfrm>
            <a:prstGeom prst="rect">
              <a:avLst/>
            </a:prstGeom>
            <a:noFill/>
            <a:ln>
              <a:solidFill>
                <a:schemeClr val="accent1">
                  <a:shade val="50000"/>
                </a:schemeClr>
              </a:solidFill>
            </a:ln>
          </p:spPr>
          <p:txBody>
            <a:bodyPr wrap="none" rtlCol="0">
              <a:spAutoFit/>
            </a:bodyPr>
            <a:lstStyle/>
            <a:p>
              <a:r>
                <a:rPr lang="en-US" sz="1600" dirty="0" smtClean="0"/>
                <a:t>data2</a:t>
              </a:r>
              <a:endParaRPr lang="en-US" sz="1600" dirty="0"/>
            </a:p>
          </p:txBody>
        </p:sp>
        <p:sp>
          <p:nvSpPr>
            <p:cNvPr id="10" name="TextBox 9"/>
            <p:cNvSpPr txBox="1"/>
            <p:nvPr/>
          </p:nvSpPr>
          <p:spPr>
            <a:xfrm>
              <a:off x="4038600" y="3124200"/>
              <a:ext cx="697627" cy="338554"/>
            </a:xfrm>
            <a:prstGeom prst="rect">
              <a:avLst/>
            </a:prstGeom>
            <a:noFill/>
            <a:ln>
              <a:solidFill>
                <a:schemeClr val="accent1">
                  <a:shade val="50000"/>
                </a:schemeClr>
              </a:solidFill>
            </a:ln>
          </p:spPr>
          <p:txBody>
            <a:bodyPr wrap="none" rtlCol="0">
              <a:spAutoFit/>
            </a:bodyPr>
            <a:lstStyle/>
            <a:p>
              <a:r>
                <a:rPr lang="en-US" sz="1600" dirty="0" smtClean="0"/>
                <a:t>data3</a:t>
              </a:r>
              <a:endParaRPr lang="en-US" sz="1600" dirty="0"/>
            </a:p>
          </p:txBody>
        </p:sp>
        <p:sp>
          <p:nvSpPr>
            <p:cNvPr id="11" name="TextBox 10"/>
            <p:cNvSpPr txBox="1"/>
            <p:nvPr/>
          </p:nvSpPr>
          <p:spPr>
            <a:xfrm>
              <a:off x="4038600" y="2743200"/>
              <a:ext cx="671979" cy="369332"/>
            </a:xfrm>
            <a:prstGeom prst="rect">
              <a:avLst/>
            </a:prstGeom>
            <a:noFill/>
            <a:ln>
              <a:solidFill>
                <a:schemeClr val="accent1">
                  <a:shade val="50000"/>
                </a:schemeClr>
              </a:solidFill>
            </a:ln>
          </p:spPr>
          <p:txBody>
            <a:bodyPr wrap="none" rtlCol="0">
              <a:spAutoFit/>
            </a:bodyPr>
            <a:lstStyle/>
            <a:p>
              <a:r>
                <a:rPr lang="en-US" dirty="0" smtClean="0"/>
                <a:t>key3</a:t>
              </a:r>
              <a:endParaRPr lang="en-US" dirty="0"/>
            </a:p>
          </p:txBody>
        </p:sp>
        <p:sp>
          <p:nvSpPr>
            <p:cNvPr id="12" name="TextBox 11"/>
            <p:cNvSpPr txBox="1"/>
            <p:nvPr/>
          </p:nvSpPr>
          <p:spPr>
            <a:xfrm>
              <a:off x="4724400" y="2743200"/>
              <a:ext cx="685800" cy="369332"/>
            </a:xfrm>
            <a:prstGeom prst="rect">
              <a:avLst/>
            </a:prstGeom>
            <a:noFill/>
            <a:ln>
              <a:solidFill>
                <a:schemeClr val="accent1">
                  <a:shade val="50000"/>
                </a:schemeClr>
              </a:solidFill>
            </a:ln>
          </p:spPr>
          <p:txBody>
            <a:bodyPr wrap="square" rtlCol="0">
              <a:spAutoFit/>
            </a:bodyPr>
            <a:lstStyle/>
            <a:p>
              <a:r>
                <a:rPr lang="en-US" dirty="0" smtClean="0"/>
                <a:t>key4</a:t>
              </a:r>
              <a:endParaRPr lang="en-US" dirty="0"/>
            </a:p>
          </p:txBody>
        </p:sp>
      </p:grpSp>
      <p:grpSp>
        <p:nvGrpSpPr>
          <p:cNvPr id="3" name="Group 13"/>
          <p:cNvGrpSpPr/>
          <p:nvPr/>
        </p:nvGrpSpPr>
        <p:grpSpPr>
          <a:xfrm>
            <a:off x="2819400" y="2667000"/>
            <a:ext cx="2755027" cy="685800"/>
            <a:chOff x="2667000" y="2743200"/>
            <a:chExt cx="2755027" cy="719554"/>
          </a:xfrm>
        </p:grpSpPr>
        <p:sp>
          <p:nvSpPr>
            <p:cNvPr id="15" name="TextBox 14"/>
            <p:cNvSpPr txBox="1"/>
            <p:nvPr/>
          </p:nvSpPr>
          <p:spPr>
            <a:xfrm>
              <a:off x="2667000" y="2743200"/>
              <a:ext cx="685800" cy="369332"/>
            </a:xfrm>
            <a:prstGeom prst="rect">
              <a:avLst/>
            </a:prstGeom>
            <a:noFill/>
            <a:ln>
              <a:solidFill>
                <a:schemeClr val="accent1">
                  <a:shade val="50000"/>
                </a:schemeClr>
              </a:solidFill>
            </a:ln>
          </p:spPr>
          <p:txBody>
            <a:bodyPr wrap="square" rtlCol="0">
              <a:spAutoFit/>
            </a:bodyPr>
            <a:lstStyle/>
            <a:p>
              <a:r>
                <a:rPr lang="en-US" dirty="0" smtClean="0"/>
                <a:t>   0</a:t>
              </a:r>
              <a:endParaRPr lang="en-US" dirty="0"/>
            </a:p>
          </p:txBody>
        </p:sp>
        <p:sp>
          <p:nvSpPr>
            <p:cNvPr id="16" name="TextBox 15"/>
            <p:cNvSpPr txBox="1"/>
            <p:nvPr/>
          </p:nvSpPr>
          <p:spPr>
            <a:xfrm>
              <a:off x="2667000" y="3124200"/>
              <a:ext cx="697627" cy="338554"/>
            </a:xfrm>
            <a:prstGeom prst="rect">
              <a:avLst/>
            </a:prstGeom>
            <a:noFill/>
            <a:ln>
              <a:solidFill>
                <a:schemeClr val="accent1">
                  <a:shade val="50000"/>
                </a:schemeClr>
              </a:solidFill>
            </a:ln>
          </p:spPr>
          <p:txBody>
            <a:bodyPr wrap="square" rtlCol="0">
              <a:spAutoFit/>
            </a:bodyPr>
            <a:lstStyle/>
            <a:p>
              <a:r>
                <a:rPr lang="en-US" sz="1600" dirty="0" smtClean="0"/>
                <a:t>data1</a:t>
              </a:r>
              <a:endParaRPr lang="en-US" sz="1600" dirty="0"/>
            </a:p>
          </p:txBody>
        </p:sp>
        <p:sp>
          <p:nvSpPr>
            <p:cNvPr id="17" name="TextBox 16"/>
            <p:cNvSpPr txBox="1"/>
            <p:nvPr/>
          </p:nvSpPr>
          <p:spPr>
            <a:xfrm>
              <a:off x="3352800" y="2743200"/>
              <a:ext cx="685800" cy="369332"/>
            </a:xfrm>
            <a:prstGeom prst="rect">
              <a:avLst/>
            </a:prstGeom>
            <a:noFill/>
            <a:ln>
              <a:solidFill>
                <a:schemeClr val="accent1">
                  <a:shade val="50000"/>
                </a:schemeClr>
              </a:solidFill>
            </a:ln>
          </p:spPr>
          <p:txBody>
            <a:bodyPr wrap="square" rtlCol="0">
              <a:spAutoFit/>
            </a:bodyPr>
            <a:lstStyle/>
            <a:p>
              <a:r>
                <a:rPr lang="en-US" dirty="0" smtClean="0"/>
                <a:t>   1</a:t>
              </a:r>
              <a:endParaRPr lang="en-US" dirty="0"/>
            </a:p>
          </p:txBody>
        </p:sp>
        <p:sp>
          <p:nvSpPr>
            <p:cNvPr id="18" name="TextBox 17"/>
            <p:cNvSpPr txBox="1"/>
            <p:nvPr/>
          </p:nvSpPr>
          <p:spPr>
            <a:xfrm>
              <a:off x="4724400" y="3124200"/>
              <a:ext cx="697627" cy="338554"/>
            </a:xfrm>
            <a:prstGeom prst="rect">
              <a:avLst/>
            </a:prstGeom>
            <a:noFill/>
            <a:ln>
              <a:solidFill>
                <a:schemeClr val="accent1">
                  <a:shade val="50000"/>
                </a:schemeClr>
              </a:solidFill>
            </a:ln>
          </p:spPr>
          <p:txBody>
            <a:bodyPr wrap="none" rtlCol="0">
              <a:spAutoFit/>
            </a:bodyPr>
            <a:lstStyle/>
            <a:p>
              <a:r>
                <a:rPr lang="en-US" sz="1600" dirty="0" smtClean="0"/>
                <a:t>data4</a:t>
              </a:r>
              <a:endParaRPr lang="en-US" sz="1600" dirty="0"/>
            </a:p>
          </p:txBody>
        </p:sp>
        <p:sp>
          <p:nvSpPr>
            <p:cNvPr id="19" name="TextBox 18"/>
            <p:cNvSpPr txBox="1"/>
            <p:nvPr/>
          </p:nvSpPr>
          <p:spPr>
            <a:xfrm>
              <a:off x="3352800" y="3124200"/>
              <a:ext cx="697627" cy="338554"/>
            </a:xfrm>
            <a:prstGeom prst="rect">
              <a:avLst/>
            </a:prstGeom>
            <a:noFill/>
            <a:ln>
              <a:solidFill>
                <a:schemeClr val="accent1">
                  <a:shade val="50000"/>
                </a:schemeClr>
              </a:solidFill>
            </a:ln>
          </p:spPr>
          <p:txBody>
            <a:bodyPr wrap="none" rtlCol="0">
              <a:spAutoFit/>
            </a:bodyPr>
            <a:lstStyle/>
            <a:p>
              <a:r>
                <a:rPr lang="en-US" sz="1600" dirty="0" smtClean="0"/>
                <a:t>data2</a:t>
              </a:r>
              <a:endParaRPr lang="en-US" sz="1600" dirty="0"/>
            </a:p>
          </p:txBody>
        </p:sp>
        <p:sp>
          <p:nvSpPr>
            <p:cNvPr id="20" name="TextBox 19"/>
            <p:cNvSpPr txBox="1"/>
            <p:nvPr/>
          </p:nvSpPr>
          <p:spPr>
            <a:xfrm>
              <a:off x="4038600" y="3124200"/>
              <a:ext cx="697627" cy="338554"/>
            </a:xfrm>
            <a:prstGeom prst="rect">
              <a:avLst/>
            </a:prstGeom>
            <a:noFill/>
            <a:ln>
              <a:solidFill>
                <a:schemeClr val="accent1">
                  <a:shade val="50000"/>
                </a:schemeClr>
              </a:solidFill>
            </a:ln>
          </p:spPr>
          <p:txBody>
            <a:bodyPr wrap="none" rtlCol="0">
              <a:spAutoFit/>
            </a:bodyPr>
            <a:lstStyle/>
            <a:p>
              <a:r>
                <a:rPr lang="en-US" sz="1600" dirty="0" smtClean="0"/>
                <a:t>data3</a:t>
              </a:r>
              <a:endParaRPr lang="en-US" sz="1600" dirty="0"/>
            </a:p>
          </p:txBody>
        </p:sp>
        <p:sp>
          <p:nvSpPr>
            <p:cNvPr id="21" name="TextBox 20"/>
            <p:cNvSpPr txBox="1"/>
            <p:nvPr/>
          </p:nvSpPr>
          <p:spPr>
            <a:xfrm>
              <a:off x="4038600" y="2743200"/>
              <a:ext cx="685800" cy="369332"/>
            </a:xfrm>
            <a:prstGeom prst="rect">
              <a:avLst/>
            </a:prstGeom>
            <a:noFill/>
            <a:ln>
              <a:solidFill>
                <a:schemeClr val="accent1">
                  <a:shade val="50000"/>
                </a:schemeClr>
              </a:solidFill>
            </a:ln>
          </p:spPr>
          <p:txBody>
            <a:bodyPr wrap="square" rtlCol="0">
              <a:spAutoFit/>
            </a:bodyPr>
            <a:lstStyle/>
            <a:p>
              <a:r>
                <a:rPr lang="en-US" dirty="0" smtClean="0"/>
                <a:t>   2</a:t>
              </a:r>
              <a:endParaRPr lang="en-US" dirty="0"/>
            </a:p>
          </p:txBody>
        </p:sp>
        <p:sp>
          <p:nvSpPr>
            <p:cNvPr id="22" name="TextBox 21"/>
            <p:cNvSpPr txBox="1"/>
            <p:nvPr/>
          </p:nvSpPr>
          <p:spPr>
            <a:xfrm>
              <a:off x="4724400" y="2743200"/>
              <a:ext cx="685800" cy="369332"/>
            </a:xfrm>
            <a:prstGeom prst="rect">
              <a:avLst/>
            </a:prstGeom>
            <a:noFill/>
            <a:ln>
              <a:solidFill>
                <a:schemeClr val="accent1">
                  <a:shade val="50000"/>
                </a:schemeClr>
              </a:solidFill>
            </a:ln>
          </p:spPr>
          <p:txBody>
            <a:bodyPr wrap="square" rtlCol="0">
              <a:spAutoFit/>
            </a:bodyPr>
            <a:lstStyle/>
            <a:p>
              <a:r>
                <a:rPr lang="en-US" dirty="0" smtClean="0"/>
                <a:t>   3</a:t>
              </a:r>
              <a:endParaRPr lang="en-US" dirty="0"/>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228600"/>
            <a:ext cx="8229600" cy="533400"/>
          </a:xfrm>
        </p:spPr>
        <p:txBody>
          <a:bodyPr/>
          <a:lstStyle/>
          <a:p>
            <a:pPr eaLnBrk="1" hangingPunct="1"/>
            <a:r>
              <a:rPr lang="en-US" sz="2800" dirty="0" smtClean="0"/>
              <a:t>Arrays </a:t>
            </a:r>
            <a:r>
              <a:rPr lang="en-US" sz="2000" dirty="0" smtClean="0"/>
              <a:t>(2 of 2)</a:t>
            </a:r>
            <a:endParaRPr lang="en-US" sz="2000" dirty="0" smtClean="0">
              <a:solidFill>
                <a:schemeClr val="tx1"/>
              </a:solidFill>
            </a:endParaRPr>
          </a:p>
        </p:txBody>
      </p:sp>
      <p:sp>
        <p:nvSpPr>
          <p:cNvPr id="53251" name="Rectangle 3"/>
          <p:cNvSpPr>
            <a:spLocks noGrp="1" noChangeArrowheads="1"/>
          </p:cNvSpPr>
          <p:nvPr>
            <p:ph type="body" idx="1"/>
          </p:nvPr>
        </p:nvSpPr>
        <p:spPr>
          <a:xfrm>
            <a:off x="609600" y="762000"/>
            <a:ext cx="7696200" cy="5715000"/>
          </a:xfrm>
        </p:spPr>
        <p:txBody>
          <a:bodyPr/>
          <a:lstStyle/>
          <a:p>
            <a:pPr eaLnBrk="1" hangingPunct="1">
              <a:lnSpc>
                <a:spcPct val="90000"/>
              </a:lnSpc>
              <a:defRPr/>
            </a:pPr>
            <a:r>
              <a:rPr lang="en-US" sz="2000" dirty="0" smtClean="0"/>
              <a:t>An associative array can be created with the strings “0”, “1”, “2”, “3”, etc. as keys. Then the resulting associative array will “behave” like a regular 1D array.</a:t>
            </a:r>
          </a:p>
          <a:p>
            <a:pPr eaLnBrk="1" hangingPunct="1">
              <a:lnSpc>
                <a:spcPct val="90000"/>
              </a:lnSpc>
              <a:defRPr/>
            </a:pPr>
            <a:r>
              <a:rPr lang="en-US" sz="2000" dirty="0" smtClean="0"/>
              <a:t>Example: the string </a:t>
            </a:r>
            <a:r>
              <a:rPr lang="en-US" sz="2000" dirty="0" smtClean="0">
                <a:solidFill>
                  <a:schemeClr val="accent1">
                    <a:lumMod val="50000"/>
                  </a:schemeClr>
                </a:solidFill>
              </a:rPr>
              <a:t>split</a:t>
            </a:r>
            <a:r>
              <a:rPr lang="en-US" sz="2000" dirty="0" smtClean="0"/>
              <a:t> function (slide 26) divides a string into different substrings and stores each substring as an element of an array. As </a:t>
            </a:r>
            <a:r>
              <a:rPr lang="en-US" sz="2000" dirty="0" smtClean="0">
                <a:solidFill>
                  <a:schemeClr val="accent1">
                    <a:lumMod val="50000"/>
                  </a:schemeClr>
                </a:solidFill>
              </a:rPr>
              <a:t>split</a:t>
            </a:r>
            <a:r>
              <a:rPr lang="en-US" sz="2000" dirty="0" smtClean="0"/>
              <a:t> stores each substring in the array, it uses “1”, “2”, “3”, etc. for the keys.</a:t>
            </a:r>
          </a:p>
          <a:p>
            <a:pPr eaLnBrk="1" hangingPunct="1">
              <a:lnSpc>
                <a:spcPct val="90000"/>
              </a:lnSpc>
              <a:buNone/>
              <a:defRPr/>
            </a:pPr>
            <a:r>
              <a:rPr lang="en-US" sz="2000" dirty="0" smtClean="0"/>
              <a:t>	If the string </a:t>
            </a:r>
            <a:r>
              <a:rPr lang="en-US" sz="2000" dirty="0" err="1" smtClean="0">
                <a:solidFill>
                  <a:schemeClr val="bg1">
                    <a:lumMod val="50000"/>
                  </a:schemeClr>
                </a:solidFill>
              </a:rPr>
              <a:t>myClass</a:t>
            </a:r>
            <a:r>
              <a:rPr lang="en-US" sz="2000" dirty="0" smtClean="0"/>
              <a:t> is:   “</a:t>
            </a:r>
            <a:r>
              <a:rPr lang="en-US" sz="2000" dirty="0" smtClean="0">
                <a:solidFill>
                  <a:schemeClr val="bg1">
                    <a:lumMod val="50000"/>
                  </a:schemeClr>
                </a:solidFill>
              </a:rPr>
              <a:t>CIS  18B  Adv  Linux”</a:t>
            </a:r>
          </a:p>
          <a:p>
            <a:pPr eaLnBrk="1" hangingPunct="1">
              <a:lnSpc>
                <a:spcPct val="90000"/>
              </a:lnSpc>
              <a:buNone/>
              <a:defRPr/>
            </a:pPr>
            <a:r>
              <a:rPr lang="en-US" sz="2000" dirty="0" smtClean="0"/>
              <a:t>	Then:  </a:t>
            </a:r>
            <a:r>
              <a:rPr lang="en-US" sz="2000" dirty="0" smtClean="0">
                <a:solidFill>
                  <a:schemeClr val="bg1">
                    <a:lumMod val="50000"/>
                  </a:schemeClr>
                </a:solidFill>
              </a:rPr>
              <a:t>split (</a:t>
            </a:r>
            <a:r>
              <a:rPr lang="en-US" sz="2000" dirty="0" err="1" smtClean="0">
                <a:solidFill>
                  <a:schemeClr val="bg1">
                    <a:lumMod val="50000"/>
                  </a:schemeClr>
                </a:solidFill>
              </a:rPr>
              <a:t>myClass</a:t>
            </a:r>
            <a:r>
              <a:rPr lang="en-US" sz="2000" dirty="0" smtClean="0">
                <a:solidFill>
                  <a:schemeClr val="bg1">
                    <a:lumMod val="50000"/>
                  </a:schemeClr>
                </a:solidFill>
              </a:rPr>
              <a:t>, </a:t>
            </a:r>
            <a:r>
              <a:rPr lang="en-US" sz="2000" dirty="0" err="1" smtClean="0">
                <a:solidFill>
                  <a:schemeClr val="bg1">
                    <a:lumMod val="50000"/>
                  </a:schemeClr>
                </a:solidFill>
              </a:rPr>
              <a:t>arr</a:t>
            </a:r>
            <a:r>
              <a:rPr lang="en-US" sz="2000" dirty="0" smtClean="0">
                <a:solidFill>
                  <a:schemeClr val="bg1">
                    <a:lumMod val="50000"/>
                  </a:schemeClr>
                </a:solidFill>
              </a:rPr>
              <a:t>, “ ”)  </a:t>
            </a:r>
            <a:r>
              <a:rPr lang="en-US" sz="2000" dirty="0" smtClean="0"/>
              <a:t>will create an array </a:t>
            </a:r>
            <a:r>
              <a:rPr lang="en-US" sz="2000" dirty="0" err="1" smtClean="0">
                <a:solidFill>
                  <a:schemeClr val="bg1">
                    <a:lumMod val="50000"/>
                  </a:schemeClr>
                </a:solidFill>
              </a:rPr>
              <a:t>arr</a:t>
            </a:r>
            <a:r>
              <a:rPr lang="en-US" sz="2000" dirty="0" smtClean="0"/>
              <a:t> with the following keys and data values:</a:t>
            </a:r>
          </a:p>
          <a:p>
            <a:pPr eaLnBrk="1" hangingPunct="1">
              <a:lnSpc>
                <a:spcPct val="90000"/>
              </a:lnSpc>
              <a:buNone/>
              <a:defRPr/>
            </a:pPr>
            <a:endParaRPr lang="en-US" sz="2000" dirty="0" smtClean="0"/>
          </a:p>
          <a:p>
            <a:pPr eaLnBrk="1" hangingPunct="1">
              <a:lnSpc>
                <a:spcPct val="90000"/>
              </a:lnSpc>
              <a:buNone/>
              <a:defRPr/>
            </a:pPr>
            <a:endParaRPr lang="en-US" sz="2000" dirty="0" smtClean="0"/>
          </a:p>
          <a:p>
            <a:pPr eaLnBrk="1" hangingPunct="1">
              <a:lnSpc>
                <a:spcPct val="90000"/>
              </a:lnSpc>
              <a:buNone/>
              <a:defRPr/>
            </a:pPr>
            <a:endParaRPr lang="en-US" sz="2000" dirty="0" smtClean="0"/>
          </a:p>
          <a:p>
            <a:pPr eaLnBrk="1" hangingPunct="1">
              <a:lnSpc>
                <a:spcPct val="90000"/>
              </a:lnSpc>
              <a:buNone/>
              <a:defRPr/>
            </a:pPr>
            <a:r>
              <a:rPr lang="en-US" sz="2000" dirty="0" smtClean="0"/>
              <a:t>	Because the keys can be interpreted as numeric values, they can be incremented. Therefore accessing </a:t>
            </a:r>
            <a:r>
              <a:rPr lang="en-US" sz="2000" dirty="0" err="1" smtClean="0">
                <a:solidFill>
                  <a:schemeClr val="bg1">
                    <a:lumMod val="50000"/>
                  </a:schemeClr>
                </a:solidFill>
              </a:rPr>
              <a:t>arr</a:t>
            </a:r>
            <a:r>
              <a:rPr lang="en-US" sz="2000" dirty="0" smtClean="0"/>
              <a:t> is similar to accessing a regular 1D array:  </a:t>
            </a:r>
          </a:p>
          <a:p>
            <a:pPr eaLnBrk="1" hangingPunct="1">
              <a:lnSpc>
                <a:spcPct val="90000"/>
              </a:lnSpc>
              <a:buNone/>
              <a:defRPr/>
            </a:pPr>
            <a:r>
              <a:rPr lang="en-US" sz="2000" dirty="0" smtClean="0">
                <a:solidFill>
                  <a:schemeClr val="bg1">
                    <a:lumMod val="50000"/>
                  </a:schemeClr>
                </a:solidFill>
              </a:rPr>
              <a:t>	                         { print  </a:t>
            </a:r>
            <a:r>
              <a:rPr lang="en-US" sz="2000" dirty="0" err="1" smtClean="0">
                <a:solidFill>
                  <a:schemeClr val="bg1">
                    <a:lumMod val="50000"/>
                  </a:schemeClr>
                </a:solidFill>
              </a:rPr>
              <a:t>arr</a:t>
            </a:r>
            <a:r>
              <a:rPr lang="en-US" sz="2000" dirty="0" smtClean="0">
                <a:solidFill>
                  <a:schemeClr val="bg1">
                    <a:lumMod val="50000"/>
                  </a:schemeClr>
                </a:solidFill>
              </a:rPr>
              <a:t>[2] }    </a:t>
            </a:r>
            <a:r>
              <a:rPr lang="en-US" sz="2000" dirty="0" smtClean="0"/>
              <a:t>will print </a:t>
            </a:r>
            <a:r>
              <a:rPr lang="en-US" sz="2000" dirty="0" smtClean="0">
                <a:solidFill>
                  <a:schemeClr val="bg1">
                    <a:lumMod val="50000"/>
                  </a:schemeClr>
                </a:solidFill>
              </a:rPr>
              <a:t>18B</a:t>
            </a:r>
          </a:p>
        </p:txBody>
      </p:sp>
      <p:grpSp>
        <p:nvGrpSpPr>
          <p:cNvPr id="2" name="Group 12"/>
          <p:cNvGrpSpPr/>
          <p:nvPr/>
        </p:nvGrpSpPr>
        <p:grpSpPr>
          <a:xfrm>
            <a:off x="3124200" y="3810000"/>
            <a:ext cx="2667000" cy="719554"/>
            <a:chOff x="2667000" y="2743200"/>
            <a:chExt cx="2667000" cy="719554"/>
          </a:xfrm>
        </p:grpSpPr>
        <p:sp>
          <p:nvSpPr>
            <p:cNvPr id="5" name="TextBox 4"/>
            <p:cNvSpPr txBox="1"/>
            <p:nvPr/>
          </p:nvSpPr>
          <p:spPr>
            <a:xfrm>
              <a:off x="2667000" y="2743200"/>
              <a:ext cx="609600" cy="369332"/>
            </a:xfrm>
            <a:prstGeom prst="rect">
              <a:avLst/>
            </a:prstGeom>
            <a:noFill/>
            <a:ln>
              <a:solidFill>
                <a:schemeClr val="accent1">
                  <a:shade val="50000"/>
                </a:schemeClr>
              </a:solidFill>
            </a:ln>
          </p:spPr>
          <p:txBody>
            <a:bodyPr wrap="square" rtlCol="0">
              <a:spAutoFit/>
            </a:bodyPr>
            <a:lstStyle/>
            <a:p>
              <a:r>
                <a:rPr lang="en-US" dirty="0" smtClean="0"/>
                <a:t> “1”</a:t>
              </a:r>
              <a:endParaRPr lang="en-US" dirty="0"/>
            </a:p>
          </p:txBody>
        </p:sp>
        <p:sp>
          <p:nvSpPr>
            <p:cNvPr id="6" name="TextBox 5"/>
            <p:cNvSpPr txBox="1"/>
            <p:nvPr/>
          </p:nvSpPr>
          <p:spPr>
            <a:xfrm>
              <a:off x="2667000" y="3124200"/>
              <a:ext cx="609600" cy="338554"/>
            </a:xfrm>
            <a:prstGeom prst="rect">
              <a:avLst/>
            </a:prstGeom>
            <a:noFill/>
            <a:ln>
              <a:solidFill>
                <a:schemeClr val="accent1">
                  <a:shade val="50000"/>
                </a:schemeClr>
              </a:solidFill>
            </a:ln>
          </p:spPr>
          <p:txBody>
            <a:bodyPr wrap="square" rtlCol="0">
              <a:spAutoFit/>
            </a:bodyPr>
            <a:lstStyle/>
            <a:p>
              <a:r>
                <a:rPr lang="en-US" sz="1600" dirty="0" smtClean="0"/>
                <a:t> CIS</a:t>
              </a:r>
              <a:endParaRPr lang="en-US" sz="1600" dirty="0"/>
            </a:p>
          </p:txBody>
        </p:sp>
        <p:sp>
          <p:nvSpPr>
            <p:cNvPr id="7" name="TextBox 6"/>
            <p:cNvSpPr txBox="1"/>
            <p:nvPr/>
          </p:nvSpPr>
          <p:spPr>
            <a:xfrm>
              <a:off x="3276600" y="2743200"/>
              <a:ext cx="685800" cy="369332"/>
            </a:xfrm>
            <a:prstGeom prst="rect">
              <a:avLst/>
            </a:prstGeom>
            <a:noFill/>
            <a:ln>
              <a:solidFill>
                <a:schemeClr val="accent1">
                  <a:shade val="50000"/>
                </a:schemeClr>
              </a:solidFill>
            </a:ln>
          </p:spPr>
          <p:txBody>
            <a:bodyPr wrap="square" rtlCol="0">
              <a:spAutoFit/>
            </a:bodyPr>
            <a:lstStyle/>
            <a:p>
              <a:r>
                <a:rPr lang="en-US" dirty="0" smtClean="0"/>
                <a:t>  “2”</a:t>
              </a:r>
              <a:endParaRPr lang="en-US" dirty="0"/>
            </a:p>
          </p:txBody>
        </p:sp>
        <p:sp>
          <p:nvSpPr>
            <p:cNvPr id="8" name="TextBox 7"/>
            <p:cNvSpPr txBox="1"/>
            <p:nvPr/>
          </p:nvSpPr>
          <p:spPr>
            <a:xfrm>
              <a:off x="4648200" y="3124200"/>
              <a:ext cx="685800" cy="338554"/>
            </a:xfrm>
            <a:prstGeom prst="rect">
              <a:avLst/>
            </a:prstGeom>
            <a:noFill/>
            <a:ln>
              <a:solidFill>
                <a:schemeClr val="accent1">
                  <a:shade val="50000"/>
                </a:schemeClr>
              </a:solidFill>
            </a:ln>
          </p:spPr>
          <p:txBody>
            <a:bodyPr wrap="square" rtlCol="0">
              <a:spAutoFit/>
            </a:bodyPr>
            <a:lstStyle/>
            <a:p>
              <a:r>
                <a:rPr lang="en-US" sz="1600" dirty="0" smtClean="0"/>
                <a:t>Linux</a:t>
              </a:r>
              <a:endParaRPr lang="en-US" sz="1600" dirty="0"/>
            </a:p>
          </p:txBody>
        </p:sp>
        <p:sp>
          <p:nvSpPr>
            <p:cNvPr id="9" name="TextBox 8"/>
            <p:cNvSpPr txBox="1"/>
            <p:nvPr/>
          </p:nvSpPr>
          <p:spPr>
            <a:xfrm>
              <a:off x="3276600" y="3124200"/>
              <a:ext cx="685800" cy="338554"/>
            </a:xfrm>
            <a:prstGeom prst="rect">
              <a:avLst/>
            </a:prstGeom>
            <a:noFill/>
            <a:ln>
              <a:solidFill>
                <a:schemeClr val="accent1">
                  <a:shade val="50000"/>
                </a:schemeClr>
              </a:solidFill>
            </a:ln>
          </p:spPr>
          <p:txBody>
            <a:bodyPr wrap="square" rtlCol="0">
              <a:spAutoFit/>
            </a:bodyPr>
            <a:lstStyle/>
            <a:p>
              <a:r>
                <a:rPr lang="en-US" sz="1600" dirty="0" smtClean="0"/>
                <a:t> 18B</a:t>
              </a:r>
              <a:endParaRPr lang="en-US" sz="1600" dirty="0"/>
            </a:p>
          </p:txBody>
        </p:sp>
        <p:sp>
          <p:nvSpPr>
            <p:cNvPr id="10" name="TextBox 9"/>
            <p:cNvSpPr txBox="1"/>
            <p:nvPr/>
          </p:nvSpPr>
          <p:spPr>
            <a:xfrm>
              <a:off x="3962400" y="3124200"/>
              <a:ext cx="685800" cy="338554"/>
            </a:xfrm>
            <a:prstGeom prst="rect">
              <a:avLst/>
            </a:prstGeom>
            <a:noFill/>
            <a:ln>
              <a:solidFill>
                <a:schemeClr val="accent1">
                  <a:shade val="50000"/>
                </a:schemeClr>
              </a:solidFill>
            </a:ln>
          </p:spPr>
          <p:txBody>
            <a:bodyPr wrap="square" rtlCol="0">
              <a:spAutoFit/>
            </a:bodyPr>
            <a:lstStyle/>
            <a:p>
              <a:r>
                <a:rPr lang="en-US" sz="1600" dirty="0" smtClean="0"/>
                <a:t>  Adv</a:t>
              </a:r>
              <a:endParaRPr lang="en-US" sz="1600" dirty="0"/>
            </a:p>
          </p:txBody>
        </p:sp>
        <p:sp>
          <p:nvSpPr>
            <p:cNvPr id="11" name="TextBox 10"/>
            <p:cNvSpPr txBox="1"/>
            <p:nvPr/>
          </p:nvSpPr>
          <p:spPr>
            <a:xfrm>
              <a:off x="3962400" y="2743200"/>
              <a:ext cx="685800" cy="369332"/>
            </a:xfrm>
            <a:prstGeom prst="rect">
              <a:avLst/>
            </a:prstGeom>
            <a:noFill/>
            <a:ln>
              <a:solidFill>
                <a:schemeClr val="accent1">
                  <a:shade val="50000"/>
                </a:schemeClr>
              </a:solidFill>
            </a:ln>
          </p:spPr>
          <p:txBody>
            <a:bodyPr wrap="square" rtlCol="0">
              <a:spAutoFit/>
            </a:bodyPr>
            <a:lstStyle/>
            <a:p>
              <a:r>
                <a:rPr lang="en-US" dirty="0" smtClean="0"/>
                <a:t>  “3”</a:t>
              </a:r>
              <a:endParaRPr lang="en-US" dirty="0"/>
            </a:p>
          </p:txBody>
        </p:sp>
        <p:sp>
          <p:nvSpPr>
            <p:cNvPr id="12" name="TextBox 11"/>
            <p:cNvSpPr txBox="1"/>
            <p:nvPr/>
          </p:nvSpPr>
          <p:spPr>
            <a:xfrm>
              <a:off x="4648200" y="2743200"/>
              <a:ext cx="685800" cy="369332"/>
            </a:xfrm>
            <a:prstGeom prst="rect">
              <a:avLst/>
            </a:prstGeom>
            <a:noFill/>
            <a:ln>
              <a:solidFill>
                <a:schemeClr val="accent1">
                  <a:shade val="50000"/>
                </a:schemeClr>
              </a:solidFill>
            </a:ln>
          </p:spPr>
          <p:txBody>
            <a:bodyPr wrap="square" rtlCol="0">
              <a:spAutoFit/>
            </a:bodyPr>
            <a:lstStyle/>
            <a:p>
              <a:r>
                <a:rPr lang="en-US" dirty="0" smtClean="0"/>
                <a:t>  “4”</a:t>
              </a:r>
              <a:endParaRPr lang="en-US" dirty="0"/>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228600"/>
            <a:ext cx="8229600" cy="533400"/>
          </a:xfrm>
        </p:spPr>
        <p:txBody>
          <a:bodyPr/>
          <a:lstStyle/>
          <a:p>
            <a:pPr eaLnBrk="1" hangingPunct="1"/>
            <a:r>
              <a:rPr lang="en-US" sz="2800" dirty="0" smtClean="0"/>
              <a:t>Associative Arrays </a:t>
            </a:r>
            <a:r>
              <a:rPr lang="en-US" sz="2000" dirty="0" smtClean="0"/>
              <a:t>(1 of 2)</a:t>
            </a:r>
            <a:endParaRPr lang="en-US" sz="2000" dirty="0" smtClean="0">
              <a:solidFill>
                <a:schemeClr val="tx1"/>
              </a:solidFill>
            </a:endParaRPr>
          </a:p>
        </p:txBody>
      </p:sp>
      <p:sp>
        <p:nvSpPr>
          <p:cNvPr id="53251" name="Rectangle 3"/>
          <p:cNvSpPr>
            <a:spLocks noGrp="1" noChangeArrowheads="1"/>
          </p:cNvSpPr>
          <p:nvPr>
            <p:ph type="body" idx="1"/>
          </p:nvPr>
        </p:nvSpPr>
        <p:spPr>
          <a:xfrm>
            <a:off x="381000" y="685800"/>
            <a:ext cx="8382000" cy="5791200"/>
          </a:xfrm>
        </p:spPr>
        <p:txBody>
          <a:bodyPr/>
          <a:lstStyle/>
          <a:p>
            <a:pPr eaLnBrk="1" hangingPunct="1">
              <a:lnSpc>
                <a:spcPct val="90000"/>
              </a:lnSpc>
              <a:defRPr/>
            </a:pPr>
            <a:r>
              <a:rPr lang="en-US" sz="2000" dirty="0" smtClean="0"/>
              <a:t>Even though an associative array can be used as a regular 1D array (such as the resulting array of the </a:t>
            </a:r>
            <a:r>
              <a:rPr lang="en-US" sz="2000" dirty="0" smtClean="0">
                <a:solidFill>
                  <a:schemeClr val="accent1">
                    <a:lumMod val="50000"/>
                  </a:schemeClr>
                </a:solidFill>
              </a:rPr>
              <a:t>split</a:t>
            </a:r>
            <a:r>
              <a:rPr lang="en-US" sz="2000" dirty="0" smtClean="0"/>
              <a:t> function), the associative array can be more powerful than a 1D array if the keys are more than just incrementing integers.</a:t>
            </a:r>
          </a:p>
          <a:p>
            <a:pPr eaLnBrk="1" hangingPunct="1">
              <a:lnSpc>
                <a:spcPct val="90000"/>
              </a:lnSpc>
              <a:defRPr/>
            </a:pPr>
            <a:r>
              <a:rPr lang="en-US" sz="2000" dirty="0" smtClean="0"/>
              <a:t>To fully take advantage of associative arrays, the keys themselves could also be data values.</a:t>
            </a:r>
          </a:p>
          <a:p>
            <a:pPr eaLnBrk="1" hangingPunct="1">
              <a:lnSpc>
                <a:spcPct val="90000"/>
              </a:lnSpc>
              <a:defRPr/>
            </a:pPr>
            <a:r>
              <a:rPr lang="en-US" sz="2000" dirty="0" smtClean="0"/>
              <a:t>Example: An associative array can be used to store the list of classes and their enrollment. The class names (data) are the keys, and the associated data are the enrollment of the class. </a:t>
            </a:r>
          </a:p>
          <a:p>
            <a:pPr eaLnBrk="1" hangingPunct="1">
              <a:lnSpc>
                <a:spcPct val="90000"/>
              </a:lnSpc>
              <a:buFontTx/>
              <a:buNone/>
              <a:defRPr/>
            </a:pPr>
            <a:r>
              <a:rPr lang="en-US" sz="2000" dirty="0" smtClean="0"/>
              <a:t>			  </a:t>
            </a:r>
            <a:r>
              <a:rPr lang="en-US" sz="2000" u="sng" dirty="0" smtClean="0"/>
              <a:t>Key</a:t>
            </a:r>
            <a:r>
              <a:rPr lang="en-US" sz="2000" dirty="0" smtClean="0"/>
              <a:t>	      </a:t>
            </a:r>
            <a:r>
              <a:rPr lang="en-US" sz="2000" u="sng" dirty="0" smtClean="0"/>
              <a:t>Associated Data</a:t>
            </a:r>
          </a:p>
          <a:p>
            <a:pPr eaLnBrk="1" hangingPunct="1">
              <a:lnSpc>
                <a:spcPct val="90000"/>
              </a:lnSpc>
              <a:spcBef>
                <a:spcPts val="0"/>
              </a:spcBef>
              <a:buFontTx/>
              <a:buNone/>
              <a:defRPr/>
            </a:pPr>
            <a:r>
              <a:rPr lang="en-US" sz="1600" dirty="0" smtClean="0"/>
              <a:t>			</a:t>
            </a:r>
            <a:r>
              <a:rPr lang="en-US" sz="1700" dirty="0" smtClean="0"/>
              <a:t>CIS</a:t>
            </a:r>
            <a:r>
              <a:rPr lang="en-US" sz="1600" dirty="0" smtClean="0"/>
              <a:t> 22A		    43</a:t>
            </a:r>
          </a:p>
          <a:p>
            <a:pPr eaLnBrk="1" hangingPunct="1">
              <a:lnSpc>
                <a:spcPct val="90000"/>
              </a:lnSpc>
              <a:spcBef>
                <a:spcPts val="0"/>
              </a:spcBef>
              <a:buFontTx/>
              <a:buNone/>
              <a:defRPr/>
            </a:pPr>
            <a:r>
              <a:rPr lang="en-US" sz="1600" dirty="0" smtClean="0"/>
              <a:t>			BUS 10		    75</a:t>
            </a:r>
          </a:p>
          <a:p>
            <a:pPr eaLnBrk="1" hangingPunct="1">
              <a:lnSpc>
                <a:spcPct val="90000"/>
              </a:lnSpc>
              <a:spcBef>
                <a:spcPts val="0"/>
              </a:spcBef>
              <a:buFontTx/>
              <a:buNone/>
              <a:defRPr/>
            </a:pPr>
            <a:r>
              <a:rPr lang="en-US" sz="1600" dirty="0" smtClean="0"/>
              <a:t>			NUTR 10	   	    30</a:t>
            </a:r>
          </a:p>
          <a:p>
            <a:pPr eaLnBrk="1" hangingPunct="1">
              <a:lnSpc>
                <a:spcPct val="90000"/>
              </a:lnSpc>
              <a:spcBef>
                <a:spcPts val="0"/>
              </a:spcBef>
              <a:buFontTx/>
              <a:buNone/>
              <a:defRPr/>
            </a:pPr>
            <a:r>
              <a:rPr lang="en-US" sz="1600" dirty="0" smtClean="0"/>
              <a:t>			CIS 18B		    45</a:t>
            </a:r>
            <a:r>
              <a:rPr lang="en-US" sz="1800" dirty="0" smtClean="0"/>
              <a:t>		</a:t>
            </a:r>
          </a:p>
          <a:p>
            <a:pPr eaLnBrk="1" hangingPunct="1">
              <a:lnSpc>
                <a:spcPct val="90000"/>
              </a:lnSpc>
              <a:spcBef>
                <a:spcPts val="1200"/>
              </a:spcBef>
              <a:buNone/>
              <a:defRPr/>
            </a:pPr>
            <a:r>
              <a:rPr lang="en-US" sz="2000" dirty="0" smtClean="0"/>
              <a:t>	Associative array to store 2 sets of associated data:</a:t>
            </a:r>
          </a:p>
          <a:p>
            <a:pPr eaLnBrk="1" hangingPunct="1">
              <a:lnSpc>
                <a:spcPct val="90000"/>
              </a:lnSpc>
              <a:spcBef>
                <a:spcPts val="1200"/>
              </a:spcBef>
              <a:buNone/>
              <a:defRPr/>
            </a:pPr>
            <a:endParaRPr lang="en-US" sz="2000" dirty="0" smtClean="0"/>
          </a:p>
          <a:p>
            <a:pPr eaLnBrk="1" hangingPunct="1">
              <a:lnSpc>
                <a:spcPct val="90000"/>
              </a:lnSpc>
              <a:spcBef>
                <a:spcPts val="1200"/>
              </a:spcBef>
              <a:buNone/>
              <a:defRPr/>
            </a:pPr>
            <a:endParaRPr lang="en-US" sz="2000" dirty="0" smtClean="0"/>
          </a:p>
          <a:p>
            <a:pPr eaLnBrk="1" hangingPunct="1">
              <a:lnSpc>
                <a:spcPct val="90000"/>
              </a:lnSpc>
              <a:spcBef>
                <a:spcPts val="600"/>
              </a:spcBef>
              <a:defRPr/>
            </a:pPr>
            <a:r>
              <a:rPr lang="en-US" sz="2000" dirty="0" smtClean="0"/>
              <a:t>The format to access data in an associative array is:</a:t>
            </a:r>
          </a:p>
          <a:p>
            <a:pPr eaLnBrk="1" hangingPunct="1">
              <a:lnSpc>
                <a:spcPct val="90000"/>
              </a:lnSpc>
              <a:spcBef>
                <a:spcPts val="400"/>
              </a:spcBef>
              <a:buNone/>
              <a:defRPr/>
            </a:pPr>
            <a:r>
              <a:rPr lang="en-US" sz="2000" dirty="0" smtClean="0"/>
              <a:t>			</a:t>
            </a:r>
            <a:r>
              <a:rPr lang="en-US" sz="2000" dirty="0" err="1" smtClean="0">
                <a:solidFill>
                  <a:schemeClr val="bg1">
                    <a:lumMod val="50000"/>
                  </a:schemeClr>
                </a:solidFill>
              </a:rPr>
              <a:t>arr</a:t>
            </a:r>
            <a:r>
              <a:rPr lang="en-US" sz="2000" dirty="0" smtClean="0">
                <a:solidFill>
                  <a:schemeClr val="accent1">
                    <a:lumMod val="50000"/>
                  </a:schemeClr>
                </a:solidFill>
              </a:rPr>
              <a:t> [ </a:t>
            </a:r>
            <a:r>
              <a:rPr lang="en-US" sz="2000" dirty="0" smtClean="0">
                <a:solidFill>
                  <a:schemeClr val="bg1">
                    <a:lumMod val="50000"/>
                  </a:schemeClr>
                </a:solidFill>
              </a:rPr>
              <a:t>key</a:t>
            </a:r>
            <a:r>
              <a:rPr lang="en-US" sz="2000" dirty="0" smtClean="0">
                <a:solidFill>
                  <a:schemeClr val="accent1">
                    <a:lumMod val="50000"/>
                  </a:schemeClr>
                </a:solidFill>
              </a:rPr>
              <a:t> ]</a:t>
            </a:r>
            <a:endParaRPr lang="en-US" sz="2000" dirty="0" smtClean="0">
              <a:solidFill>
                <a:schemeClr val="bg1">
                  <a:lumMod val="50000"/>
                </a:schemeClr>
              </a:solidFill>
            </a:endParaRPr>
          </a:p>
        </p:txBody>
      </p:sp>
      <p:grpSp>
        <p:nvGrpSpPr>
          <p:cNvPr id="2" name="Group 12"/>
          <p:cNvGrpSpPr/>
          <p:nvPr/>
        </p:nvGrpSpPr>
        <p:grpSpPr>
          <a:xfrm>
            <a:off x="1905000" y="5105400"/>
            <a:ext cx="5486400" cy="719554"/>
            <a:chOff x="2667000" y="2743200"/>
            <a:chExt cx="2667000" cy="719554"/>
          </a:xfrm>
        </p:grpSpPr>
        <p:sp>
          <p:nvSpPr>
            <p:cNvPr id="5" name="TextBox 4"/>
            <p:cNvSpPr txBox="1"/>
            <p:nvPr/>
          </p:nvSpPr>
          <p:spPr>
            <a:xfrm>
              <a:off x="2667000" y="2743201"/>
              <a:ext cx="609600" cy="381000"/>
            </a:xfrm>
            <a:prstGeom prst="rect">
              <a:avLst/>
            </a:prstGeom>
            <a:noFill/>
            <a:ln>
              <a:solidFill>
                <a:schemeClr val="accent1">
                  <a:shade val="50000"/>
                </a:schemeClr>
              </a:solidFill>
            </a:ln>
          </p:spPr>
          <p:txBody>
            <a:bodyPr wrap="square" rtlCol="0">
              <a:spAutoFit/>
            </a:bodyPr>
            <a:lstStyle/>
            <a:p>
              <a:r>
                <a:rPr lang="en-US" dirty="0" smtClean="0"/>
                <a:t> CIS22A</a:t>
              </a:r>
              <a:endParaRPr lang="en-US" dirty="0"/>
            </a:p>
          </p:txBody>
        </p:sp>
        <p:sp>
          <p:nvSpPr>
            <p:cNvPr id="6" name="TextBox 5"/>
            <p:cNvSpPr txBox="1"/>
            <p:nvPr/>
          </p:nvSpPr>
          <p:spPr>
            <a:xfrm>
              <a:off x="2667000" y="3124200"/>
              <a:ext cx="609600" cy="338554"/>
            </a:xfrm>
            <a:prstGeom prst="rect">
              <a:avLst/>
            </a:prstGeom>
            <a:noFill/>
            <a:ln>
              <a:solidFill>
                <a:schemeClr val="accent1">
                  <a:shade val="50000"/>
                </a:schemeClr>
              </a:solidFill>
            </a:ln>
          </p:spPr>
          <p:txBody>
            <a:bodyPr wrap="square" rtlCol="0">
              <a:spAutoFit/>
            </a:bodyPr>
            <a:lstStyle/>
            <a:p>
              <a:r>
                <a:rPr lang="en-US" sz="1600" dirty="0" smtClean="0"/>
                <a:t>        43</a:t>
              </a:r>
              <a:endParaRPr lang="en-US" sz="1600" dirty="0"/>
            </a:p>
          </p:txBody>
        </p:sp>
        <p:sp>
          <p:nvSpPr>
            <p:cNvPr id="7" name="TextBox 6"/>
            <p:cNvSpPr txBox="1"/>
            <p:nvPr/>
          </p:nvSpPr>
          <p:spPr>
            <a:xfrm>
              <a:off x="3276600" y="2743200"/>
              <a:ext cx="685800" cy="369332"/>
            </a:xfrm>
            <a:prstGeom prst="rect">
              <a:avLst/>
            </a:prstGeom>
            <a:noFill/>
            <a:ln>
              <a:solidFill>
                <a:schemeClr val="accent1">
                  <a:shade val="50000"/>
                </a:schemeClr>
              </a:solidFill>
            </a:ln>
          </p:spPr>
          <p:txBody>
            <a:bodyPr wrap="square" rtlCol="0">
              <a:spAutoFit/>
            </a:bodyPr>
            <a:lstStyle/>
            <a:p>
              <a:r>
                <a:rPr lang="en-US" dirty="0" smtClean="0"/>
                <a:t>  BUS 10</a:t>
              </a:r>
              <a:endParaRPr lang="en-US" dirty="0"/>
            </a:p>
          </p:txBody>
        </p:sp>
        <p:sp>
          <p:nvSpPr>
            <p:cNvPr id="8" name="TextBox 7"/>
            <p:cNvSpPr txBox="1"/>
            <p:nvPr/>
          </p:nvSpPr>
          <p:spPr>
            <a:xfrm>
              <a:off x="4648200" y="3124200"/>
              <a:ext cx="685800" cy="338554"/>
            </a:xfrm>
            <a:prstGeom prst="rect">
              <a:avLst/>
            </a:prstGeom>
            <a:noFill/>
            <a:ln>
              <a:solidFill>
                <a:schemeClr val="accent1">
                  <a:shade val="50000"/>
                </a:schemeClr>
              </a:solidFill>
            </a:ln>
          </p:spPr>
          <p:txBody>
            <a:bodyPr wrap="square" rtlCol="0">
              <a:spAutoFit/>
            </a:bodyPr>
            <a:lstStyle/>
            <a:p>
              <a:r>
                <a:rPr lang="en-US" sz="1600" dirty="0" smtClean="0"/>
                <a:t>        45</a:t>
              </a:r>
              <a:endParaRPr lang="en-US" sz="1600" dirty="0"/>
            </a:p>
          </p:txBody>
        </p:sp>
        <p:sp>
          <p:nvSpPr>
            <p:cNvPr id="9" name="TextBox 8"/>
            <p:cNvSpPr txBox="1"/>
            <p:nvPr/>
          </p:nvSpPr>
          <p:spPr>
            <a:xfrm>
              <a:off x="3276600" y="3124200"/>
              <a:ext cx="685800" cy="338554"/>
            </a:xfrm>
            <a:prstGeom prst="rect">
              <a:avLst/>
            </a:prstGeom>
            <a:noFill/>
            <a:ln>
              <a:solidFill>
                <a:schemeClr val="accent1">
                  <a:shade val="50000"/>
                </a:schemeClr>
              </a:solidFill>
            </a:ln>
          </p:spPr>
          <p:txBody>
            <a:bodyPr wrap="square" rtlCol="0">
              <a:spAutoFit/>
            </a:bodyPr>
            <a:lstStyle/>
            <a:p>
              <a:r>
                <a:rPr lang="en-US" sz="1600" dirty="0" smtClean="0"/>
                <a:t>        75</a:t>
              </a:r>
              <a:endParaRPr lang="en-US" sz="1600" dirty="0"/>
            </a:p>
          </p:txBody>
        </p:sp>
        <p:sp>
          <p:nvSpPr>
            <p:cNvPr id="10" name="TextBox 9"/>
            <p:cNvSpPr txBox="1"/>
            <p:nvPr/>
          </p:nvSpPr>
          <p:spPr>
            <a:xfrm>
              <a:off x="3962400" y="3124200"/>
              <a:ext cx="685800" cy="338554"/>
            </a:xfrm>
            <a:prstGeom prst="rect">
              <a:avLst/>
            </a:prstGeom>
            <a:noFill/>
            <a:ln>
              <a:solidFill>
                <a:schemeClr val="accent1">
                  <a:shade val="50000"/>
                </a:schemeClr>
              </a:solidFill>
            </a:ln>
          </p:spPr>
          <p:txBody>
            <a:bodyPr wrap="square" rtlCol="0">
              <a:spAutoFit/>
            </a:bodyPr>
            <a:lstStyle/>
            <a:p>
              <a:r>
                <a:rPr lang="en-US" sz="1600" dirty="0" smtClean="0"/>
                <a:t>        30</a:t>
              </a:r>
              <a:endParaRPr lang="en-US" sz="1600" dirty="0"/>
            </a:p>
          </p:txBody>
        </p:sp>
        <p:sp>
          <p:nvSpPr>
            <p:cNvPr id="11" name="TextBox 10"/>
            <p:cNvSpPr txBox="1"/>
            <p:nvPr/>
          </p:nvSpPr>
          <p:spPr>
            <a:xfrm>
              <a:off x="3962400" y="2743200"/>
              <a:ext cx="685800" cy="369332"/>
            </a:xfrm>
            <a:prstGeom prst="rect">
              <a:avLst/>
            </a:prstGeom>
            <a:noFill/>
            <a:ln>
              <a:solidFill>
                <a:schemeClr val="accent1">
                  <a:shade val="50000"/>
                </a:schemeClr>
              </a:solidFill>
            </a:ln>
          </p:spPr>
          <p:txBody>
            <a:bodyPr wrap="square" rtlCol="0">
              <a:spAutoFit/>
            </a:bodyPr>
            <a:lstStyle/>
            <a:p>
              <a:r>
                <a:rPr lang="en-US" dirty="0" smtClean="0"/>
                <a:t>  NUTR 10</a:t>
              </a:r>
              <a:endParaRPr lang="en-US" dirty="0"/>
            </a:p>
          </p:txBody>
        </p:sp>
        <p:sp>
          <p:nvSpPr>
            <p:cNvPr id="12" name="TextBox 11"/>
            <p:cNvSpPr txBox="1"/>
            <p:nvPr/>
          </p:nvSpPr>
          <p:spPr>
            <a:xfrm>
              <a:off x="4648200" y="2743200"/>
              <a:ext cx="685800" cy="369332"/>
            </a:xfrm>
            <a:prstGeom prst="rect">
              <a:avLst/>
            </a:prstGeom>
            <a:noFill/>
            <a:ln>
              <a:solidFill>
                <a:schemeClr val="accent1">
                  <a:shade val="50000"/>
                </a:schemeClr>
              </a:solidFill>
            </a:ln>
          </p:spPr>
          <p:txBody>
            <a:bodyPr wrap="square" rtlCol="0">
              <a:spAutoFit/>
            </a:bodyPr>
            <a:lstStyle/>
            <a:p>
              <a:r>
                <a:rPr lang="en-US" dirty="0" smtClean="0"/>
                <a:t>  CIS 18B</a:t>
              </a:r>
              <a:endParaRPr lang="en-US" dirty="0"/>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228600"/>
            <a:ext cx="8229600" cy="381000"/>
          </a:xfrm>
        </p:spPr>
        <p:txBody>
          <a:bodyPr/>
          <a:lstStyle/>
          <a:p>
            <a:pPr eaLnBrk="1" hangingPunct="1"/>
            <a:r>
              <a:rPr lang="en-US" sz="2800" dirty="0" smtClean="0"/>
              <a:t>Associative Arrays </a:t>
            </a:r>
            <a:r>
              <a:rPr lang="en-US" sz="2000" dirty="0" smtClean="0"/>
              <a:t>(2 of 2)</a:t>
            </a:r>
            <a:endParaRPr lang="en-US" sz="2000" dirty="0" smtClean="0">
              <a:solidFill>
                <a:schemeClr val="tx1"/>
              </a:solidFill>
            </a:endParaRPr>
          </a:p>
        </p:txBody>
      </p:sp>
      <p:sp>
        <p:nvSpPr>
          <p:cNvPr id="53251" name="Rectangle 3"/>
          <p:cNvSpPr>
            <a:spLocks noGrp="1" noChangeArrowheads="1"/>
          </p:cNvSpPr>
          <p:nvPr>
            <p:ph type="body" idx="1"/>
          </p:nvPr>
        </p:nvSpPr>
        <p:spPr>
          <a:xfrm>
            <a:off x="533400" y="685800"/>
            <a:ext cx="8077200" cy="5715000"/>
          </a:xfrm>
        </p:spPr>
        <p:txBody>
          <a:bodyPr/>
          <a:lstStyle/>
          <a:p>
            <a:pPr eaLnBrk="1" hangingPunct="1">
              <a:lnSpc>
                <a:spcPct val="90000"/>
              </a:lnSpc>
              <a:defRPr/>
            </a:pPr>
            <a:r>
              <a:rPr lang="en-US" sz="2000" dirty="0" smtClean="0"/>
              <a:t>To create the associative array called </a:t>
            </a:r>
            <a:r>
              <a:rPr lang="en-US" sz="2000" dirty="0" err="1" smtClean="0"/>
              <a:t>enrollmentArr</a:t>
            </a:r>
            <a:r>
              <a:rPr lang="en-US" sz="2000" dirty="0" smtClean="0"/>
              <a:t>:</a:t>
            </a:r>
          </a:p>
          <a:p>
            <a:pPr eaLnBrk="1" hangingPunct="1">
              <a:lnSpc>
                <a:spcPct val="90000"/>
              </a:lnSpc>
              <a:buNone/>
              <a:defRPr/>
            </a:pPr>
            <a:r>
              <a:rPr lang="en-US" sz="2000" dirty="0" smtClean="0"/>
              <a:t>	</a:t>
            </a:r>
          </a:p>
          <a:p>
            <a:pPr eaLnBrk="1" hangingPunct="1">
              <a:lnSpc>
                <a:spcPct val="90000"/>
              </a:lnSpc>
              <a:buNone/>
              <a:defRPr/>
            </a:pPr>
            <a:endParaRPr lang="en-US" sz="2000" dirty="0" smtClean="0"/>
          </a:p>
          <a:p>
            <a:pPr eaLnBrk="1" hangingPunct="1">
              <a:lnSpc>
                <a:spcPct val="90000"/>
              </a:lnSpc>
              <a:spcBef>
                <a:spcPts val="1200"/>
              </a:spcBef>
              <a:buNone/>
              <a:defRPr/>
            </a:pPr>
            <a:r>
              <a:rPr lang="en-US" sz="2000" dirty="0" smtClean="0"/>
              <a:t>	</a:t>
            </a:r>
            <a:r>
              <a:rPr lang="en-US" sz="2000" dirty="0" smtClean="0">
                <a:solidFill>
                  <a:schemeClr val="bg1">
                    <a:lumMod val="50000"/>
                  </a:schemeClr>
                </a:solidFill>
              </a:rPr>
              <a:t>	  </a:t>
            </a:r>
            <a:r>
              <a:rPr lang="en-US" sz="1800" b="1" dirty="0" err="1" smtClean="0">
                <a:solidFill>
                  <a:schemeClr val="bg1">
                    <a:lumMod val="50000"/>
                  </a:schemeClr>
                </a:solidFill>
                <a:latin typeface="Courier New" pitchFamily="49" charset="0"/>
                <a:cs typeface="Courier New" pitchFamily="49" charset="0"/>
              </a:rPr>
              <a:t>enrollmentArr</a:t>
            </a:r>
            <a:r>
              <a:rPr lang="en-US" sz="1800" b="1" dirty="0" smtClean="0">
                <a:solidFill>
                  <a:schemeClr val="bg1">
                    <a:lumMod val="50000"/>
                  </a:schemeClr>
                </a:solidFill>
                <a:latin typeface="Courier New" pitchFamily="49" charset="0"/>
                <a:cs typeface="Courier New" pitchFamily="49" charset="0"/>
              </a:rPr>
              <a:t>[“CIS 22A”] = 43</a:t>
            </a:r>
          </a:p>
          <a:p>
            <a:pPr eaLnBrk="1" hangingPunct="1">
              <a:lnSpc>
                <a:spcPct val="90000"/>
              </a:lnSpc>
              <a:buNone/>
              <a:defRPr/>
            </a:pPr>
            <a:r>
              <a:rPr lang="en-US" sz="1800" b="1" dirty="0" smtClean="0">
                <a:solidFill>
                  <a:schemeClr val="bg1">
                    <a:lumMod val="50000"/>
                  </a:schemeClr>
                </a:solidFill>
                <a:latin typeface="Courier New" pitchFamily="49" charset="0"/>
                <a:cs typeface="Courier New" pitchFamily="49" charset="0"/>
              </a:rPr>
              <a:t>		 </a:t>
            </a:r>
            <a:r>
              <a:rPr lang="en-US" sz="1800" b="1" dirty="0" err="1" smtClean="0">
                <a:solidFill>
                  <a:schemeClr val="bg1">
                    <a:lumMod val="50000"/>
                  </a:schemeClr>
                </a:solidFill>
                <a:latin typeface="Courier New" pitchFamily="49" charset="0"/>
                <a:cs typeface="Courier New" pitchFamily="49" charset="0"/>
              </a:rPr>
              <a:t>enrollmentArr</a:t>
            </a:r>
            <a:r>
              <a:rPr lang="en-US" sz="1800" b="1" dirty="0" smtClean="0">
                <a:solidFill>
                  <a:schemeClr val="bg1">
                    <a:lumMod val="50000"/>
                  </a:schemeClr>
                </a:solidFill>
                <a:latin typeface="Courier New" pitchFamily="49" charset="0"/>
                <a:cs typeface="Courier New" pitchFamily="49" charset="0"/>
              </a:rPr>
              <a:t>[“BUS 10”] = 75</a:t>
            </a:r>
          </a:p>
          <a:p>
            <a:pPr eaLnBrk="1" hangingPunct="1">
              <a:lnSpc>
                <a:spcPct val="90000"/>
              </a:lnSpc>
              <a:buNone/>
              <a:defRPr/>
            </a:pPr>
            <a:r>
              <a:rPr lang="en-US" sz="1800" b="1" dirty="0" smtClean="0">
                <a:solidFill>
                  <a:schemeClr val="bg1">
                    <a:lumMod val="50000"/>
                  </a:schemeClr>
                </a:solidFill>
                <a:latin typeface="Courier New" pitchFamily="49" charset="0"/>
                <a:cs typeface="Courier New" pitchFamily="49" charset="0"/>
              </a:rPr>
              <a:t> 		 </a:t>
            </a:r>
            <a:r>
              <a:rPr lang="en-US" sz="1800" b="1" dirty="0" err="1" smtClean="0">
                <a:solidFill>
                  <a:schemeClr val="bg1">
                    <a:lumMod val="50000"/>
                  </a:schemeClr>
                </a:solidFill>
                <a:latin typeface="Courier New" pitchFamily="49" charset="0"/>
                <a:cs typeface="Courier New" pitchFamily="49" charset="0"/>
              </a:rPr>
              <a:t>enrollmentArr</a:t>
            </a:r>
            <a:r>
              <a:rPr lang="en-US" sz="1800" b="1" dirty="0" smtClean="0">
                <a:solidFill>
                  <a:schemeClr val="bg1">
                    <a:lumMod val="50000"/>
                  </a:schemeClr>
                </a:solidFill>
                <a:latin typeface="Courier New" pitchFamily="49" charset="0"/>
                <a:cs typeface="Courier New" pitchFamily="49" charset="0"/>
              </a:rPr>
              <a:t>[“NUTR 10”] = 30</a:t>
            </a:r>
          </a:p>
          <a:p>
            <a:pPr eaLnBrk="1" hangingPunct="1">
              <a:lnSpc>
                <a:spcPct val="90000"/>
              </a:lnSpc>
              <a:buNone/>
              <a:defRPr/>
            </a:pPr>
            <a:r>
              <a:rPr lang="en-US" sz="1800" b="1" dirty="0" smtClean="0">
                <a:solidFill>
                  <a:schemeClr val="bg1">
                    <a:lumMod val="50000"/>
                  </a:schemeClr>
                </a:solidFill>
                <a:latin typeface="Courier New" pitchFamily="49" charset="0"/>
                <a:cs typeface="Courier New" pitchFamily="49" charset="0"/>
              </a:rPr>
              <a:t>		 </a:t>
            </a:r>
            <a:r>
              <a:rPr lang="en-US" sz="1800" b="1" dirty="0" err="1" smtClean="0">
                <a:solidFill>
                  <a:schemeClr val="bg1">
                    <a:lumMod val="50000"/>
                  </a:schemeClr>
                </a:solidFill>
                <a:latin typeface="Courier New" pitchFamily="49" charset="0"/>
                <a:cs typeface="Courier New" pitchFamily="49" charset="0"/>
              </a:rPr>
              <a:t>enrollmentArr</a:t>
            </a:r>
            <a:r>
              <a:rPr lang="en-US" sz="1800" b="1" dirty="0" smtClean="0">
                <a:solidFill>
                  <a:schemeClr val="bg1">
                    <a:lumMod val="50000"/>
                  </a:schemeClr>
                </a:solidFill>
                <a:latin typeface="Courier New" pitchFamily="49" charset="0"/>
                <a:cs typeface="Courier New" pitchFamily="49" charset="0"/>
              </a:rPr>
              <a:t>[“CIS 18B”] = 45</a:t>
            </a:r>
          </a:p>
          <a:p>
            <a:pPr eaLnBrk="1" hangingPunct="1">
              <a:lnSpc>
                <a:spcPct val="90000"/>
              </a:lnSpc>
              <a:spcBef>
                <a:spcPts val="1200"/>
              </a:spcBef>
              <a:defRPr/>
            </a:pPr>
            <a:r>
              <a:rPr lang="en-US" sz="2000" dirty="0" smtClean="0"/>
              <a:t>To change the enrollment of </a:t>
            </a:r>
            <a:r>
              <a:rPr lang="en-US" sz="2000" dirty="0" smtClean="0">
                <a:solidFill>
                  <a:schemeClr val="bg1">
                    <a:lumMod val="50000"/>
                  </a:schemeClr>
                </a:solidFill>
              </a:rPr>
              <a:t>BUS 10</a:t>
            </a:r>
            <a:r>
              <a:rPr lang="en-US" sz="2000" dirty="0" smtClean="0"/>
              <a:t> to 100:</a:t>
            </a:r>
          </a:p>
          <a:p>
            <a:pPr eaLnBrk="1" hangingPunct="1">
              <a:lnSpc>
                <a:spcPct val="90000"/>
              </a:lnSpc>
              <a:buNone/>
              <a:defRPr/>
            </a:pPr>
            <a:r>
              <a:rPr lang="en-US" sz="2000" dirty="0" smtClean="0"/>
              <a:t>	</a:t>
            </a:r>
            <a:r>
              <a:rPr lang="en-US" sz="2000" b="1" dirty="0" smtClean="0">
                <a:latin typeface="Courier New" pitchFamily="49" charset="0"/>
                <a:cs typeface="Courier New" pitchFamily="49" charset="0"/>
              </a:rPr>
              <a:t> 	</a:t>
            </a:r>
            <a:r>
              <a:rPr lang="en-US" sz="1800" b="1" dirty="0" smtClean="0">
                <a:solidFill>
                  <a:schemeClr val="bg1">
                    <a:lumMod val="50000"/>
                  </a:schemeClr>
                </a:solidFill>
                <a:latin typeface="Courier New" pitchFamily="49" charset="0"/>
                <a:cs typeface="Courier New" pitchFamily="49" charset="0"/>
              </a:rPr>
              <a:t> </a:t>
            </a:r>
            <a:r>
              <a:rPr lang="en-US" sz="1800" b="1" dirty="0" err="1" smtClean="0">
                <a:solidFill>
                  <a:schemeClr val="bg1">
                    <a:lumMod val="50000"/>
                  </a:schemeClr>
                </a:solidFill>
                <a:latin typeface="Courier New" pitchFamily="49" charset="0"/>
                <a:cs typeface="Courier New" pitchFamily="49" charset="0"/>
              </a:rPr>
              <a:t>enrollmentArr</a:t>
            </a:r>
            <a:r>
              <a:rPr lang="en-US" sz="1800" b="1" dirty="0" smtClean="0">
                <a:solidFill>
                  <a:schemeClr val="bg1">
                    <a:lumMod val="50000"/>
                  </a:schemeClr>
                </a:solidFill>
                <a:latin typeface="Courier New" pitchFamily="49" charset="0"/>
                <a:cs typeface="Courier New" pitchFamily="49" charset="0"/>
              </a:rPr>
              <a:t>[“BUS 10”] = 100</a:t>
            </a:r>
            <a:endParaRPr lang="en-US" sz="1800" dirty="0" smtClean="0">
              <a:solidFill>
                <a:schemeClr val="bg1">
                  <a:lumMod val="50000"/>
                </a:schemeClr>
              </a:solidFill>
            </a:endParaRPr>
          </a:p>
          <a:p>
            <a:pPr eaLnBrk="1" hangingPunct="1">
              <a:lnSpc>
                <a:spcPct val="90000"/>
              </a:lnSpc>
              <a:spcBef>
                <a:spcPts val="1200"/>
              </a:spcBef>
              <a:defRPr/>
            </a:pPr>
            <a:r>
              <a:rPr lang="en-US" sz="2000" dirty="0" smtClean="0"/>
              <a:t>To increase the enrollment of </a:t>
            </a:r>
            <a:r>
              <a:rPr lang="en-US" sz="2000" dirty="0" smtClean="0">
                <a:solidFill>
                  <a:schemeClr val="bg1">
                    <a:lumMod val="50000"/>
                  </a:schemeClr>
                </a:solidFill>
              </a:rPr>
              <a:t>CIS 22A</a:t>
            </a:r>
            <a:r>
              <a:rPr lang="en-US" sz="2000" dirty="0" smtClean="0"/>
              <a:t> by 5:</a:t>
            </a:r>
          </a:p>
          <a:p>
            <a:pPr eaLnBrk="1" hangingPunct="1">
              <a:lnSpc>
                <a:spcPct val="90000"/>
              </a:lnSpc>
              <a:buNone/>
              <a:defRPr/>
            </a:pPr>
            <a:r>
              <a:rPr lang="en-US" sz="2000" dirty="0" smtClean="0"/>
              <a:t>	</a:t>
            </a:r>
            <a:r>
              <a:rPr lang="en-US" sz="2000" b="1" dirty="0" smtClean="0">
                <a:latin typeface="Courier New" pitchFamily="49" charset="0"/>
                <a:cs typeface="Courier New" pitchFamily="49" charset="0"/>
              </a:rPr>
              <a:t> 	 </a:t>
            </a:r>
            <a:r>
              <a:rPr lang="en-US" sz="1800" b="1" dirty="0" err="1" smtClean="0">
                <a:solidFill>
                  <a:schemeClr val="bg1">
                    <a:lumMod val="50000"/>
                  </a:schemeClr>
                </a:solidFill>
                <a:latin typeface="Courier New" pitchFamily="49" charset="0"/>
                <a:cs typeface="Courier New" pitchFamily="49" charset="0"/>
              </a:rPr>
              <a:t>enrollmentArr</a:t>
            </a:r>
            <a:r>
              <a:rPr lang="en-US" sz="1800" b="1" dirty="0" smtClean="0">
                <a:solidFill>
                  <a:schemeClr val="bg1">
                    <a:lumMod val="50000"/>
                  </a:schemeClr>
                </a:solidFill>
                <a:latin typeface="Courier New" pitchFamily="49" charset="0"/>
                <a:cs typeface="Courier New" pitchFamily="49" charset="0"/>
              </a:rPr>
              <a:t>[“CIS 22A”] += 5</a:t>
            </a:r>
            <a:endParaRPr lang="en-US" sz="1800" dirty="0" smtClean="0">
              <a:solidFill>
                <a:schemeClr val="bg1">
                  <a:lumMod val="50000"/>
                </a:schemeClr>
              </a:solidFill>
            </a:endParaRPr>
          </a:p>
          <a:p>
            <a:pPr eaLnBrk="1" hangingPunct="1">
              <a:lnSpc>
                <a:spcPct val="90000"/>
              </a:lnSpc>
              <a:spcBef>
                <a:spcPts val="1200"/>
              </a:spcBef>
              <a:defRPr/>
            </a:pPr>
            <a:r>
              <a:rPr lang="en-US" sz="2000" dirty="0" smtClean="0"/>
              <a:t>To print all classes and their enrollment, use a </a:t>
            </a:r>
            <a:r>
              <a:rPr lang="en-US" sz="2000" dirty="0" smtClean="0">
                <a:solidFill>
                  <a:schemeClr val="accent1">
                    <a:lumMod val="50000"/>
                  </a:schemeClr>
                </a:solidFill>
              </a:rPr>
              <a:t>for in </a:t>
            </a:r>
            <a:r>
              <a:rPr lang="en-US" sz="2000" dirty="0" smtClean="0"/>
              <a:t>loop:</a:t>
            </a:r>
          </a:p>
          <a:p>
            <a:pPr lvl="1" eaLnBrk="1" hangingPunct="1">
              <a:spcBef>
                <a:spcPts val="0"/>
              </a:spcBef>
              <a:buNone/>
              <a:defRPr/>
            </a:pPr>
            <a:r>
              <a:rPr lang="en-US" sz="1800" b="1" dirty="0" smtClean="0">
                <a:solidFill>
                  <a:schemeClr val="bg1">
                    <a:lumMod val="50000"/>
                  </a:schemeClr>
                </a:solidFill>
                <a:latin typeface="Courier New" pitchFamily="49" charset="0"/>
                <a:cs typeface="Courier New" pitchFamily="49" charset="0"/>
              </a:rPr>
              <a:t>for (class in </a:t>
            </a:r>
            <a:r>
              <a:rPr lang="en-US" sz="1800" b="1" dirty="0" err="1" smtClean="0">
                <a:solidFill>
                  <a:schemeClr val="bg1">
                    <a:lumMod val="50000"/>
                  </a:schemeClr>
                </a:solidFill>
                <a:latin typeface="Courier New" pitchFamily="49" charset="0"/>
                <a:cs typeface="Courier New" pitchFamily="49" charset="0"/>
              </a:rPr>
              <a:t>enrollmentArr</a:t>
            </a:r>
            <a:r>
              <a:rPr lang="en-US" sz="1800" b="1" dirty="0" smtClean="0">
                <a:solidFill>
                  <a:schemeClr val="bg1">
                    <a:lumMod val="50000"/>
                  </a:schemeClr>
                </a:solidFill>
                <a:latin typeface="Courier New" pitchFamily="49" charset="0"/>
                <a:cs typeface="Courier New" pitchFamily="49" charset="0"/>
              </a:rPr>
              <a:t>)</a:t>
            </a:r>
          </a:p>
          <a:p>
            <a:pPr lvl="1" eaLnBrk="1" hangingPunct="1">
              <a:spcBef>
                <a:spcPts val="0"/>
              </a:spcBef>
              <a:buNone/>
              <a:defRPr/>
            </a:pPr>
            <a:r>
              <a:rPr lang="en-US" sz="1800" b="1" dirty="0" smtClean="0">
                <a:solidFill>
                  <a:schemeClr val="bg1">
                    <a:lumMod val="50000"/>
                  </a:schemeClr>
                </a:solidFill>
                <a:latin typeface="Courier New" pitchFamily="49" charset="0"/>
                <a:cs typeface="Courier New" pitchFamily="49" charset="0"/>
              </a:rPr>
              <a:t>{</a:t>
            </a:r>
          </a:p>
          <a:p>
            <a:pPr lvl="1" eaLnBrk="1" hangingPunct="1">
              <a:spcBef>
                <a:spcPts val="0"/>
              </a:spcBef>
              <a:buNone/>
              <a:defRPr/>
            </a:pPr>
            <a:r>
              <a:rPr lang="en-US" sz="1800" b="1" dirty="0" smtClean="0">
                <a:solidFill>
                  <a:schemeClr val="bg1">
                    <a:lumMod val="50000"/>
                  </a:schemeClr>
                </a:solidFill>
                <a:latin typeface="Courier New" pitchFamily="49" charset="0"/>
                <a:cs typeface="Courier New" pitchFamily="49" charset="0"/>
              </a:rPr>
              <a:t>	print class, “has”, </a:t>
            </a:r>
            <a:r>
              <a:rPr lang="en-US" sz="1800" b="1" dirty="0" err="1" smtClean="0">
                <a:solidFill>
                  <a:schemeClr val="bg1">
                    <a:lumMod val="50000"/>
                  </a:schemeClr>
                </a:solidFill>
                <a:latin typeface="Courier New" pitchFamily="49" charset="0"/>
                <a:cs typeface="Courier New" pitchFamily="49" charset="0"/>
              </a:rPr>
              <a:t>enrollmentArr</a:t>
            </a:r>
            <a:r>
              <a:rPr lang="en-US" sz="1800" b="1" dirty="0" smtClean="0">
                <a:solidFill>
                  <a:schemeClr val="bg1">
                    <a:lumMod val="50000"/>
                  </a:schemeClr>
                </a:solidFill>
                <a:latin typeface="Courier New" pitchFamily="49" charset="0"/>
                <a:cs typeface="Courier New" pitchFamily="49" charset="0"/>
              </a:rPr>
              <a:t>[class], “students”</a:t>
            </a:r>
          </a:p>
          <a:p>
            <a:pPr lvl="1" eaLnBrk="1" hangingPunct="1">
              <a:spcBef>
                <a:spcPts val="0"/>
              </a:spcBef>
              <a:buNone/>
              <a:defRPr/>
            </a:pPr>
            <a:r>
              <a:rPr lang="en-US" sz="1800" b="1" dirty="0" smtClean="0">
                <a:solidFill>
                  <a:schemeClr val="bg1">
                    <a:lumMod val="50000"/>
                  </a:schemeClr>
                </a:solidFill>
                <a:latin typeface="Courier New" pitchFamily="49" charset="0"/>
                <a:cs typeface="Courier New" pitchFamily="49" charset="0"/>
              </a:rPr>
              <a:t>}</a:t>
            </a:r>
          </a:p>
          <a:p>
            <a:pPr eaLnBrk="1" hangingPunct="1">
              <a:spcBef>
                <a:spcPts val="0"/>
              </a:spcBef>
              <a:buNone/>
              <a:defRPr/>
            </a:pPr>
            <a:r>
              <a:rPr lang="en-US" sz="2000" dirty="0" smtClean="0"/>
              <a:t>	</a:t>
            </a:r>
            <a:endParaRPr lang="en-US" sz="1800" dirty="0" smtClean="0"/>
          </a:p>
        </p:txBody>
      </p:sp>
      <p:grpSp>
        <p:nvGrpSpPr>
          <p:cNvPr id="2" name="Group 12"/>
          <p:cNvGrpSpPr/>
          <p:nvPr/>
        </p:nvGrpSpPr>
        <p:grpSpPr>
          <a:xfrm>
            <a:off x="1600200" y="1066800"/>
            <a:ext cx="5486400" cy="719554"/>
            <a:chOff x="2667000" y="2743200"/>
            <a:chExt cx="2667000" cy="719554"/>
          </a:xfrm>
        </p:grpSpPr>
        <p:sp>
          <p:nvSpPr>
            <p:cNvPr id="5" name="TextBox 4"/>
            <p:cNvSpPr txBox="1"/>
            <p:nvPr/>
          </p:nvSpPr>
          <p:spPr>
            <a:xfrm>
              <a:off x="2667000" y="2743201"/>
              <a:ext cx="609600" cy="381000"/>
            </a:xfrm>
            <a:prstGeom prst="rect">
              <a:avLst/>
            </a:prstGeom>
            <a:noFill/>
            <a:ln>
              <a:solidFill>
                <a:schemeClr val="accent1">
                  <a:shade val="50000"/>
                </a:schemeClr>
              </a:solidFill>
            </a:ln>
          </p:spPr>
          <p:txBody>
            <a:bodyPr wrap="square" rtlCol="0">
              <a:spAutoFit/>
            </a:bodyPr>
            <a:lstStyle/>
            <a:p>
              <a:r>
                <a:rPr lang="en-US" dirty="0" smtClean="0"/>
                <a:t> CIS22A</a:t>
              </a:r>
              <a:endParaRPr lang="en-US" dirty="0"/>
            </a:p>
          </p:txBody>
        </p:sp>
        <p:sp>
          <p:nvSpPr>
            <p:cNvPr id="6" name="TextBox 5"/>
            <p:cNvSpPr txBox="1"/>
            <p:nvPr/>
          </p:nvSpPr>
          <p:spPr>
            <a:xfrm>
              <a:off x="2667000" y="3124200"/>
              <a:ext cx="609600" cy="338554"/>
            </a:xfrm>
            <a:prstGeom prst="rect">
              <a:avLst/>
            </a:prstGeom>
            <a:noFill/>
            <a:ln>
              <a:solidFill>
                <a:schemeClr val="accent1">
                  <a:shade val="50000"/>
                </a:schemeClr>
              </a:solidFill>
            </a:ln>
          </p:spPr>
          <p:txBody>
            <a:bodyPr wrap="square" rtlCol="0">
              <a:spAutoFit/>
            </a:bodyPr>
            <a:lstStyle/>
            <a:p>
              <a:r>
                <a:rPr lang="en-US" sz="1600" dirty="0" smtClean="0"/>
                <a:t>        43</a:t>
              </a:r>
              <a:endParaRPr lang="en-US" sz="1600" dirty="0"/>
            </a:p>
          </p:txBody>
        </p:sp>
        <p:sp>
          <p:nvSpPr>
            <p:cNvPr id="7" name="TextBox 6"/>
            <p:cNvSpPr txBox="1"/>
            <p:nvPr/>
          </p:nvSpPr>
          <p:spPr>
            <a:xfrm>
              <a:off x="3276600" y="2743200"/>
              <a:ext cx="685800" cy="369332"/>
            </a:xfrm>
            <a:prstGeom prst="rect">
              <a:avLst/>
            </a:prstGeom>
            <a:noFill/>
            <a:ln>
              <a:solidFill>
                <a:schemeClr val="accent1">
                  <a:shade val="50000"/>
                </a:schemeClr>
              </a:solidFill>
            </a:ln>
          </p:spPr>
          <p:txBody>
            <a:bodyPr wrap="square" rtlCol="0">
              <a:spAutoFit/>
            </a:bodyPr>
            <a:lstStyle/>
            <a:p>
              <a:r>
                <a:rPr lang="en-US" dirty="0" smtClean="0"/>
                <a:t>  BUS 10</a:t>
              </a:r>
              <a:endParaRPr lang="en-US" dirty="0"/>
            </a:p>
          </p:txBody>
        </p:sp>
        <p:sp>
          <p:nvSpPr>
            <p:cNvPr id="8" name="TextBox 7"/>
            <p:cNvSpPr txBox="1"/>
            <p:nvPr/>
          </p:nvSpPr>
          <p:spPr>
            <a:xfrm>
              <a:off x="4648200" y="3124200"/>
              <a:ext cx="685800" cy="338554"/>
            </a:xfrm>
            <a:prstGeom prst="rect">
              <a:avLst/>
            </a:prstGeom>
            <a:noFill/>
            <a:ln>
              <a:solidFill>
                <a:schemeClr val="accent1">
                  <a:shade val="50000"/>
                </a:schemeClr>
              </a:solidFill>
            </a:ln>
          </p:spPr>
          <p:txBody>
            <a:bodyPr wrap="square" rtlCol="0">
              <a:spAutoFit/>
            </a:bodyPr>
            <a:lstStyle/>
            <a:p>
              <a:r>
                <a:rPr lang="en-US" sz="1600" dirty="0" smtClean="0"/>
                <a:t>         45</a:t>
              </a:r>
              <a:endParaRPr lang="en-US" sz="1600" dirty="0"/>
            </a:p>
          </p:txBody>
        </p:sp>
        <p:sp>
          <p:nvSpPr>
            <p:cNvPr id="9" name="TextBox 8"/>
            <p:cNvSpPr txBox="1"/>
            <p:nvPr/>
          </p:nvSpPr>
          <p:spPr>
            <a:xfrm>
              <a:off x="3276600" y="3124200"/>
              <a:ext cx="685800" cy="338554"/>
            </a:xfrm>
            <a:prstGeom prst="rect">
              <a:avLst/>
            </a:prstGeom>
            <a:noFill/>
            <a:ln>
              <a:solidFill>
                <a:schemeClr val="accent1">
                  <a:shade val="50000"/>
                </a:schemeClr>
              </a:solidFill>
            </a:ln>
          </p:spPr>
          <p:txBody>
            <a:bodyPr wrap="square" rtlCol="0">
              <a:spAutoFit/>
            </a:bodyPr>
            <a:lstStyle/>
            <a:p>
              <a:r>
                <a:rPr lang="en-US" sz="1600" dirty="0" smtClean="0"/>
                <a:t>        75</a:t>
              </a:r>
              <a:endParaRPr lang="en-US" sz="1600" dirty="0"/>
            </a:p>
          </p:txBody>
        </p:sp>
        <p:sp>
          <p:nvSpPr>
            <p:cNvPr id="10" name="TextBox 9"/>
            <p:cNvSpPr txBox="1"/>
            <p:nvPr/>
          </p:nvSpPr>
          <p:spPr>
            <a:xfrm>
              <a:off x="3962400" y="3124200"/>
              <a:ext cx="685800" cy="338554"/>
            </a:xfrm>
            <a:prstGeom prst="rect">
              <a:avLst/>
            </a:prstGeom>
            <a:noFill/>
            <a:ln>
              <a:solidFill>
                <a:schemeClr val="accent1">
                  <a:shade val="50000"/>
                </a:schemeClr>
              </a:solidFill>
            </a:ln>
          </p:spPr>
          <p:txBody>
            <a:bodyPr wrap="square" rtlCol="0">
              <a:spAutoFit/>
            </a:bodyPr>
            <a:lstStyle/>
            <a:p>
              <a:r>
                <a:rPr lang="en-US" sz="1600" dirty="0" smtClean="0"/>
                <a:t>        30</a:t>
              </a:r>
              <a:endParaRPr lang="en-US" sz="1600" dirty="0"/>
            </a:p>
          </p:txBody>
        </p:sp>
        <p:sp>
          <p:nvSpPr>
            <p:cNvPr id="11" name="TextBox 10"/>
            <p:cNvSpPr txBox="1"/>
            <p:nvPr/>
          </p:nvSpPr>
          <p:spPr>
            <a:xfrm>
              <a:off x="3962400" y="2743200"/>
              <a:ext cx="685800" cy="369332"/>
            </a:xfrm>
            <a:prstGeom prst="rect">
              <a:avLst/>
            </a:prstGeom>
            <a:noFill/>
            <a:ln>
              <a:solidFill>
                <a:schemeClr val="accent1">
                  <a:shade val="50000"/>
                </a:schemeClr>
              </a:solidFill>
            </a:ln>
          </p:spPr>
          <p:txBody>
            <a:bodyPr wrap="square" rtlCol="0">
              <a:spAutoFit/>
            </a:bodyPr>
            <a:lstStyle/>
            <a:p>
              <a:r>
                <a:rPr lang="en-US" dirty="0" smtClean="0"/>
                <a:t>  NUTR 10</a:t>
              </a:r>
              <a:endParaRPr lang="en-US" dirty="0"/>
            </a:p>
          </p:txBody>
        </p:sp>
        <p:sp>
          <p:nvSpPr>
            <p:cNvPr id="12" name="TextBox 11"/>
            <p:cNvSpPr txBox="1"/>
            <p:nvPr/>
          </p:nvSpPr>
          <p:spPr>
            <a:xfrm>
              <a:off x="4648200" y="2743200"/>
              <a:ext cx="685800" cy="369332"/>
            </a:xfrm>
            <a:prstGeom prst="rect">
              <a:avLst/>
            </a:prstGeom>
            <a:noFill/>
            <a:ln>
              <a:solidFill>
                <a:schemeClr val="accent1">
                  <a:shade val="50000"/>
                </a:schemeClr>
              </a:solidFill>
            </a:ln>
          </p:spPr>
          <p:txBody>
            <a:bodyPr wrap="square" rtlCol="0">
              <a:spAutoFit/>
            </a:bodyPr>
            <a:lstStyle/>
            <a:p>
              <a:r>
                <a:rPr lang="en-US" dirty="0" smtClean="0"/>
                <a:t>  CIS 18B</a:t>
              </a:r>
              <a:endParaRPr lang="en-US" dirty="0"/>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28600"/>
            <a:ext cx="8229600" cy="457200"/>
          </a:xfrm>
        </p:spPr>
        <p:txBody>
          <a:bodyPr/>
          <a:lstStyle/>
          <a:p>
            <a:pPr eaLnBrk="1" hangingPunct="1"/>
            <a:r>
              <a:rPr lang="en-US" sz="2800" dirty="0" smtClean="0"/>
              <a:t>Special Use of Associative Arrays </a:t>
            </a:r>
            <a:r>
              <a:rPr lang="en-US" sz="2000" dirty="0" smtClean="0"/>
              <a:t>(1 of 3)</a:t>
            </a:r>
            <a:endParaRPr lang="en-US" sz="2000" dirty="0" smtClean="0">
              <a:solidFill>
                <a:schemeClr val="tx1"/>
              </a:solidFill>
            </a:endParaRPr>
          </a:p>
        </p:txBody>
      </p:sp>
      <p:sp>
        <p:nvSpPr>
          <p:cNvPr id="53251" name="Rectangle 3"/>
          <p:cNvSpPr>
            <a:spLocks noGrp="1" noChangeArrowheads="1"/>
          </p:cNvSpPr>
          <p:nvPr>
            <p:ph type="body" idx="1"/>
          </p:nvPr>
        </p:nvSpPr>
        <p:spPr>
          <a:xfrm>
            <a:off x="533400" y="685800"/>
            <a:ext cx="8153400" cy="5486400"/>
          </a:xfrm>
        </p:spPr>
        <p:txBody>
          <a:bodyPr/>
          <a:lstStyle/>
          <a:p>
            <a:pPr eaLnBrk="1" hangingPunct="1">
              <a:lnSpc>
                <a:spcPct val="90000"/>
              </a:lnSpc>
              <a:defRPr/>
            </a:pPr>
            <a:r>
              <a:rPr lang="en-US" sz="2000" dirty="0" smtClean="0"/>
              <a:t>Associative arrays are very useful when you need to keep track of how many times an input event occurs</a:t>
            </a:r>
          </a:p>
          <a:p>
            <a:pPr eaLnBrk="1" hangingPunct="1">
              <a:lnSpc>
                <a:spcPct val="90000"/>
              </a:lnSpc>
              <a:defRPr/>
            </a:pPr>
            <a:r>
              <a:rPr lang="en-US" sz="2000" dirty="0" smtClean="0"/>
              <a:t>Example: </a:t>
            </a:r>
            <a:r>
              <a:rPr lang="en-US" sz="2000" dirty="0" err="1" smtClean="0"/>
              <a:t>fileA</a:t>
            </a:r>
            <a:r>
              <a:rPr lang="en-US" sz="2000" dirty="0" smtClean="0"/>
              <a:t> has hundreds of lines of DNA sequence:</a:t>
            </a:r>
          </a:p>
          <a:p>
            <a:pPr eaLnBrk="1" hangingPunct="1">
              <a:lnSpc>
                <a:spcPct val="90000"/>
              </a:lnSpc>
              <a:buNone/>
              <a:defRPr/>
            </a:pPr>
            <a:r>
              <a:rPr lang="en-US" sz="1600" dirty="0" smtClean="0"/>
              <a:t>				</a:t>
            </a:r>
            <a:r>
              <a:rPr lang="en-US" sz="1800" dirty="0" err="1" smtClean="0"/>
              <a:t>acaagatgcc</a:t>
            </a:r>
            <a:r>
              <a:rPr lang="en-US" sz="1800" dirty="0" smtClean="0"/>
              <a:t> </a:t>
            </a:r>
          </a:p>
          <a:p>
            <a:pPr eaLnBrk="1" hangingPunct="1">
              <a:lnSpc>
                <a:spcPct val="90000"/>
              </a:lnSpc>
              <a:buNone/>
              <a:defRPr/>
            </a:pPr>
            <a:r>
              <a:rPr lang="en-US" sz="1800" dirty="0" smtClean="0"/>
              <a:t>				</a:t>
            </a:r>
            <a:r>
              <a:rPr lang="en-US" sz="1800" dirty="0" err="1" smtClean="0"/>
              <a:t>attgtccccc</a:t>
            </a:r>
            <a:r>
              <a:rPr lang="en-US" sz="1800" dirty="0" smtClean="0"/>
              <a:t> </a:t>
            </a:r>
          </a:p>
          <a:p>
            <a:pPr eaLnBrk="1" hangingPunct="1">
              <a:lnSpc>
                <a:spcPct val="90000"/>
              </a:lnSpc>
              <a:buNone/>
              <a:defRPr/>
            </a:pPr>
            <a:r>
              <a:rPr lang="en-US" sz="1800" dirty="0" smtClean="0"/>
              <a:t>				</a:t>
            </a:r>
            <a:r>
              <a:rPr lang="en-US" sz="1800" dirty="0" err="1" smtClean="0"/>
              <a:t>ggcctcctgc</a:t>
            </a:r>
            <a:r>
              <a:rPr lang="en-US" sz="1800" dirty="0" smtClean="0"/>
              <a:t> </a:t>
            </a:r>
          </a:p>
          <a:p>
            <a:pPr eaLnBrk="1" hangingPunct="1">
              <a:lnSpc>
                <a:spcPct val="90000"/>
              </a:lnSpc>
              <a:buNone/>
              <a:defRPr/>
            </a:pPr>
            <a:r>
              <a:rPr lang="en-US" sz="1800" dirty="0" smtClean="0"/>
              <a:t>				</a:t>
            </a:r>
            <a:r>
              <a:rPr lang="en-US" sz="1800" dirty="0" err="1" smtClean="0"/>
              <a:t>tgctgctgct</a:t>
            </a:r>
            <a:r>
              <a:rPr lang="en-US" sz="1800" dirty="0" smtClean="0"/>
              <a:t> </a:t>
            </a:r>
          </a:p>
          <a:p>
            <a:pPr eaLnBrk="1" hangingPunct="1">
              <a:lnSpc>
                <a:spcPct val="90000"/>
              </a:lnSpc>
              <a:buNone/>
              <a:defRPr/>
            </a:pPr>
            <a:r>
              <a:rPr lang="en-US" sz="1800" dirty="0" smtClean="0"/>
              <a:t>				</a:t>
            </a:r>
            <a:r>
              <a:rPr lang="en-US" sz="1800" dirty="0" err="1" smtClean="0"/>
              <a:t>acaagatgcc</a:t>
            </a:r>
            <a:r>
              <a:rPr lang="en-US" sz="1800" dirty="0" smtClean="0"/>
              <a:t> </a:t>
            </a:r>
          </a:p>
          <a:p>
            <a:pPr eaLnBrk="1" hangingPunct="1">
              <a:lnSpc>
                <a:spcPct val="90000"/>
              </a:lnSpc>
              <a:buNone/>
              <a:defRPr/>
            </a:pPr>
            <a:r>
              <a:rPr lang="en-US" sz="1800" dirty="0" smtClean="0"/>
              <a:t>				</a:t>
            </a:r>
            <a:r>
              <a:rPr lang="en-US" sz="1800" dirty="0" err="1" smtClean="0"/>
              <a:t>ctccggggcc</a:t>
            </a:r>
            <a:r>
              <a:rPr lang="en-US" sz="1800" dirty="0" smtClean="0"/>
              <a:t> </a:t>
            </a:r>
          </a:p>
          <a:p>
            <a:pPr eaLnBrk="1" hangingPunct="1">
              <a:lnSpc>
                <a:spcPct val="90000"/>
              </a:lnSpc>
              <a:buNone/>
              <a:defRPr/>
            </a:pPr>
            <a:r>
              <a:rPr lang="en-US" sz="1800" dirty="0" smtClean="0"/>
              <a:t>				</a:t>
            </a:r>
            <a:r>
              <a:rPr lang="en-US" sz="1800" dirty="0" err="1" smtClean="0"/>
              <a:t>acggccaccg</a:t>
            </a:r>
            <a:r>
              <a:rPr lang="en-US" sz="1800" dirty="0" smtClean="0"/>
              <a:t>  …</a:t>
            </a:r>
          </a:p>
          <a:p>
            <a:pPr eaLnBrk="1" hangingPunct="1">
              <a:lnSpc>
                <a:spcPct val="90000"/>
              </a:lnSpc>
              <a:spcBef>
                <a:spcPts val="0"/>
              </a:spcBef>
              <a:buFontTx/>
              <a:buNone/>
              <a:defRPr/>
            </a:pPr>
            <a:r>
              <a:rPr lang="en-US" sz="2000" dirty="0" smtClean="0"/>
              <a:t>	</a:t>
            </a:r>
          </a:p>
          <a:p>
            <a:pPr eaLnBrk="1" hangingPunct="1">
              <a:lnSpc>
                <a:spcPct val="90000"/>
              </a:lnSpc>
              <a:spcBef>
                <a:spcPts val="0"/>
              </a:spcBef>
              <a:buFontTx/>
              <a:buNone/>
              <a:defRPr/>
            </a:pPr>
            <a:r>
              <a:rPr lang="en-US" sz="2000" dirty="0" smtClean="0"/>
              <a:t>	The following </a:t>
            </a:r>
            <a:r>
              <a:rPr lang="en-US" sz="2000" dirty="0" err="1" smtClean="0"/>
              <a:t>awk</a:t>
            </a:r>
            <a:r>
              <a:rPr lang="en-US" sz="2000" dirty="0" smtClean="0"/>
              <a:t> script will print how many times each DNA sequence appears in the file.</a:t>
            </a:r>
          </a:p>
          <a:p>
            <a:pPr eaLnBrk="1" hangingPunct="1">
              <a:lnSpc>
                <a:spcPct val="90000"/>
              </a:lnSpc>
              <a:spcBef>
                <a:spcPts val="0"/>
              </a:spcBef>
              <a:buFontTx/>
              <a:buNone/>
              <a:defRPr/>
            </a:pPr>
            <a:r>
              <a:rPr lang="en-US" sz="2000" dirty="0" smtClean="0"/>
              <a:t>     (For example, in the part shown above, the sequence </a:t>
            </a:r>
            <a:r>
              <a:rPr lang="en-US" sz="2000" dirty="0" err="1" smtClean="0"/>
              <a:t>acaagatgcc</a:t>
            </a:r>
            <a:r>
              <a:rPr lang="en-US" sz="2000" dirty="0" smtClean="0"/>
              <a:t> appears 2 times.)</a:t>
            </a:r>
          </a:p>
          <a:p>
            <a:pPr eaLnBrk="1" hangingPunct="1">
              <a:lnSpc>
                <a:spcPct val="90000"/>
              </a:lnSpc>
              <a:spcBef>
                <a:spcPts val="600"/>
              </a:spcBef>
              <a:buFontTx/>
              <a:buNone/>
              <a:defRPr/>
            </a:pPr>
            <a:r>
              <a:rPr lang="en-US" sz="2000" dirty="0" smtClean="0"/>
              <a:t>	</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arr</a:t>
            </a:r>
            <a:r>
              <a:rPr lang="en-US" sz="1800" b="1" dirty="0" smtClean="0">
                <a:latin typeface="Courier New" pitchFamily="49" charset="0"/>
                <a:cs typeface="Courier New" pitchFamily="49" charset="0"/>
              </a:rPr>
              <a:t>[$0]++}</a:t>
            </a:r>
          </a:p>
          <a:p>
            <a:pPr eaLnBrk="1" hangingPunct="1">
              <a:lnSpc>
                <a:spcPct val="90000"/>
              </a:lnSpc>
              <a:spcBef>
                <a:spcPts val="0"/>
              </a:spcBef>
              <a:buFontTx/>
              <a:buNone/>
              <a:defRPr/>
            </a:pPr>
            <a:r>
              <a:rPr lang="en-US" sz="1800" b="1" dirty="0" smtClean="0">
                <a:latin typeface="Courier New" pitchFamily="49" charset="0"/>
                <a:cs typeface="Courier New" pitchFamily="49" charset="0"/>
              </a:rPr>
              <a:t>	END {for(sequence in </a:t>
            </a:r>
            <a:r>
              <a:rPr lang="en-US" sz="1800" b="1" dirty="0" err="1" smtClean="0">
                <a:latin typeface="Courier New" pitchFamily="49" charset="0"/>
                <a:cs typeface="Courier New" pitchFamily="49" charset="0"/>
              </a:rPr>
              <a:t>arr</a:t>
            </a:r>
            <a:r>
              <a:rPr lang="en-US" sz="1800" b="1" dirty="0" smtClean="0">
                <a:latin typeface="Courier New" pitchFamily="49" charset="0"/>
                <a:cs typeface="Courier New" pitchFamily="49" charset="0"/>
              </a:rPr>
              <a:t>) print </a:t>
            </a:r>
            <a:r>
              <a:rPr lang="en-US" sz="1800" b="1" dirty="0" err="1" smtClean="0">
                <a:latin typeface="Courier New" pitchFamily="49" charset="0"/>
                <a:cs typeface="Courier New" pitchFamily="49" charset="0"/>
              </a:rPr>
              <a:t>sequence,arr</a:t>
            </a:r>
            <a:r>
              <a:rPr lang="en-US" sz="1800" b="1" dirty="0" smtClean="0">
                <a:latin typeface="Courier New" pitchFamily="49" charset="0"/>
                <a:cs typeface="Courier New" pitchFamily="49" charset="0"/>
              </a:rPr>
              <a:t>[sequence]}</a:t>
            </a:r>
          </a:p>
          <a:p>
            <a:pPr eaLnBrk="1" hangingPunct="1">
              <a:lnSpc>
                <a:spcPct val="90000"/>
              </a:lnSpc>
              <a:spcBef>
                <a:spcPts val="0"/>
              </a:spcBef>
              <a:buFontTx/>
              <a:buNone/>
              <a:defRPr/>
            </a:pPr>
            <a:endParaRPr lang="en-US" sz="1800" b="1" dirty="0" smtClean="0">
              <a:latin typeface="Courier New" pitchFamily="49" charset="0"/>
              <a:cs typeface="Courier New" pitchFamily="49" charset="0"/>
            </a:endParaRPr>
          </a:p>
          <a:p>
            <a:pPr eaLnBrk="1" hangingPunct="1">
              <a:lnSpc>
                <a:spcPct val="90000"/>
              </a:lnSpc>
              <a:spcBef>
                <a:spcPts val="0"/>
              </a:spcBef>
              <a:buFontTx/>
              <a:buNone/>
              <a:defRPr/>
            </a:pPr>
            <a:r>
              <a:rPr lang="en-US" sz="1800" b="1" dirty="0" smtClean="0">
                <a:latin typeface="Courier New" pitchFamily="49" charset="0"/>
                <a:cs typeface="Courier New" pitchFamily="49" charset="0"/>
              </a:rPr>
              <a:t>	</a:t>
            </a:r>
            <a:endParaRPr lang="en-US" sz="1800" dirty="0" smtClean="0">
              <a:latin typeface="+mj-lt"/>
              <a:cs typeface="Courier New" pitchFamily="49" charset="0"/>
            </a:endParaRPr>
          </a:p>
          <a:p>
            <a:pPr eaLnBrk="1" hangingPunct="1">
              <a:lnSpc>
                <a:spcPct val="90000"/>
              </a:lnSpc>
              <a:spcBef>
                <a:spcPts val="0"/>
              </a:spcBef>
              <a:buFontTx/>
              <a:buNone/>
              <a:defRPr/>
            </a:pPr>
            <a:r>
              <a:rPr lang="en-US" sz="1800" b="1" dirty="0" smtClean="0"/>
              <a:t>	</a:t>
            </a:r>
          </a:p>
          <a:p>
            <a:pPr eaLnBrk="1" hangingPunct="1">
              <a:lnSpc>
                <a:spcPct val="90000"/>
              </a:lnSpc>
              <a:spcBef>
                <a:spcPts val="0"/>
              </a:spcBef>
              <a:buFontTx/>
              <a:buNone/>
              <a:defRPr/>
            </a:pPr>
            <a:r>
              <a:rPr lang="en-US" sz="1800" b="1" dirty="0" smtClean="0"/>
              <a:t>	</a:t>
            </a:r>
            <a:r>
              <a:rPr lang="en-US" sz="2000" dirty="0" smtClean="0"/>
              <a:t>	</a:t>
            </a:r>
          </a:p>
          <a:p>
            <a:pPr eaLnBrk="1" hangingPunct="1">
              <a:lnSpc>
                <a:spcPct val="90000"/>
              </a:lnSpc>
              <a:spcBef>
                <a:spcPts val="0"/>
              </a:spcBef>
              <a:buFontTx/>
              <a:buNone/>
              <a:defRPr/>
            </a:pPr>
            <a:endParaRPr lang="en-US" sz="2000" dirty="0" smtClean="0"/>
          </a:p>
          <a:p>
            <a:pPr eaLnBrk="1" hangingPunct="1">
              <a:lnSpc>
                <a:spcPct val="90000"/>
              </a:lnSpc>
              <a:spcBef>
                <a:spcPts val="0"/>
              </a:spcBef>
              <a:buFontTx/>
              <a:buNone/>
              <a:defRPr/>
            </a:pPr>
            <a:endParaRPr lang="en-US" sz="2000" dirty="0" smtClean="0"/>
          </a:p>
          <a:p>
            <a:pPr eaLnBrk="1" hangingPunct="1">
              <a:lnSpc>
                <a:spcPct val="90000"/>
              </a:lnSpc>
              <a:spcBef>
                <a:spcPts val="0"/>
              </a:spcBef>
              <a:buFontTx/>
              <a:buNone/>
              <a:defRPr/>
            </a:pPr>
            <a:endParaRPr lang="en-US" sz="2000" dirty="0" smtClean="0"/>
          </a:p>
          <a:p>
            <a:pPr eaLnBrk="1" hangingPunct="1">
              <a:lnSpc>
                <a:spcPct val="90000"/>
              </a:lnSpc>
              <a:buFontTx/>
              <a:buNone/>
              <a:defRPr/>
            </a:pPr>
            <a:r>
              <a:rPr lang="en-US" sz="2000" dirty="0" smtClean="0"/>
              <a:t>				</a:t>
            </a:r>
          </a:p>
          <a:p>
            <a:pPr eaLnBrk="1" hangingPunct="1">
              <a:lnSpc>
                <a:spcPct val="90000"/>
              </a:lnSpc>
              <a:buFontTx/>
              <a:buNone/>
              <a:defRPr/>
            </a:pPr>
            <a:r>
              <a:rPr lang="en-US" sz="2000" dirty="0" smtClean="0"/>
              <a: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28600"/>
            <a:ext cx="8229600" cy="457200"/>
          </a:xfrm>
        </p:spPr>
        <p:txBody>
          <a:bodyPr/>
          <a:lstStyle/>
          <a:p>
            <a:pPr eaLnBrk="1" hangingPunct="1"/>
            <a:r>
              <a:rPr lang="en-US" sz="2800" dirty="0" smtClean="0"/>
              <a:t>Special Usage of Associative Arrays </a:t>
            </a:r>
            <a:r>
              <a:rPr lang="en-US" sz="2000" dirty="0" smtClean="0"/>
              <a:t>(2 of 3)</a:t>
            </a:r>
            <a:endParaRPr lang="en-US" sz="2000" dirty="0" smtClean="0">
              <a:solidFill>
                <a:schemeClr val="tx1"/>
              </a:solidFill>
            </a:endParaRPr>
          </a:p>
        </p:txBody>
      </p:sp>
      <p:sp>
        <p:nvSpPr>
          <p:cNvPr id="53251" name="Rectangle 3"/>
          <p:cNvSpPr>
            <a:spLocks noGrp="1" noChangeArrowheads="1"/>
          </p:cNvSpPr>
          <p:nvPr>
            <p:ph type="body" idx="1"/>
          </p:nvPr>
        </p:nvSpPr>
        <p:spPr>
          <a:xfrm>
            <a:off x="457200" y="685800"/>
            <a:ext cx="8153400" cy="5867400"/>
          </a:xfrm>
        </p:spPr>
        <p:txBody>
          <a:bodyPr/>
          <a:lstStyle/>
          <a:p>
            <a:pPr eaLnBrk="1" hangingPunct="1">
              <a:lnSpc>
                <a:spcPct val="90000"/>
              </a:lnSpc>
              <a:spcBef>
                <a:spcPts val="600"/>
              </a:spcBef>
              <a:defRPr/>
            </a:pPr>
            <a:r>
              <a:rPr lang="en-US" sz="2000" dirty="0" smtClean="0"/>
              <a:t>In the previous </a:t>
            </a:r>
            <a:r>
              <a:rPr lang="en-US" sz="2000" dirty="0" err="1" smtClean="0">
                <a:solidFill>
                  <a:schemeClr val="accent1">
                    <a:lumMod val="50000"/>
                  </a:schemeClr>
                </a:solidFill>
              </a:rPr>
              <a:t>awk</a:t>
            </a:r>
            <a:r>
              <a:rPr lang="en-US" sz="2000" dirty="0" smtClean="0"/>
              <a:t> script</a:t>
            </a:r>
          </a:p>
          <a:p>
            <a:pPr eaLnBrk="1" hangingPunct="1">
              <a:lnSpc>
                <a:spcPct val="90000"/>
              </a:lnSpc>
              <a:spcBef>
                <a:spcPts val="0"/>
              </a:spcBef>
              <a:buNone/>
              <a:defRPr/>
            </a:pPr>
            <a:r>
              <a:rPr lang="en-US" sz="2000" dirty="0" smtClean="0"/>
              <a:t>	</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arr</a:t>
            </a:r>
            <a:r>
              <a:rPr lang="en-US" sz="1800" b="1" dirty="0" smtClean="0">
                <a:latin typeface="Courier New" pitchFamily="49" charset="0"/>
                <a:cs typeface="Courier New" pitchFamily="49" charset="0"/>
              </a:rPr>
              <a:t>[$0]++}</a:t>
            </a:r>
          </a:p>
          <a:p>
            <a:pPr eaLnBrk="1" hangingPunct="1">
              <a:lnSpc>
                <a:spcPct val="90000"/>
              </a:lnSpc>
              <a:spcBef>
                <a:spcPts val="0"/>
              </a:spcBef>
              <a:buFontTx/>
              <a:buNone/>
              <a:defRPr/>
            </a:pPr>
            <a:r>
              <a:rPr lang="en-US" sz="1800" b="1" dirty="0" smtClean="0">
                <a:latin typeface="Courier New" pitchFamily="49" charset="0"/>
                <a:cs typeface="Courier New" pitchFamily="49" charset="0"/>
              </a:rPr>
              <a:t>	END {for(sequence in </a:t>
            </a:r>
            <a:r>
              <a:rPr lang="en-US" sz="1800" b="1" dirty="0" err="1" smtClean="0">
                <a:latin typeface="Courier New" pitchFamily="49" charset="0"/>
                <a:cs typeface="Courier New" pitchFamily="49" charset="0"/>
              </a:rPr>
              <a:t>arr</a:t>
            </a:r>
            <a:r>
              <a:rPr lang="en-US" sz="1800" b="1" dirty="0" smtClean="0">
                <a:latin typeface="Courier New" pitchFamily="49" charset="0"/>
                <a:cs typeface="Courier New" pitchFamily="49" charset="0"/>
              </a:rPr>
              <a:t>) print </a:t>
            </a:r>
            <a:r>
              <a:rPr lang="en-US" sz="1800" b="1" dirty="0" err="1" smtClean="0">
                <a:latin typeface="Courier New" pitchFamily="49" charset="0"/>
                <a:cs typeface="Courier New" pitchFamily="49" charset="0"/>
              </a:rPr>
              <a:t>sequence,arr</a:t>
            </a:r>
            <a:r>
              <a:rPr lang="en-US" sz="1800" b="1" dirty="0" smtClean="0">
                <a:latin typeface="Courier New" pitchFamily="49" charset="0"/>
                <a:cs typeface="Courier New" pitchFamily="49" charset="0"/>
              </a:rPr>
              <a:t>[sequence]}</a:t>
            </a:r>
            <a:endParaRPr lang="en-US" sz="1800" b="1" dirty="0" smtClean="0"/>
          </a:p>
          <a:p>
            <a:pPr eaLnBrk="1" hangingPunct="1">
              <a:lnSpc>
                <a:spcPct val="90000"/>
              </a:lnSpc>
              <a:spcBef>
                <a:spcPts val="600"/>
              </a:spcBef>
              <a:defRPr/>
            </a:pPr>
            <a:r>
              <a:rPr lang="en-US" sz="2000" dirty="0" smtClean="0"/>
              <a:t>All the counting is done in 1 line of code: </a:t>
            </a:r>
            <a:r>
              <a:rPr lang="en-US" sz="2000" b="1" dirty="0" err="1" smtClean="0">
                <a:latin typeface="Courier New" pitchFamily="49" charset="0"/>
                <a:cs typeface="Courier New" pitchFamily="49" charset="0"/>
              </a:rPr>
              <a:t>arr</a:t>
            </a:r>
            <a:r>
              <a:rPr lang="en-US" sz="2000" b="1" dirty="0" smtClean="0">
                <a:latin typeface="Courier New" pitchFamily="49" charset="0"/>
                <a:cs typeface="Courier New" pitchFamily="49" charset="0"/>
              </a:rPr>
              <a:t>[$0]++</a:t>
            </a:r>
          </a:p>
          <a:p>
            <a:pPr eaLnBrk="1" hangingPunct="1">
              <a:lnSpc>
                <a:spcPct val="90000"/>
              </a:lnSpc>
              <a:spcBef>
                <a:spcPts val="600"/>
              </a:spcBef>
              <a:defRPr/>
            </a:pPr>
            <a:r>
              <a:rPr lang="en-US" sz="2000" dirty="0" smtClean="0"/>
              <a:t>As each DNA sequence (line) is read in:</a:t>
            </a:r>
          </a:p>
          <a:p>
            <a:pPr lvl="1" eaLnBrk="1" hangingPunct="1">
              <a:lnSpc>
                <a:spcPct val="90000"/>
              </a:lnSpc>
              <a:spcBef>
                <a:spcPts val="0"/>
              </a:spcBef>
              <a:defRPr/>
            </a:pPr>
            <a:r>
              <a:rPr lang="en-US" sz="2000" dirty="0" smtClean="0"/>
              <a:t>If there is no key that matches the sequence (first occurrence):</a:t>
            </a:r>
          </a:p>
          <a:p>
            <a:pPr lvl="2" eaLnBrk="1" hangingPunct="1">
              <a:lnSpc>
                <a:spcPct val="90000"/>
              </a:lnSpc>
              <a:spcBef>
                <a:spcPts val="0"/>
              </a:spcBef>
              <a:buNone/>
              <a:defRPr/>
            </a:pPr>
            <a:r>
              <a:rPr lang="en-US" sz="1600" dirty="0" smtClean="0"/>
              <a:t>	</a:t>
            </a:r>
            <a:r>
              <a:rPr lang="en-US" sz="2000" dirty="0" smtClean="0"/>
              <a:t>- the sequence is stored as the key.</a:t>
            </a:r>
          </a:p>
          <a:p>
            <a:pPr lvl="2" eaLnBrk="1" hangingPunct="1">
              <a:lnSpc>
                <a:spcPct val="90000"/>
              </a:lnSpc>
              <a:spcBef>
                <a:spcPts val="0"/>
              </a:spcBef>
              <a:buNone/>
              <a:defRPr/>
            </a:pPr>
            <a:r>
              <a:rPr lang="en-US" sz="2000" dirty="0" smtClean="0"/>
              <a:t>	- the associated data value is incremented from 0 (default       </a:t>
            </a:r>
          </a:p>
          <a:p>
            <a:pPr lvl="2" eaLnBrk="1" hangingPunct="1">
              <a:lnSpc>
                <a:spcPct val="90000"/>
              </a:lnSpc>
              <a:spcBef>
                <a:spcPts val="0"/>
              </a:spcBef>
              <a:buNone/>
              <a:defRPr/>
            </a:pPr>
            <a:r>
              <a:rPr lang="en-US" sz="2000" dirty="0" smtClean="0"/>
              <a:t>     initialized value) to 1.</a:t>
            </a:r>
          </a:p>
          <a:p>
            <a:pPr lvl="1" eaLnBrk="1" hangingPunct="1">
              <a:lnSpc>
                <a:spcPct val="90000"/>
              </a:lnSpc>
              <a:spcBef>
                <a:spcPts val="0"/>
              </a:spcBef>
              <a:defRPr/>
            </a:pPr>
            <a:r>
              <a:rPr lang="en-US" sz="2000" dirty="0" smtClean="0"/>
              <a:t>If there is a key that matches the sequence (subsequent occurrence):</a:t>
            </a:r>
          </a:p>
          <a:p>
            <a:pPr lvl="2" eaLnBrk="1" hangingPunct="1">
              <a:lnSpc>
                <a:spcPct val="90000"/>
              </a:lnSpc>
              <a:spcBef>
                <a:spcPts val="0"/>
              </a:spcBef>
              <a:buNone/>
              <a:defRPr/>
            </a:pPr>
            <a:r>
              <a:rPr lang="en-US" sz="1600" dirty="0" smtClean="0"/>
              <a:t>	</a:t>
            </a:r>
            <a:r>
              <a:rPr lang="en-US" sz="2000" dirty="0" smtClean="0"/>
              <a:t>- the associated data of the existing key is found and </a:t>
            </a:r>
          </a:p>
          <a:p>
            <a:pPr lvl="2" eaLnBrk="1" hangingPunct="1">
              <a:lnSpc>
                <a:spcPct val="90000"/>
              </a:lnSpc>
              <a:spcBef>
                <a:spcPts val="0"/>
              </a:spcBef>
              <a:buNone/>
              <a:defRPr/>
            </a:pPr>
            <a:r>
              <a:rPr lang="en-US" sz="2000" dirty="0" smtClean="0"/>
              <a:t>	  incremented.</a:t>
            </a:r>
          </a:p>
          <a:p>
            <a:pPr eaLnBrk="1" hangingPunct="1">
              <a:lnSpc>
                <a:spcPct val="90000"/>
              </a:lnSpc>
              <a:spcBef>
                <a:spcPts val="0"/>
              </a:spcBef>
              <a:buFontTx/>
              <a:buNone/>
              <a:defRPr/>
            </a:pPr>
            <a:endParaRPr lang="en-US" sz="2000" dirty="0" smtClean="0"/>
          </a:p>
          <a:p>
            <a:pPr eaLnBrk="1" hangingPunct="1">
              <a:lnSpc>
                <a:spcPct val="90000"/>
              </a:lnSpc>
              <a:spcBef>
                <a:spcPts val="0"/>
              </a:spcBef>
              <a:buFontTx/>
              <a:buNone/>
              <a:defRPr/>
            </a:pPr>
            <a:endParaRPr lang="en-US" sz="2000" dirty="0" smtClean="0"/>
          </a:p>
          <a:p>
            <a:pPr eaLnBrk="1" hangingPunct="1">
              <a:lnSpc>
                <a:spcPct val="90000"/>
              </a:lnSpc>
              <a:spcBef>
                <a:spcPts val="0"/>
              </a:spcBef>
              <a:buFontTx/>
              <a:buNone/>
              <a:defRPr/>
            </a:pPr>
            <a:endParaRPr lang="en-US" sz="2000" dirty="0" smtClean="0"/>
          </a:p>
          <a:p>
            <a:pPr eaLnBrk="1" hangingPunct="1">
              <a:lnSpc>
                <a:spcPct val="90000"/>
              </a:lnSpc>
              <a:buFontTx/>
              <a:buNone/>
              <a:defRPr/>
            </a:pPr>
            <a:r>
              <a:rPr lang="en-US" sz="2000" dirty="0" smtClean="0"/>
              <a:t>				</a:t>
            </a:r>
          </a:p>
          <a:p>
            <a:pPr eaLnBrk="1" hangingPunct="1">
              <a:lnSpc>
                <a:spcPct val="90000"/>
              </a:lnSpc>
              <a:buFontTx/>
              <a:buNone/>
              <a:defRPr/>
            </a:pPr>
            <a:r>
              <a:rPr lang="en-US" sz="2000" dirty="0" smtClean="0"/>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28600"/>
            <a:ext cx="8229600" cy="457200"/>
          </a:xfrm>
        </p:spPr>
        <p:txBody>
          <a:bodyPr/>
          <a:lstStyle/>
          <a:p>
            <a:pPr eaLnBrk="1" hangingPunct="1"/>
            <a:r>
              <a:rPr lang="en-US" sz="2800" dirty="0" smtClean="0"/>
              <a:t>Special Usage of Associative Arrays </a:t>
            </a:r>
            <a:r>
              <a:rPr lang="en-US" sz="2000" dirty="0" smtClean="0"/>
              <a:t>(3 of 3)</a:t>
            </a:r>
            <a:endParaRPr lang="en-US" sz="2000" dirty="0" smtClean="0">
              <a:solidFill>
                <a:schemeClr val="tx1"/>
              </a:solidFill>
            </a:endParaRPr>
          </a:p>
        </p:txBody>
      </p:sp>
      <p:sp>
        <p:nvSpPr>
          <p:cNvPr id="53251" name="Rectangle 3"/>
          <p:cNvSpPr>
            <a:spLocks noGrp="1" noChangeArrowheads="1"/>
          </p:cNvSpPr>
          <p:nvPr>
            <p:ph type="body" idx="1"/>
          </p:nvPr>
        </p:nvSpPr>
        <p:spPr>
          <a:xfrm>
            <a:off x="457200" y="762000"/>
            <a:ext cx="8153400" cy="5562600"/>
          </a:xfrm>
        </p:spPr>
        <p:txBody>
          <a:bodyPr/>
          <a:lstStyle/>
          <a:p>
            <a:pPr eaLnBrk="1" hangingPunct="1">
              <a:lnSpc>
                <a:spcPct val="90000"/>
              </a:lnSpc>
              <a:spcBef>
                <a:spcPts val="0"/>
              </a:spcBef>
              <a:defRPr/>
            </a:pPr>
            <a:r>
              <a:rPr lang="en-US" sz="2000" dirty="0" smtClean="0"/>
              <a:t>Example:</a:t>
            </a:r>
          </a:p>
          <a:p>
            <a:pPr eaLnBrk="1" hangingPunct="1">
              <a:lnSpc>
                <a:spcPct val="90000"/>
              </a:lnSpc>
              <a:spcBef>
                <a:spcPts val="0"/>
              </a:spcBef>
              <a:buNone/>
              <a:defRPr/>
            </a:pPr>
            <a:r>
              <a:rPr lang="en-US" sz="2000" dirty="0" smtClean="0"/>
              <a:t>	 1. </a:t>
            </a:r>
            <a:r>
              <a:rPr lang="en-US" sz="2000" dirty="0" err="1" smtClean="0"/>
              <a:t>acaagatgcc</a:t>
            </a:r>
            <a:r>
              <a:rPr lang="en-US" sz="2000" dirty="0" smtClean="0"/>
              <a:t> is read in for the 1</a:t>
            </a:r>
            <a:r>
              <a:rPr lang="en-US" sz="2000" baseline="30000" dirty="0" smtClean="0"/>
              <a:t>st</a:t>
            </a:r>
            <a:r>
              <a:rPr lang="en-US" sz="2000" dirty="0" smtClean="0"/>
              <a:t> time: </a:t>
            </a:r>
          </a:p>
          <a:p>
            <a:pPr eaLnBrk="1" hangingPunct="1">
              <a:lnSpc>
                <a:spcPct val="90000"/>
              </a:lnSpc>
              <a:spcBef>
                <a:spcPts val="0"/>
              </a:spcBef>
              <a:buNone/>
              <a:defRPr/>
            </a:pPr>
            <a:r>
              <a:rPr lang="en-US" sz="2000" dirty="0" smtClean="0"/>
              <a:t>	 - there is no key that matches </a:t>
            </a:r>
            <a:r>
              <a:rPr lang="en-US" sz="2000" dirty="0" err="1" smtClean="0"/>
              <a:t>acaagatgcc</a:t>
            </a:r>
            <a:r>
              <a:rPr lang="en-US" sz="2000" dirty="0" smtClean="0"/>
              <a:t>:</a:t>
            </a:r>
          </a:p>
          <a:p>
            <a:pPr eaLnBrk="1" hangingPunct="1">
              <a:lnSpc>
                <a:spcPct val="90000"/>
              </a:lnSpc>
              <a:spcBef>
                <a:spcPts val="0"/>
              </a:spcBef>
              <a:buNone/>
              <a:defRPr/>
            </a:pPr>
            <a:r>
              <a:rPr lang="en-US" sz="2000" dirty="0" smtClean="0"/>
              <a:t>		- create key </a:t>
            </a:r>
            <a:r>
              <a:rPr lang="en-US" sz="2000" dirty="0" err="1" smtClean="0"/>
              <a:t>acaagatgcc</a:t>
            </a:r>
            <a:endParaRPr lang="en-US" sz="2000" dirty="0" smtClean="0"/>
          </a:p>
          <a:p>
            <a:pPr eaLnBrk="1" hangingPunct="1">
              <a:lnSpc>
                <a:spcPct val="90000"/>
              </a:lnSpc>
              <a:spcBef>
                <a:spcPts val="0"/>
              </a:spcBef>
              <a:buNone/>
              <a:defRPr/>
            </a:pPr>
            <a:r>
              <a:rPr lang="en-US" sz="2000" dirty="0" smtClean="0"/>
              <a:t>		- increment associated data from 0 to 1:  </a:t>
            </a:r>
            <a:r>
              <a:rPr lang="en-US" sz="2000" dirty="0" err="1" smtClean="0">
                <a:sym typeface="Wingdings" pitchFamily="2" charset="2"/>
              </a:rPr>
              <a:t>arr</a:t>
            </a:r>
            <a:r>
              <a:rPr lang="en-US" sz="2000" dirty="0" smtClean="0">
                <a:sym typeface="Wingdings" pitchFamily="2" charset="2"/>
              </a:rPr>
              <a:t> [</a:t>
            </a:r>
            <a:r>
              <a:rPr lang="en-US" sz="2000" dirty="0" err="1" smtClean="0"/>
              <a:t>acaagatgcc</a:t>
            </a:r>
            <a:r>
              <a:rPr lang="en-US" sz="2000" dirty="0" smtClean="0">
                <a:sym typeface="Wingdings" pitchFamily="2" charset="2"/>
              </a:rPr>
              <a:t>] = 1</a:t>
            </a:r>
          </a:p>
          <a:p>
            <a:pPr eaLnBrk="1" hangingPunct="1">
              <a:lnSpc>
                <a:spcPct val="90000"/>
              </a:lnSpc>
              <a:spcBef>
                <a:spcPts val="600"/>
              </a:spcBef>
              <a:buNone/>
              <a:defRPr/>
            </a:pPr>
            <a:r>
              <a:rPr lang="en-US" sz="2000" dirty="0" smtClean="0">
                <a:sym typeface="Wingdings" pitchFamily="2" charset="2"/>
              </a:rPr>
              <a:t>	</a:t>
            </a:r>
            <a:r>
              <a:rPr lang="en-US" sz="2000" dirty="0" smtClean="0"/>
              <a:t> 2. </a:t>
            </a:r>
            <a:r>
              <a:rPr lang="en-US" sz="2000" dirty="0" err="1" smtClean="0"/>
              <a:t>acaagatgcc</a:t>
            </a:r>
            <a:r>
              <a:rPr lang="en-US" sz="2000" dirty="0" smtClean="0"/>
              <a:t> </a:t>
            </a:r>
            <a:r>
              <a:rPr lang="en-US" sz="2000" dirty="0" smtClean="0">
                <a:sym typeface="Wingdings" pitchFamily="2" charset="2"/>
              </a:rPr>
              <a:t>is read in for the 2</a:t>
            </a:r>
            <a:r>
              <a:rPr lang="en-US" sz="2000" baseline="30000" dirty="0" smtClean="0">
                <a:sym typeface="Wingdings" pitchFamily="2" charset="2"/>
              </a:rPr>
              <a:t>nd</a:t>
            </a:r>
            <a:r>
              <a:rPr lang="en-US" sz="2000" dirty="0" smtClean="0">
                <a:sym typeface="Wingdings" pitchFamily="2" charset="2"/>
              </a:rPr>
              <a:t> time: </a:t>
            </a:r>
          </a:p>
          <a:p>
            <a:pPr eaLnBrk="1" hangingPunct="1">
              <a:lnSpc>
                <a:spcPct val="90000"/>
              </a:lnSpc>
              <a:spcBef>
                <a:spcPts val="0"/>
              </a:spcBef>
              <a:buNone/>
              <a:defRPr/>
            </a:pPr>
            <a:r>
              <a:rPr lang="en-US" sz="2000" dirty="0" smtClean="0">
                <a:sym typeface="Wingdings" pitchFamily="2" charset="2"/>
              </a:rPr>
              <a:t>	 - key </a:t>
            </a:r>
            <a:r>
              <a:rPr lang="en-US" sz="2000" dirty="0" err="1" smtClean="0"/>
              <a:t>acaagatgcc</a:t>
            </a:r>
            <a:r>
              <a:rPr lang="en-US" sz="2000" dirty="0" smtClean="0"/>
              <a:t> </a:t>
            </a:r>
            <a:r>
              <a:rPr lang="en-US" sz="2000" dirty="0" smtClean="0">
                <a:sym typeface="Wingdings" pitchFamily="2" charset="2"/>
              </a:rPr>
              <a:t>already exists:</a:t>
            </a:r>
          </a:p>
          <a:p>
            <a:pPr eaLnBrk="1" hangingPunct="1">
              <a:lnSpc>
                <a:spcPct val="90000"/>
              </a:lnSpc>
              <a:spcBef>
                <a:spcPts val="0"/>
              </a:spcBef>
              <a:buNone/>
              <a:defRPr/>
            </a:pPr>
            <a:r>
              <a:rPr lang="en-US" sz="2000" dirty="0" smtClean="0">
                <a:sym typeface="Wingdings" pitchFamily="2" charset="2"/>
              </a:rPr>
              <a:t>		- find associated data and increment it : 	</a:t>
            </a:r>
            <a:r>
              <a:rPr lang="en-US" sz="2000" dirty="0" err="1" smtClean="0">
                <a:sym typeface="Wingdings" pitchFamily="2" charset="2"/>
              </a:rPr>
              <a:t>arr</a:t>
            </a:r>
            <a:r>
              <a:rPr lang="en-US" sz="2000" dirty="0" smtClean="0">
                <a:sym typeface="Wingdings" pitchFamily="2" charset="2"/>
              </a:rPr>
              <a:t> [</a:t>
            </a:r>
            <a:r>
              <a:rPr lang="en-US" sz="2000" dirty="0" err="1" smtClean="0"/>
              <a:t>acaagatgcc</a:t>
            </a:r>
            <a:r>
              <a:rPr lang="en-US" sz="2000" dirty="0" smtClean="0">
                <a:sym typeface="Wingdings" pitchFamily="2" charset="2"/>
              </a:rPr>
              <a:t>] = 2</a:t>
            </a:r>
            <a:endParaRPr lang="en-US" sz="2000" dirty="0" smtClean="0"/>
          </a:p>
          <a:p>
            <a:pPr eaLnBrk="1" hangingPunct="1">
              <a:lnSpc>
                <a:spcPct val="90000"/>
              </a:lnSpc>
              <a:spcBef>
                <a:spcPts val="1200"/>
              </a:spcBef>
              <a:defRPr/>
            </a:pPr>
            <a:r>
              <a:rPr lang="en-US" sz="2000" dirty="0" smtClean="0"/>
              <a:t>By the time all the input lines have been read in and the instruction </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arr</a:t>
            </a:r>
            <a:r>
              <a:rPr lang="en-US" sz="1800" b="1" dirty="0" smtClean="0">
                <a:latin typeface="Courier New" pitchFamily="49" charset="0"/>
                <a:cs typeface="Courier New" pitchFamily="49" charset="0"/>
              </a:rPr>
              <a:t>[$0]++} </a:t>
            </a:r>
            <a:r>
              <a:rPr lang="en-US" sz="2000" dirty="0" smtClean="0">
                <a:latin typeface="+mj-lt"/>
                <a:cs typeface="Courier New" pitchFamily="49" charset="0"/>
              </a:rPr>
              <a:t>has been applied to each line, the associative array has keys that are unique sequences, and their associated data is the number of occurrences of each sequence.</a:t>
            </a:r>
            <a:endParaRPr lang="en-US" sz="1800" b="1" dirty="0" smtClean="0">
              <a:latin typeface="Courier New" pitchFamily="49" charset="0"/>
              <a:cs typeface="Courier New" pitchFamily="49" charset="0"/>
            </a:endParaRPr>
          </a:p>
          <a:p>
            <a:pPr eaLnBrk="1" hangingPunct="1">
              <a:lnSpc>
                <a:spcPct val="90000"/>
              </a:lnSpc>
              <a:spcBef>
                <a:spcPts val="600"/>
              </a:spcBef>
              <a:defRPr/>
            </a:pPr>
            <a:r>
              <a:rPr lang="en-US" sz="2000" dirty="0" smtClean="0">
                <a:latin typeface="+mj-lt"/>
                <a:cs typeface="Courier New" pitchFamily="49" charset="0"/>
              </a:rPr>
              <a:t>Then the END block uses a </a:t>
            </a:r>
            <a:r>
              <a:rPr lang="en-US" sz="2000" dirty="0" smtClean="0">
                <a:solidFill>
                  <a:schemeClr val="accent1">
                    <a:lumMod val="50000"/>
                  </a:schemeClr>
                </a:solidFill>
                <a:latin typeface="+mj-lt"/>
                <a:cs typeface="Courier New" pitchFamily="49" charset="0"/>
              </a:rPr>
              <a:t>for  in </a:t>
            </a:r>
            <a:r>
              <a:rPr lang="en-US" sz="2000" dirty="0" smtClean="0">
                <a:latin typeface="+mj-lt"/>
                <a:cs typeface="Courier New" pitchFamily="49" charset="0"/>
              </a:rPr>
              <a:t>loop to print the sequence and their number of occurrences:</a:t>
            </a:r>
          </a:p>
          <a:p>
            <a:pPr eaLnBrk="1" hangingPunct="1">
              <a:lnSpc>
                <a:spcPct val="90000"/>
              </a:lnSpc>
              <a:spcBef>
                <a:spcPts val="0"/>
              </a:spcBef>
              <a:buFontTx/>
              <a:buNone/>
              <a:defRPr/>
            </a:pPr>
            <a:r>
              <a:rPr lang="en-US" sz="1800" b="1" dirty="0" smtClean="0">
                <a:latin typeface="Courier New" pitchFamily="49" charset="0"/>
                <a:cs typeface="Courier New" pitchFamily="49" charset="0"/>
              </a:rPr>
              <a:t>	END {for(sequence in </a:t>
            </a:r>
            <a:r>
              <a:rPr lang="en-US" sz="1800" b="1" dirty="0" err="1" smtClean="0">
                <a:latin typeface="Courier New" pitchFamily="49" charset="0"/>
                <a:cs typeface="Courier New" pitchFamily="49" charset="0"/>
              </a:rPr>
              <a:t>arr</a:t>
            </a:r>
            <a:r>
              <a:rPr lang="en-US" sz="1800" b="1" dirty="0" smtClean="0">
                <a:latin typeface="Courier New" pitchFamily="49" charset="0"/>
                <a:cs typeface="Courier New" pitchFamily="49" charset="0"/>
              </a:rPr>
              <a:t>) print </a:t>
            </a:r>
            <a:r>
              <a:rPr lang="en-US" sz="1800" b="1" dirty="0" err="1" smtClean="0">
                <a:latin typeface="Courier New" pitchFamily="49" charset="0"/>
                <a:cs typeface="Courier New" pitchFamily="49" charset="0"/>
              </a:rPr>
              <a:t>sequence,arr</a:t>
            </a:r>
            <a:r>
              <a:rPr lang="en-US" sz="1800" b="1" dirty="0" smtClean="0">
                <a:latin typeface="Courier New" pitchFamily="49" charset="0"/>
                <a:cs typeface="Courier New" pitchFamily="49" charset="0"/>
              </a:rPr>
              <a:t>[sequence]}</a:t>
            </a:r>
            <a:endParaRPr lang="en-US" sz="1800" b="1" dirty="0" smtClean="0"/>
          </a:p>
          <a:p>
            <a:pPr eaLnBrk="1" hangingPunct="1">
              <a:lnSpc>
                <a:spcPct val="90000"/>
              </a:lnSpc>
              <a:spcBef>
                <a:spcPts val="600"/>
              </a:spcBef>
              <a:defRPr/>
            </a:pPr>
            <a:endParaRPr lang="en-US" sz="2000" dirty="0" smtClean="0"/>
          </a:p>
          <a:p>
            <a:pPr eaLnBrk="1" hangingPunct="1">
              <a:lnSpc>
                <a:spcPct val="90000"/>
              </a:lnSpc>
              <a:spcBef>
                <a:spcPts val="0"/>
              </a:spcBef>
              <a:buFontTx/>
              <a:buNone/>
              <a:defRPr/>
            </a:pPr>
            <a:endParaRPr lang="en-US" sz="2000" dirty="0" smtClean="0"/>
          </a:p>
          <a:p>
            <a:pPr eaLnBrk="1" hangingPunct="1">
              <a:lnSpc>
                <a:spcPct val="90000"/>
              </a:lnSpc>
              <a:spcBef>
                <a:spcPts val="0"/>
              </a:spcBef>
              <a:buFontTx/>
              <a:buNone/>
              <a:defRPr/>
            </a:pPr>
            <a:r>
              <a:rPr lang="en-US" sz="2000" dirty="0" smtClean="0"/>
              <a:t>			   	Next module</a:t>
            </a:r>
            <a:r>
              <a:rPr lang="en-US" sz="2000" smtClean="0"/>
              <a:t>: </a:t>
            </a:r>
            <a:r>
              <a:rPr lang="en-US" sz="2000" smtClean="0">
                <a:solidFill>
                  <a:schemeClr val="accent1">
                    <a:lumMod val="50000"/>
                  </a:schemeClr>
                </a:solidFill>
              </a:rPr>
              <a:t>make</a:t>
            </a:r>
            <a:endParaRPr lang="en-US" sz="2000" dirty="0" smtClean="0"/>
          </a:p>
          <a:p>
            <a:pPr eaLnBrk="1" hangingPunct="1">
              <a:lnSpc>
                <a:spcPct val="90000"/>
              </a:lnSpc>
              <a:buFontTx/>
              <a:buNone/>
              <a:defRPr/>
            </a:pPr>
            <a:r>
              <a:rPr lang="en-US" sz="2000" dirty="0" smtClean="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457200" y="152400"/>
            <a:ext cx="8229600" cy="609600"/>
          </a:xfrm>
        </p:spPr>
        <p:txBody>
          <a:bodyPr/>
          <a:lstStyle/>
          <a:p>
            <a:pPr eaLnBrk="1" hangingPunct="1">
              <a:defRPr/>
            </a:pPr>
            <a:r>
              <a:rPr lang="en-US" sz="2800" dirty="0" smtClean="0">
                <a:solidFill>
                  <a:schemeClr val="tx1"/>
                </a:solidFill>
              </a:rPr>
              <a:t>Coverage of </a:t>
            </a:r>
            <a:r>
              <a:rPr lang="en-US" sz="2800" dirty="0" err="1" smtClean="0">
                <a:solidFill>
                  <a:schemeClr val="accent1">
                    <a:lumMod val="50000"/>
                  </a:schemeClr>
                </a:solidFill>
              </a:rPr>
              <a:t>awk</a:t>
            </a:r>
            <a:endParaRPr lang="en-US" sz="2800" dirty="0" smtClean="0">
              <a:solidFill>
                <a:schemeClr val="tx1"/>
              </a:solidFill>
            </a:endParaRPr>
          </a:p>
        </p:txBody>
      </p:sp>
      <p:sp>
        <p:nvSpPr>
          <p:cNvPr id="52227" name="Rectangle 3"/>
          <p:cNvSpPr>
            <a:spLocks noGrp="1" noChangeArrowheads="1"/>
          </p:cNvSpPr>
          <p:nvPr>
            <p:ph type="body" idx="4294967295"/>
          </p:nvPr>
        </p:nvSpPr>
        <p:spPr>
          <a:xfrm>
            <a:off x="533400" y="762000"/>
            <a:ext cx="8001000" cy="5562600"/>
          </a:xfrm>
        </p:spPr>
        <p:txBody>
          <a:bodyPr/>
          <a:lstStyle/>
          <a:p>
            <a:pPr eaLnBrk="1" hangingPunct="1">
              <a:lnSpc>
                <a:spcPct val="80000"/>
              </a:lnSpc>
              <a:defRPr/>
            </a:pPr>
            <a:r>
              <a:rPr lang="en-US" sz="2000" dirty="0" smtClean="0"/>
              <a:t>Because of its programming constructs, </a:t>
            </a:r>
            <a:r>
              <a:rPr lang="en-US" sz="2000" dirty="0" err="1" smtClean="0">
                <a:solidFill>
                  <a:schemeClr val="accent1">
                    <a:lumMod val="50000"/>
                  </a:schemeClr>
                </a:solidFill>
              </a:rPr>
              <a:t>awk</a:t>
            </a:r>
            <a:r>
              <a:rPr lang="en-US" sz="2000" dirty="0" smtClean="0"/>
              <a:t> used to be “the” scripting language for anyone who worked on the Unix system, and there were entire books written on </a:t>
            </a:r>
            <a:r>
              <a:rPr lang="en-US" sz="2000" dirty="0" err="1" smtClean="0">
                <a:solidFill>
                  <a:schemeClr val="accent1">
                    <a:lumMod val="50000"/>
                  </a:schemeClr>
                </a:solidFill>
              </a:rPr>
              <a:t>awk</a:t>
            </a:r>
            <a:r>
              <a:rPr lang="en-US" sz="2000" dirty="0" smtClean="0">
                <a:solidFill>
                  <a:schemeClr val="accent1">
                    <a:lumMod val="50000"/>
                  </a:schemeClr>
                </a:solidFill>
              </a:rPr>
              <a:t>.</a:t>
            </a:r>
          </a:p>
          <a:p>
            <a:pPr eaLnBrk="1" hangingPunct="1">
              <a:lnSpc>
                <a:spcPct val="80000"/>
              </a:lnSpc>
              <a:defRPr/>
            </a:pPr>
            <a:r>
              <a:rPr lang="en-US" sz="2000" dirty="0" err="1" smtClean="0">
                <a:solidFill>
                  <a:schemeClr val="accent1">
                    <a:lumMod val="50000"/>
                  </a:schemeClr>
                </a:solidFill>
              </a:rPr>
              <a:t>awk</a:t>
            </a:r>
            <a:r>
              <a:rPr lang="en-US" sz="2000" dirty="0" err="1" smtClean="0"/>
              <a:t>’s</a:t>
            </a:r>
            <a:r>
              <a:rPr lang="en-US" sz="2000" dirty="0" smtClean="0"/>
              <a:t> popularity dropped when Perl came along. Perl adopted many of the useful features and syntax of </a:t>
            </a:r>
            <a:r>
              <a:rPr lang="en-US" sz="2000" dirty="0" err="1" smtClean="0">
                <a:solidFill>
                  <a:schemeClr val="accent1">
                    <a:lumMod val="50000"/>
                  </a:schemeClr>
                </a:solidFill>
              </a:rPr>
              <a:t>awk</a:t>
            </a:r>
            <a:r>
              <a:rPr lang="en-US" sz="2000" dirty="0" smtClean="0"/>
              <a:t>, and it has the advantage of being platform independent (</a:t>
            </a:r>
            <a:r>
              <a:rPr lang="en-US" sz="2000" dirty="0" err="1" smtClean="0">
                <a:solidFill>
                  <a:schemeClr val="accent1">
                    <a:lumMod val="50000"/>
                  </a:schemeClr>
                </a:solidFill>
              </a:rPr>
              <a:t>awk</a:t>
            </a:r>
            <a:r>
              <a:rPr lang="en-US" sz="2000" dirty="0" smtClean="0"/>
              <a:t> does not run on Windows, for example, but Perl does). </a:t>
            </a:r>
          </a:p>
          <a:p>
            <a:pPr eaLnBrk="1" hangingPunct="1">
              <a:lnSpc>
                <a:spcPct val="80000"/>
              </a:lnSpc>
              <a:defRPr/>
            </a:pPr>
            <a:r>
              <a:rPr lang="en-US" sz="2000" dirty="0" smtClean="0"/>
              <a:t>Nowadays, </a:t>
            </a:r>
            <a:r>
              <a:rPr lang="en-US" sz="2000" dirty="0" err="1" smtClean="0">
                <a:solidFill>
                  <a:schemeClr val="accent1">
                    <a:lumMod val="50000"/>
                  </a:schemeClr>
                </a:solidFill>
              </a:rPr>
              <a:t>awk</a:t>
            </a:r>
            <a:r>
              <a:rPr lang="en-US" sz="2000" dirty="0" smtClean="0"/>
              <a:t> is used less but it is still good to be familiar with it for 2 reasons:</a:t>
            </a:r>
          </a:p>
          <a:p>
            <a:pPr lvl="1" eaLnBrk="1" hangingPunct="1">
              <a:lnSpc>
                <a:spcPct val="80000"/>
              </a:lnSpc>
              <a:defRPr/>
            </a:pPr>
            <a:r>
              <a:rPr lang="en-US" sz="2000" dirty="0" smtClean="0"/>
              <a:t>Legacy scripts can call on </a:t>
            </a:r>
            <a:r>
              <a:rPr lang="en-US" sz="2000" dirty="0" err="1" smtClean="0">
                <a:solidFill>
                  <a:schemeClr val="accent1">
                    <a:lumMod val="50000"/>
                  </a:schemeClr>
                </a:solidFill>
              </a:rPr>
              <a:t>awk</a:t>
            </a:r>
            <a:r>
              <a:rPr lang="en-US" sz="2000" dirty="0" smtClean="0"/>
              <a:t> scripts</a:t>
            </a:r>
          </a:p>
          <a:p>
            <a:pPr lvl="1" eaLnBrk="1" hangingPunct="1">
              <a:lnSpc>
                <a:spcPct val="80000"/>
              </a:lnSpc>
              <a:defRPr/>
            </a:pPr>
            <a:r>
              <a:rPr lang="en-US" sz="2000" dirty="0" smtClean="0"/>
              <a:t>For short commands on the command line that can do a lot of work, it’s hard to beat </a:t>
            </a:r>
            <a:r>
              <a:rPr lang="en-US" sz="2000" dirty="0" err="1" smtClean="0">
                <a:solidFill>
                  <a:schemeClr val="accent1">
                    <a:lumMod val="50000"/>
                  </a:schemeClr>
                </a:solidFill>
              </a:rPr>
              <a:t>awk</a:t>
            </a:r>
            <a:endParaRPr lang="en-US" sz="2000" dirty="0" smtClean="0">
              <a:solidFill>
                <a:schemeClr val="accent1">
                  <a:lumMod val="5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74638"/>
            <a:ext cx="8229600" cy="792162"/>
          </a:xfrm>
        </p:spPr>
        <p:txBody>
          <a:bodyPr/>
          <a:lstStyle/>
          <a:p>
            <a:pPr eaLnBrk="1" hangingPunct="1">
              <a:defRPr/>
            </a:pPr>
            <a:r>
              <a:rPr lang="en-US" sz="2800" dirty="0" smtClean="0">
                <a:solidFill>
                  <a:schemeClr val="tx1"/>
                </a:solidFill>
              </a:rPr>
              <a:t>Part 4A</a:t>
            </a:r>
          </a:p>
        </p:txBody>
      </p:sp>
      <p:sp>
        <p:nvSpPr>
          <p:cNvPr id="52227" name="Rectangle 3"/>
          <p:cNvSpPr>
            <a:spLocks noGrp="1" noChangeArrowheads="1"/>
          </p:cNvSpPr>
          <p:nvPr>
            <p:ph type="body" idx="1"/>
          </p:nvPr>
        </p:nvSpPr>
        <p:spPr>
          <a:xfrm>
            <a:off x="2514600" y="1447800"/>
            <a:ext cx="4495800" cy="2667000"/>
          </a:xfrm>
        </p:spPr>
        <p:txBody>
          <a:bodyPr/>
          <a:lstStyle/>
          <a:p>
            <a:pPr eaLnBrk="1" hangingPunct="1">
              <a:lnSpc>
                <a:spcPct val="80000"/>
              </a:lnSpc>
              <a:defRPr/>
            </a:pPr>
            <a:r>
              <a:rPr lang="en-US" sz="2000" dirty="0" smtClean="0"/>
              <a:t>How to run </a:t>
            </a:r>
            <a:r>
              <a:rPr lang="en-US" sz="2000" dirty="0" err="1" smtClean="0">
                <a:solidFill>
                  <a:schemeClr val="accent1">
                    <a:lumMod val="50000"/>
                  </a:schemeClr>
                </a:solidFill>
              </a:rPr>
              <a:t>awk</a:t>
            </a:r>
            <a:endParaRPr lang="en-US" sz="2000" dirty="0" smtClean="0">
              <a:solidFill>
                <a:schemeClr val="accent1">
                  <a:lumMod val="50000"/>
                </a:schemeClr>
              </a:solidFill>
            </a:endParaRPr>
          </a:p>
          <a:p>
            <a:pPr eaLnBrk="1" hangingPunct="1">
              <a:lnSpc>
                <a:spcPct val="80000"/>
              </a:lnSpc>
              <a:defRPr/>
            </a:pPr>
            <a:r>
              <a:rPr lang="en-US" sz="2000" dirty="0" smtClean="0"/>
              <a:t>Fields and records</a:t>
            </a:r>
          </a:p>
          <a:p>
            <a:pPr eaLnBrk="1" hangingPunct="1">
              <a:lnSpc>
                <a:spcPct val="80000"/>
              </a:lnSpc>
              <a:defRPr/>
            </a:pPr>
            <a:r>
              <a:rPr lang="en-US" sz="2000" dirty="0" smtClean="0"/>
              <a:t>Variables</a:t>
            </a:r>
          </a:p>
          <a:p>
            <a:pPr eaLnBrk="1" hangingPunct="1">
              <a:lnSpc>
                <a:spcPct val="80000"/>
              </a:lnSpc>
              <a:defRPr/>
            </a:pPr>
            <a:r>
              <a:rPr lang="en-US" sz="2000" dirty="0" smtClean="0"/>
              <a:t>Patterns to select input lines</a:t>
            </a:r>
          </a:p>
          <a:p>
            <a:pPr eaLnBrk="1" hangingPunct="1">
              <a:lnSpc>
                <a:spcPct val="80000"/>
              </a:lnSpc>
              <a:defRPr/>
            </a:pPr>
            <a:r>
              <a:rPr lang="en-US" sz="2000" dirty="0" smtClean="0"/>
              <a:t>Actions to apply to input lines</a:t>
            </a:r>
          </a:p>
          <a:p>
            <a:pPr eaLnBrk="1" hangingPunct="1">
              <a:lnSpc>
                <a:spcPct val="80000"/>
              </a:lnSpc>
              <a:defRPr/>
            </a:pPr>
            <a:endParaRPr lang="en-US" sz="2000" dirty="0" smtClean="0"/>
          </a:p>
          <a:p>
            <a:pPr eaLnBrk="1" hangingPunct="1">
              <a:lnSpc>
                <a:spcPct val="80000"/>
              </a:lnSpc>
              <a:defRPr/>
            </a:pPr>
            <a:endParaRPr lang="en-US" sz="2000" dirty="0" smtClean="0"/>
          </a:p>
          <a:p>
            <a:pPr eaLnBrk="1" hangingPunct="1">
              <a:lnSpc>
                <a:spcPct val="80000"/>
              </a:lnSpc>
              <a:defRPr/>
            </a:pPr>
            <a:endParaRPr lang="en-US" sz="20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74638"/>
            <a:ext cx="8229600" cy="563562"/>
          </a:xfrm>
        </p:spPr>
        <p:txBody>
          <a:bodyPr/>
          <a:lstStyle/>
          <a:p>
            <a:pPr eaLnBrk="1" hangingPunct="1">
              <a:defRPr/>
            </a:pPr>
            <a:r>
              <a:rPr lang="en-US" sz="2800" dirty="0" err="1" smtClean="0">
                <a:solidFill>
                  <a:schemeClr val="accent1">
                    <a:lumMod val="50000"/>
                  </a:schemeClr>
                </a:solidFill>
              </a:rPr>
              <a:t>awk</a:t>
            </a:r>
            <a:r>
              <a:rPr lang="en-US" sz="2800" dirty="0" smtClean="0">
                <a:solidFill>
                  <a:schemeClr val="accent1">
                    <a:lumMod val="50000"/>
                  </a:schemeClr>
                </a:solidFill>
              </a:rPr>
              <a:t> </a:t>
            </a:r>
            <a:r>
              <a:rPr lang="en-US" sz="2800" dirty="0" smtClean="0"/>
              <a:t>Format </a:t>
            </a:r>
            <a:r>
              <a:rPr lang="en-US" sz="2000" dirty="0" smtClean="0"/>
              <a:t>(1 of 2)</a:t>
            </a:r>
            <a:endParaRPr lang="en-US" sz="2000" dirty="0" smtClean="0">
              <a:solidFill>
                <a:schemeClr val="accent1">
                  <a:lumMod val="50000"/>
                </a:schemeClr>
              </a:solidFill>
            </a:endParaRPr>
          </a:p>
        </p:txBody>
      </p:sp>
      <p:sp>
        <p:nvSpPr>
          <p:cNvPr id="52227" name="Rectangle 3"/>
          <p:cNvSpPr>
            <a:spLocks noGrp="1" noChangeArrowheads="1"/>
          </p:cNvSpPr>
          <p:nvPr>
            <p:ph type="body" idx="1"/>
          </p:nvPr>
        </p:nvSpPr>
        <p:spPr>
          <a:xfrm>
            <a:off x="762000" y="914400"/>
            <a:ext cx="7543800" cy="5410200"/>
          </a:xfrm>
        </p:spPr>
        <p:txBody>
          <a:bodyPr/>
          <a:lstStyle/>
          <a:p>
            <a:pPr eaLnBrk="1" hangingPunct="1">
              <a:lnSpc>
                <a:spcPct val="80000"/>
              </a:lnSpc>
              <a:defRPr/>
            </a:pPr>
            <a:r>
              <a:rPr lang="en-US" sz="2000" dirty="0" smtClean="0"/>
              <a:t>Each </a:t>
            </a:r>
            <a:r>
              <a:rPr lang="en-US" sz="2000" dirty="0" err="1" smtClean="0">
                <a:solidFill>
                  <a:schemeClr val="accent1">
                    <a:lumMod val="50000"/>
                  </a:schemeClr>
                </a:solidFill>
              </a:rPr>
              <a:t>awk</a:t>
            </a:r>
            <a:r>
              <a:rPr lang="en-US" sz="2000" dirty="0" smtClean="0"/>
              <a:t> instruction has two parts:  </a:t>
            </a:r>
            <a:r>
              <a:rPr lang="en-US" sz="2000" dirty="0" smtClean="0">
                <a:solidFill>
                  <a:schemeClr val="bg1">
                    <a:lumMod val="50000"/>
                  </a:schemeClr>
                </a:solidFill>
              </a:rPr>
              <a:t> </a:t>
            </a:r>
          </a:p>
          <a:p>
            <a:pPr eaLnBrk="1" hangingPunct="1">
              <a:lnSpc>
                <a:spcPct val="80000"/>
              </a:lnSpc>
              <a:buNone/>
              <a:defRPr/>
            </a:pPr>
            <a:r>
              <a:rPr lang="en-US" sz="2000" dirty="0" smtClean="0">
                <a:solidFill>
                  <a:schemeClr val="bg1">
                    <a:lumMod val="50000"/>
                  </a:schemeClr>
                </a:solidFill>
              </a:rPr>
              <a:t>			</a:t>
            </a:r>
            <a:r>
              <a:rPr lang="en-US" sz="2000" dirty="0" err="1" smtClean="0">
                <a:solidFill>
                  <a:schemeClr val="bg1">
                    <a:lumMod val="50000"/>
                  </a:schemeClr>
                </a:solidFill>
              </a:rPr>
              <a:t>optional_pattern</a:t>
            </a:r>
            <a:r>
              <a:rPr lang="en-US" sz="2000" dirty="0" smtClean="0">
                <a:solidFill>
                  <a:schemeClr val="bg1">
                    <a:lumMod val="50000"/>
                  </a:schemeClr>
                </a:solidFill>
              </a:rPr>
              <a:t>  </a:t>
            </a:r>
            <a:r>
              <a:rPr lang="en-US" sz="2000" dirty="0" smtClean="0">
                <a:solidFill>
                  <a:schemeClr val="accent1">
                    <a:lumMod val="50000"/>
                  </a:schemeClr>
                </a:solidFill>
              </a:rPr>
              <a:t>{</a:t>
            </a:r>
            <a:r>
              <a:rPr lang="en-US" sz="2000" dirty="0" smtClean="0">
                <a:solidFill>
                  <a:schemeClr val="bg1">
                    <a:lumMod val="50000"/>
                  </a:schemeClr>
                </a:solidFill>
              </a:rPr>
              <a:t> action </a:t>
            </a:r>
            <a:r>
              <a:rPr lang="en-US" sz="2000" dirty="0" smtClean="0">
                <a:solidFill>
                  <a:schemeClr val="accent1">
                    <a:lumMod val="50000"/>
                  </a:schemeClr>
                </a:solidFill>
              </a:rPr>
              <a:t>}</a:t>
            </a:r>
          </a:p>
          <a:p>
            <a:pPr eaLnBrk="1" hangingPunct="1">
              <a:lnSpc>
                <a:spcPct val="80000"/>
              </a:lnSpc>
              <a:buFontTx/>
              <a:buNone/>
              <a:defRPr/>
            </a:pPr>
            <a:r>
              <a:rPr lang="en-US" sz="2000" dirty="0" smtClean="0"/>
              <a:t>	If an input line matches the </a:t>
            </a:r>
            <a:r>
              <a:rPr lang="en-US" sz="2000" dirty="0" smtClean="0">
                <a:solidFill>
                  <a:schemeClr val="bg1">
                    <a:lumMod val="50000"/>
                  </a:schemeClr>
                </a:solidFill>
              </a:rPr>
              <a:t>pattern</a:t>
            </a:r>
            <a:r>
              <a:rPr lang="en-US" sz="2000" dirty="0" smtClean="0"/>
              <a:t>, the </a:t>
            </a:r>
            <a:r>
              <a:rPr lang="en-US" sz="2000" dirty="0" smtClean="0">
                <a:solidFill>
                  <a:schemeClr val="bg1">
                    <a:lumMod val="50000"/>
                  </a:schemeClr>
                </a:solidFill>
              </a:rPr>
              <a:t>action</a:t>
            </a:r>
            <a:r>
              <a:rPr lang="en-US" sz="2000" dirty="0" smtClean="0"/>
              <a:t> is applied to the input line.</a:t>
            </a:r>
          </a:p>
          <a:p>
            <a:pPr eaLnBrk="1" hangingPunct="1">
              <a:lnSpc>
                <a:spcPct val="80000"/>
              </a:lnSpc>
              <a:buFontTx/>
              <a:buNone/>
              <a:defRPr/>
            </a:pPr>
            <a:r>
              <a:rPr lang="en-US" sz="2000" dirty="0" smtClean="0"/>
              <a:t>	If there is no </a:t>
            </a:r>
            <a:r>
              <a:rPr lang="en-US" sz="2000" dirty="0" smtClean="0">
                <a:solidFill>
                  <a:schemeClr val="bg1">
                    <a:lumMod val="50000"/>
                  </a:schemeClr>
                </a:solidFill>
              </a:rPr>
              <a:t>pattern</a:t>
            </a:r>
            <a:r>
              <a:rPr lang="en-US" sz="2000" dirty="0" smtClean="0"/>
              <a:t>, then the </a:t>
            </a:r>
            <a:r>
              <a:rPr lang="en-US" sz="2000" dirty="0" smtClean="0">
                <a:solidFill>
                  <a:schemeClr val="bg1">
                    <a:lumMod val="50000"/>
                  </a:schemeClr>
                </a:solidFill>
              </a:rPr>
              <a:t>action</a:t>
            </a:r>
            <a:r>
              <a:rPr lang="en-US" sz="2000" dirty="0" smtClean="0"/>
              <a:t> is applied to every input line.</a:t>
            </a:r>
          </a:p>
          <a:p>
            <a:pPr eaLnBrk="1" hangingPunct="1">
              <a:lnSpc>
                <a:spcPct val="80000"/>
              </a:lnSpc>
              <a:spcBef>
                <a:spcPts val="1200"/>
              </a:spcBef>
              <a:defRPr/>
            </a:pPr>
            <a:r>
              <a:rPr lang="en-US" sz="2000" dirty="0" smtClean="0"/>
              <a:t>Unlike with </a:t>
            </a:r>
            <a:r>
              <a:rPr lang="en-US" sz="2000" dirty="0" err="1" smtClean="0">
                <a:solidFill>
                  <a:schemeClr val="accent1">
                    <a:lumMod val="50000"/>
                  </a:schemeClr>
                </a:solidFill>
              </a:rPr>
              <a:t>sed</a:t>
            </a:r>
            <a:r>
              <a:rPr lang="en-US" sz="2000" dirty="0" smtClean="0"/>
              <a:t>, when </a:t>
            </a:r>
            <a:r>
              <a:rPr lang="en-US" sz="2000" dirty="0" err="1" smtClean="0">
                <a:solidFill>
                  <a:schemeClr val="accent1">
                    <a:lumMod val="50000"/>
                  </a:schemeClr>
                </a:solidFill>
              </a:rPr>
              <a:t>awk</a:t>
            </a:r>
            <a:r>
              <a:rPr lang="en-US" sz="2000" dirty="0" smtClean="0"/>
              <a:t> processes the input lines, the input lines are not automatically printed to screen.</a:t>
            </a:r>
          </a:p>
          <a:p>
            <a:pPr eaLnBrk="1" hangingPunct="1">
              <a:lnSpc>
                <a:spcPct val="80000"/>
              </a:lnSpc>
              <a:buNone/>
              <a:defRPr/>
            </a:pPr>
            <a:r>
              <a:rPr lang="en-US" sz="2000" dirty="0" smtClean="0"/>
              <a:t>	You need to use a print action to send the lines out to screen.</a:t>
            </a:r>
          </a:p>
          <a:p>
            <a:pPr eaLnBrk="1" hangingPunct="1">
              <a:lnSpc>
                <a:spcPct val="80000"/>
              </a:lnSpc>
              <a:spcBef>
                <a:spcPts val="1200"/>
              </a:spcBef>
              <a:defRPr/>
            </a:pPr>
            <a:r>
              <a:rPr lang="en-US" sz="2000" dirty="0" smtClean="0"/>
              <a:t>Similar to </a:t>
            </a:r>
            <a:r>
              <a:rPr lang="en-US" sz="2000" dirty="0" err="1" smtClean="0">
                <a:solidFill>
                  <a:schemeClr val="accent1">
                    <a:lumMod val="50000"/>
                  </a:schemeClr>
                </a:solidFill>
              </a:rPr>
              <a:t>sed</a:t>
            </a:r>
            <a:r>
              <a:rPr lang="en-US" sz="2000" dirty="0" smtClean="0"/>
              <a:t>, there are 2 formats to run </a:t>
            </a:r>
            <a:r>
              <a:rPr lang="en-US" sz="2000" dirty="0" err="1" smtClean="0">
                <a:solidFill>
                  <a:schemeClr val="accent1">
                    <a:lumMod val="50000"/>
                  </a:schemeClr>
                </a:solidFill>
              </a:rPr>
              <a:t>awk</a:t>
            </a:r>
            <a:r>
              <a:rPr lang="en-US" sz="2000" dirty="0" smtClean="0"/>
              <a:t>:</a:t>
            </a:r>
          </a:p>
          <a:p>
            <a:pPr lvl="1" eaLnBrk="1" hangingPunct="1">
              <a:lnSpc>
                <a:spcPct val="80000"/>
              </a:lnSpc>
              <a:defRPr/>
            </a:pPr>
            <a:r>
              <a:rPr lang="en-US" sz="2000" dirty="0" smtClean="0"/>
              <a:t>On the command line</a:t>
            </a:r>
          </a:p>
          <a:p>
            <a:pPr lvl="1" eaLnBrk="1" hangingPunct="1">
              <a:lnSpc>
                <a:spcPct val="80000"/>
              </a:lnSpc>
              <a:defRPr/>
            </a:pPr>
            <a:r>
              <a:rPr lang="en-US" sz="2000" dirty="0" smtClean="0"/>
              <a:t>With an </a:t>
            </a:r>
            <a:r>
              <a:rPr lang="en-US" sz="2000" dirty="0" err="1" smtClean="0">
                <a:solidFill>
                  <a:schemeClr val="accent1">
                    <a:lumMod val="50000"/>
                  </a:schemeClr>
                </a:solidFill>
              </a:rPr>
              <a:t>awk</a:t>
            </a:r>
            <a:r>
              <a:rPr lang="en-US" sz="2000" dirty="0" smtClean="0"/>
              <a:t> script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533400" y="152400"/>
            <a:ext cx="8229600" cy="609600"/>
          </a:xfrm>
        </p:spPr>
        <p:txBody>
          <a:bodyPr/>
          <a:lstStyle/>
          <a:p>
            <a:pPr eaLnBrk="1" hangingPunct="1">
              <a:defRPr/>
            </a:pPr>
            <a:r>
              <a:rPr lang="en-US" sz="2800" dirty="0" err="1" smtClean="0">
                <a:solidFill>
                  <a:schemeClr val="accent1">
                    <a:lumMod val="50000"/>
                  </a:schemeClr>
                </a:solidFill>
              </a:rPr>
              <a:t>awk</a:t>
            </a:r>
            <a:r>
              <a:rPr lang="en-US" sz="2800" dirty="0" smtClean="0">
                <a:solidFill>
                  <a:srgbClr val="72BFC5"/>
                </a:solidFill>
              </a:rPr>
              <a:t> </a:t>
            </a:r>
            <a:r>
              <a:rPr lang="en-US" sz="2800" dirty="0" smtClean="0">
                <a:solidFill>
                  <a:schemeClr val="tx1"/>
                </a:solidFill>
              </a:rPr>
              <a:t>Format </a:t>
            </a:r>
            <a:r>
              <a:rPr lang="en-US" sz="2000" dirty="0" smtClean="0"/>
              <a:t>(2 of 2)</a:t>
            </a:r>
            <a:endParaRPr lang="en-US" sz="2000" dirty="0" smtClean="0">
              <a:solidFill>
                <a:schemeClr val="tx1"/>
              </a:solidFill>
            </a:endParaRPr>
          </a:p>
        </p:txBody>
      </p:sp>
      <p:sp>
        <p:nvSpPr>
          <p:cNvPr id="52227" name="Rectangle 3"/>
          <p:cNvSpPr>
            <a:spLocks noGrp="1" noChangeArrowheads="1"/>
          </p:cNvSpPr>
          <p:nvPr>
            <p:ph type="body" idx="4294967295"/>
          </p:nvPr>
        </p:nvSpPr>
        <p:spPr>
          <a:xfrm>
            <a:off x="533400" y="762000"/>
            <a:ext cx="7924800" cy="5638800"/>
          </a:xfrm>
        </p:spPr>
        <p:txBody>
          <a:bodyPr/>
          <a:lstStyle/>
          <a:p>
            <a:pPr eaLnBrk="1" hangingPunct="1">
              <a:lnSpc>
                <a:spcPct val="80000"/>
              </a:lnSpc>
              <a:spcBef>
                <a:spcPts val="600"/>
              </a:spcBef>
              <a:defRPr/>
            </a:pPr>
            <a:r>
              <a:rPr lang="en-US" sz="2000" dirty="0" smtClean="0"/>
              <a:t>Command line format:   </a:t>
            </a:r>
          </a:p>
          <a:p>
            <a:pPr lvl="1" eaLnBrk="1" hangingPunct="1">
              <a:lnSpc>
                <a:spcPct val="80000"/>
              </a:lnSpc>
              <a:buFontTx/>
              <a:buNone/>
              <a:defRPr/>
            </a:pPr>
            <a:r>
              <a:rPr lang="en-US" sz="2000" dirty="0" smtClean="0"/>
              <a:t>			</a:t>
            </a:r>
            <a:r>
              <a:rPr lang="en-US" sz="2000" dirty="0" err="1" smtClean="0">
                <a:solidFill>
                  <a:schemeClr val="accent1">
                    <a:lumMod val="50000"/>
                  </a:schemeClr>
                </a:solidFill>
              </a:rPr>
              <a:t>awk</a:t>
            </a:r>
            <a:r>
              <a:rPr lang="en-US" sz="2000" dirty="0" smtClean="0">
                <a:solidFill>
                  <a:schemeClr val="accent1">
                    <a:lumMod val="50000"/>
                  </a:schemeClr>
                </a:solidFill>
              </a:rPr>
              <a:t>  ‘</a:t>
            </a:r>
            <a:r>
              <a:rPr lang="en-US" sz="2000" dirty="0" smtClean="0">
                <a:solidFill>
                  <a:schemeClr val="bg1">
                    <a:lumMod val="50000"/>
                  </a:schemeClr>
                </a:solidFill>
              </a:rPr>
              <a:t>pattern</a:t>
            </a:r>
            <a:r>
              <a:rPr lang="en-US" sz="2000" dirty="0" smtClean="0">
                <a:solidFill>
                  <a:schemeClr val="accent1">
                    <a:lumMod val="50000"/>
                  </a:schemeClr>
                </a:solidFill>
              </a:rPr>
              <a:t> {</a:t>
            </a:r>
            <a:r>
              <a:rPr lang="en-US" sz="2000" dirty="0" smtClean="0">
                <a:solidFill>
                  <a:schemeClr val="bg1">
                    <a:lumMod val="50000"/>
                  </a:schemeClr>
                </a:solidFill>
              </a:rPr>
              <a:t>action</a:t>
            </a:r>
            <a:r>
              <a:rPr lang="en-US" sz="2000" dirty="0" smtClean="0">
                <a:solidFill>
                  <a:schemeClr val="accent1">
                    <a:lumMod val="50000"/>
                  </a:schemeClr>
                </a:solidFill>
              </a:rPr>
              <a:t>}’   </a:t>
            </a:r>
            <a:r>
              <a:rPr lang="en-US" sz="2000" dirty="0" err="1" smtClean="0">
                <a:solidFill>
                  <a:schemeClr val="bg1">
                    <a:lumMod val="50000"/>
                  </a:schemeClr>
                </a:solidFill>
              </a:rPr>
              <a:t>file_list</a:t>
            </a:r>
            <a:endParaRPr lang="en-US" sz="2000" dirty="0" smtClean="0">
              <a:solidFill>
                <a:schemeClr val="bg1">
                  <a:lumMod val="50000"/>
                </a:schemeClr>
              </a:solidFill>
            </a:endParaRPr>
          </a:p>
          <a:p>
            <a:pPr lvl="1" eaLnBrk="1" hangingPunct="1">
              <a:lnSpc>
                <a:spcPct val="80000"/>
              </a:lnSpc>
              <a:defRPr/>
            </a:pPr>
            <a:r>
              <a:rPr lang="en-US" sz="2000" dirty="0" smtClean="0"/>
              <a:t>The command line format is used when there are only a few </a:t>
            </a:r>
            <a:r>
              <a:rPr lang="en-US" sz="2000" dirty="0" smtClean="0">
                <a:solidFill>
                  <a:schemeClr val="bg1">
                    <a:lumMod val="50000"/>
                  </a:schemeClr>
                </a:solidFill>
              </a:rPr>
              <a:t>pattern</a:t>
            </a:r>
            <a:r>
              <a:rPr lang="en-US" sz="2000" dirty="0" smtClean="0">
                <a:solidFill>
                  <a:schemeClr val="accent1">
                    <a:lumMod val="50000"/>
                  </a:schemeClr>
                </a:solidFill>
              </a:rPr>
              <a:t> {</a:t>
            </a:r>
            <a:r>
              <a:rPr lang="en-US" sz="2000" dirty="0" smtClean="0">
                <a:solidFill>
                  <a:schemeClr val="bg1">
                    <a:lumMod val="50000"/>
                  </a:schemeClr>
                </a:solidFill>
              </a:rPr>
              <a:t>action</a:t>
            </a:r>
            <a:r>
              <a:rPr lang="en-US" sz="2000" dirty="0" smtClean="0">
                <a:solidFill>
                  <a:schemeClr val="accent1">
                    <a:lumMod val="50000"/>
                  </a:schemeClr>
                </a:solidFill>
              </a:rPr>
              <a:t>}  </a:t>
            </a:r>
            <a:r>
              <a:rPr lang="en-US" sz="2000" dirty="0" smtClean="0"/>
              <a:t>instructions.</a:t>
            </a:r>
          </a:p>
          <a:p>
            <a:pPr lvl="1" eaLnBrk="1" hangingPunct="1">
              <a:lnSpc>
                <a:spcPct val="80000"/>
              </a:lnSpc>
              <a:defRPr/>
            </a:pPr>
            <a:r>
              <a:rPr lang="en-US" sz="2000" dirty="0" smtClean="0"/>
              <a:t>The list of </a:t>
            </a:r>
            <a:r>
              <a:rPr lang="en-US" sz="2000" dirty="0" err="1" smtClean="0">
                <a:solidFill>
                  <a:schemeClr val="accent1">
                    <a:lumMod val="50000"/>
                  </a:schemeClr>
                </a:solidFill>
              </a:rPr>
              <a:t>awk</a:t>
            </a:r>
            <a:r>
              <a:rPr lang="en-US" sz="2000" dirty="0" smtClean="0"/>
              <a:t> instructions are in single quotes.</a:t>
            </a:r>
          </a:p>
          <a:p>
            <a:pPr lvl="1" eaLnBrk="1" hangingPunct="1">
              <a:lnSpc>
                <a:spcPct val="80000"/>
              </a:lnSpc>
              <a:defRPr/>
            </a:pPr>
            <a:r>
              <a:rPr lang="en-US" sz="2000" dirty="0" smtClean="0"/>
              <a:t>The action requires </a:t>
            </a:r>
            <a:r>
              <a:rPr lang="en-US" sz="2000" dirty="0" smtClean="0">
                <a:solidFill>
                  <a:schemeClr val="accent1">
                    <a:lumMod val="50000"/>
                  </a:schemeClr>
                </a:solidFill>
              </a:rPr>
              <a:t>{  }</a:t>
            </a:r>
          </a:p>
          <a:p>
            <a:pPr lvl="1" eaLnBrk="1" hangingPunct="1">
              <a:lnSpc>
                <a:spcPct val="80000"/>
              </a:lnSpc>
              <a:defRPr/>
            </a:pPr>
            <a:r>
              <a:rPr lang="en-US" sz="2000" dirty="0" smtClean="0"/>
              <a:t>If there are multiple instructions, they are separated by </a:t>
            </a:r>
            <a:r>
              <a:rPr lang="en-US" sz="2000" b="1" dirty="0" smtClean="0">
                <a:solidFill>
                  <a:schemeClr val="accent1">
                    <a:lumMod val="50000"/>
                  </a:schemeClr>
                </a:solidFill>
              </a:rPr>
              <a:t>;</a:t>
            </a:r>
          </a:p>
          <a:p>
            <a:pPr eaLnBrk="1" hangingPunct="1">
              <a:lnSpc>
                <a:spcPct val="80000"/>
              </a:lnSpc>
              <a:spcBef>
                <a:spcPts val="1800"/>
              </a:spcBef>
              <a:defRPr/>
            </a:pPr>
            <a:r>
              <a:rPr lang="en-US" sz="2000" dirty="0" smtClean="0"/>
              <a:t>Script format:   </a:t>
            </a:r>
          </a:p>
          <a:p>
            <a:pPr eaLnBrk="1" hangingPunct="1">
              <a:lnSpc>
                <a:spcPct val="80000"/>
              </a:lnSpc>
              <a:buFontTx/>
              <a:buNone/>
              <a:defRPr/>
            </a:pPr>
            <a:r>
              <a:rPr lang="en-US" sz="2000" dirty="0" smtClean="0"/>
              <a:t>			</a:t>
            </a:r>
            <a:r>
              <a:rPr lang="en-US" sz="2000" dirty="0" err="1" smtClean="0">
                <a:solidFill>
                  <a:schemeClr val="accent1">
                    <a:lumMod val="50000"/>
                  </a:schemeClr>
                </a:solidFill>
              </a:rPr>
              <a:t>awk</a:t>
            </a:r>
            <a:r>
              <a:rPr lang="en-US" sz="2000" dirty="0" smtClean="0">
                <a:solidFill>
                  <a:schemeClr val="accent1">
                    <a:lumMod val="50000"/>
                  </a:schemeClr>
                </a:solidFill>
              </a:rPr>
              <a:t>  –f   </a:t>
            </a:r>
            <a:r>
              <a:rPr lang="en-US" sz="2000" dirty="0" err="1" smtClean="0">
                <a:solidFill>
                  <a:schemeClr val="bg1">
                    <a:lumMod val="50000"/>
                  </a:schemeClr>
                </a:solidFill>
              </a:rPr>
              <a:t>script_name</a:t>
            </a:r>
            <a:r>
              <a:rPr lang="en-US" sz="2000" dirty="0" smtClean="0">
                <a:solidFill>
                  <a:schemeClr val="accent1">
                    <a:lumMod val="50000"/>
                  </a:schemeClr>
                </a:solidFill>
              </a:rPr>
              <a:t>   </a:t>
            </a:r>
            <a:r>
              <a:rPr lang="en-US" sz="2000" dirty="0" err="1" smtClean="0">
                <a:solidFill>
                  <a:schemeClr val="bg1">
                    <a:lumMod val="50000"/>
                  </a:schemeClr>
                </a:solidFill>
              </a:rPr>
              <a:t>file_list</a:t>
            </a:r>
            <a:endParaRPr lang="en-US" sz="2000" dirty="0" smtClean="0">
              <a:solidFill>
                <a:schemeClr val="bg1">
                  <a:lumMod val="50000"/>
                </a:schemeClr>
              </a:solidFill>
            </a:endParaRPr>
          </a:p>
          <a:p>
            <a:pPr lvl="1" eaLnBrk="1" hangingPunct="1">
              <a:lnSpc>
                <a:spcPct val="80000"/>
              </a:lnSpc>
              <a:defRPr/>
            </a:pPr>
            <a:r>
              <a:rPr lang="en-US" sz="2000" dirty="0" smtClean="0"/>
              <a:t>This format is used when there are many instructions, or when the instructions take up multiple lines.</a:t>
            </a:r>
          </a:p>
          <a:p>
            <a:pPr lvl="1" eaLnBrk="1" hangingPunct="1">
              <a:lnSpc>
                <a:spcPct val="80000"/>
              </a:lnSpc>
              <a:defRPr/>
            </a:pPr>
            <a:r>
              <a:rPr lang="en-US" sz="2000" dirty="0" smtClean="0"/>
              <a:t>Note the use of the </a:t>
            </a:r>
            <a:r>
              <a:rPr lang="en-US" sz="2000" dirty="0" smtClean="0">
                <a:solidFill>
                  <a:srgbClr val="3C8C93"/>
                </a:solidFill>
              </a:rPr>
              <a:t>–f</a:t>
            </a:r>
            <a:r>
              <a:rPr lang="en-US" sz="2000" dirty="0" smtClean="0"/>
              <a:t> option, to tell </a:t>
            </a:r>
            <a:r>
              <a:rPr lang="en-US" sz="2000" dirty="0" err="1" smtClean="0">
                <a:solidFill>
                  <a:schemeClr val="accent1">
                    <a:lumMod val="50000"/>
                  </a:schemeClr>
                </a:solidFill>
              </a:rPr>
              <a:t>awk</a:t>
            </a:r>
            <a:r>
              <a:rPr lang="en-US" sz="2000" dirty="0" smtClean="0">
                <a:solidFill>
                  <a:schemeClr val="accent1">
                    <a:lumMod val="50000"/>
                  </a:schemeClr>
                </a:solidFill>
              </a:rPr>
              <a:t> </a:t>
            </a:r>
            <a:r>
              <a:rPr lang="en-US" sz="2000" dirty="0" smtClean="0"/>
              <a:t>to get the instructions from a </a:t>
            </a:r>
            <a:r>
              <a:rPr lang="en-US" sz="2000" b="1" u="sng" dirty="0" smtClean="0"/>
              <a:t>f</a:t>
            </a:r>
            <a:r>
              <a:rPr lang="en-US" sz="2000" dirty="0" smtClean="0"/>
              <a:t>ile</a:t>
            </a:r>
          </a:p>
          <a:p>
            <a:pPr lvl="1" eaLnBrk="1" hangingPunct="1">
              <a:lnSpc>
                <a:spcPct val="80000"/>
              </a:lnSpc>
              <a:defRPr/>
            </a:pPr>
            <a:r>
              <a:rPr lang="en-US" sz="2000" dirty="0" smtClean="0"/>
              <a:t>Programming constructs such as loops and branching are put in an </a:t>
            </a:r>
            <a:r>
              <a:rPr lang="en-US" sz="2000" dirty="0" err="1" smtClean="0">
                <a:solidFill>
                  <a:schemeClr val="accent1">
                    <a:lumMod val="50000"/>
                  </a:schemeClr>
                </a:solidFill>
              </a:rPr>
              <a:t>awk</a:t>
            </a:r>
            <a:r>
              <a:rPr lang="en-US" sz="2000" dirty="0" smtClean="0"/>
              <a:t> script.</a:t>
            </a:r>
          </a:p>
          <a:p>
            <a:pPr lvl="1" eaLnBrk="1" hangingPunct="1">
              <a:lnSpc>
                <a:spcPct val="80000"/>
              </a:lnSpc>
              <a:defRPr/>
            </a:pPr>
            <a:r>
              <a:rPr lang="en-US" sz="2000" dirty="0" smtClean="0"/>
              <a:t>Comments are also put in script for documentation. Comment lines begin with </a:t>
            </a:r>
            <a:r>
              <a:rPr lang="en-US" sz="2000" dirty="0" smtClean="0">
                <a:solidFill>
                  <a:schemeClr val="accent1">
                    <a:lumMod val="50000"/>
                  </a:schemeClr>
                </a:solidFill>
              </a:rPr>
              <a:t>#</a:t>
            </a:r>
            <a:r>
              <a:rPr lang="en-US" sz="2000" dirty="0" smtClean="0"/>
              <a:t> and end with the newline character.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000" y="228600"/>
            <a:ext cx="8229600" cy="487363"/>
          </a:xfrm>
        </p:spPr>
        <p:txBody>
          <a:bodyPr/>
          <a:lstStyle/>
          <a:p>
            <a:pPr eaLnBrk="1" hangingPunct="1"/>
            <a:r>
              <a:rPr lang="en-US" sz="2800" dirty="0" smtClean="0"/>
              <a:t>Records and Fields </a:t>
            </a:r>
            <a:r>
              <a:rPr lang="en-US" sz="2000" dirty="0" smtClean="0"/>
              <a:t>(1 of 2)</a:t>
            </a:r>
            <a:endParaRPr lang="en-US" sz="2000" dirty="0" smtClean="0">
              <a:solidFill>
                <a:schemeClr val="tx1"/>
              </a:solidFill>
            </a:endParaRPr>
          </a:p>
        </p:txBody>
      </p:sp>
      <p:sp>
        <p:nvSpPr>
          <p:cNvPr id="53251" name="Rectangle 3"/>
          <p:cNvSpPr>
            <a:spLocks noGrp="1" noChangeArrowheads="1"/>
          </p:cNvSpPr>
          <p:nvPr>
            <p:ph type="body" idx="1"/>
          </p:nvPr>
        </p:nvSpPr>
        <p:spPr>
          <a:xfrm>
            <a:off x="457200" y="685800"/>
            <a:ext cx="8229600" cy="5562600"/>
          </a:xfrm>
        </p:spPr>
        <p:txBody>
          <a:bodyPr/>
          <a:lstStyle/>
          <a:p>
            <a:pPr eaLnBrk="1" hangingPunct="1">
              <a:lnSpc>
                <a:spcPct val="90000"/>
              </a:lnSpc>
              <a:defRPr/>
            </a:pPr>
            <a:r>
              <a:rPr lang="en-US" sz="2000" dirty="0" err="1" smtClean="0">
                <a:solidFill>
                  <a:schemeClr val="accent1">
                    <a:lumMod val="50000"/>
                  </a:schemeClr>
                </a:solidFill>
              </a:rPr>
              <a:t>awk</a:t>
            </a:r>
            <a:r>
              <a:rPr lang="en-US" sz="2000" dirty="0" smtClean="0"/>
              <a:t> views all the input lines as being made up of </a:t>
            </a:r>
            <a:r>
              <a:rPr lang="en-US" sz="2000" i="1" u="sng" dirty="0" smtClean="0"/>
              <a:t>records</a:t>
            </a:r>
            <a:r>
              <a:rPr lang="en-US" sz="2000" i="1" dirty="0" smtClean="0"/>
              <a:t> </a:t>
            </a:r>
            <a:r>
              <a:rPr lang="en-US" sz="2000" dirty="0" smtClean="0"/>
              <a:t>and </a:t>
            </a:r>
            <a:r>
              <a:rPr lang="en-US" sz="2000" i="1" u="sng" dirty="0" smtClean="0"/>
              <a:t>fields.</a:t>
            </a:r>
          </a:p>
          <a:p>
            <a:pPr eaLnBrk="1" hangingPunct="1">
              <a:lnSpc>
                <a:spcPct val="90000"/>
              </a:lnSpc>
              <a:defRPr/>
            </a:pPr>
            <a:r>
              <a:rPr lang="en-US" sz="2000" dirty="0" smtClean="0"/>
              <a:t>Typically a record is 1 input line, so the default record delimiter or </a:t>
            </a:r>
            <a:r>
              <a:rPr lang="en-US" sz="2000" i="1" u="sng" dirty="0" smtClean="0"/>
              <a:t>record separator</a:t>
            </a:r>
            <a:r>
              <a:rPr lang="en-US" sz="2000" i="1" dirty="0" smtClean="0"/>
              <a:t> </a:t>
            </a:r>
            <a:r>
              <a:rPr lang="en-US" sz="2000" dirty="0" smtClean="0"/>
              <a:t>is the newline character.</a:t>
            </a:r>
          </a:p>
          <a:p>
            <a:pPr eaLnBrk="1" hangingPunct="1">
              <a:lnSpc>
                <a:spcPct val="90000"/>
              </a:lnSpc>
              <a:defRPr/>
            </a:pPr>
            <a:r>
              <a:rPr lang="en-US" sz="2000" dirty="0" smtClean="0"/>
              <a:t>Each record (or line) is made up of multiple fields, with a regular field delimiter or </a:t>
            </a:r>
            <a:r>
              <a:rPr lang="en-US" sz="2000" i="1" u="sng" dirty="0" smtClean="0"/>
              <a:t>field separator.</a:t>
            </a:r>
          </a:p>
          <a:p>
            <a:pPr eaLnBrk="1" hangingPunct="1">
              <a:lnSpc>
                <a:spcPct val="90000"/>
              </a:lnSpc>
              <a:defRPr/>
            </a:pPr>
            <a:r>
              <a:rPr lang="en-US" sz="2000" dirty="0" smtClean="0"/>
              <a:t>The default field separator is space or tab. Multiple consecutive spaces or tabs count as 1 separator, just as if it’s a single space.</a:t>
            </a:r>
          </a:p>
          <a:p>
            <a:pPr eaLnBrk="1" hangingPunct="1">
              <a:lnSpc>
                <a:spcPct val="90000"/>
              </a:lnSpc>
              <a:defRPr/>
            </a:pPr>
            <a:r>
              <a:rPr lang="en-US" sz="2000" dirty="0" smtClean="0"/>
              <a:t>When </a:t>
            </a:r>
            <a:r>
              <a:rPr lang="en-US" sz="2000" dirty="0" err="1" smtClean="0">
                <a:solidFill>
                  <a:schemeClr val="accent1">
                    <a:lumMod val="50000"/>
                  </a:schemeClr>
                </a:solidFill>
              </a:rPr>
              <a:t>awk</a:t>
            </a:r>
            <a:r>
              <a:rPr lang="en-US" sz="2000" dirty="0" smtClean="0"/>
              <a:t> reads in 1 line, or 1 record, the line goes into a </a:t>
            </a:r>
            <a:r>
              <a:rPr lang="en-US" sz="2000" i="1" u="sng" dirty="0" smtClean="0"/>
              <a:t>record buffer</a:t>
            </a:r>
            <a:r>
              <a:rPr lang="en-US" sz="2000" dirty="0" smtClean="0"/>
              <a:t>, and each field of the line goes into one of many </a:t>
            </a:r>
            <a:r>
              <a:rPr lang="en-US" sz="2000" i="1" u="sng" dirty="0" smtClean="0"/>
              <a:t>field buffers.</a:t>
            </a:r>
            <a:endParaRPr lang="en-US" sz="2000" dirty="0" smtClean="0"/>
          </a:p>
          <a:p>
            <a:pPr eaLnBrk="1" hangingPunct="1">
              <a:lnSpc>
                <a:spcPct val="90000"/>
              </a:lnSpc>
              <a:defRPr/>
            </a:pPr>
            <a:r>
              <a:rPr lang="en-US" sz="2000" dirty="0" smtClean="0"/>
              <a:t>Example:     </a:t>
            </a:r>
            <a:r>
              <a:rPr lang="en-US" sz="2000" dirty="0" err="1" smtClean="0">
                <a:solidFill>
                  <a:schemeClr val="bg1">
                    <a:lumMod val="50000"/>
                  </a:schemeClr>
                </a:solidFill>
              </a:rPr>
              <a:t>fileA</a:t>
            </a:r>
            <a:r>
              <a:rPr lang="en-US" sz="2000" dirty="0" smtClean="0"/>
              <a:t> has 3 lines of text</a:t>
            </a:r>
          </a:p>
          <a:p>
            <a:pPr eaLnBrk="1" hangingPunct="1">
              <a:lnSpc>
                <a:spcPct val="90000"/>
              </a:lnSpc>
              <a:buNone/>
              <a:defRPr/>
            </a:pPr>
            <a:endParaRPr lang="en-US" sz="2000" dirty="0" smtClean="0"/>
          </a:p>
          <a:p>
            <a:pPr eaLnBrk="1" hangingPunct="1">
              <a:lnSpc>
                <a:spcPct val="90000"/>
              </a:lnSpc>
              <a:buNone/>
              <a:defRPr/>
            </a:pPr>
            <a:endParaRPr lang="en-US" sz="2000" dirty="0" smtClean="0"/>
          </a:p>
          <a:p>
            <a:pPr eaLnBrk="1" hangingPunct="1">
              <a:lnSpc>
                <a:spcPct val="90000"/>
              </a:lnSpc>
              <a:buNone/>
              <a:defRPr/>
            </a:pPr>
            <a:r>
              <a:rPr lang="en-US" sz="2000" dirty="0" smtClean="0"/>
              <a:t>	Using the default record separator of \n, and the default field separator of space or tab, when </a:t>
            </a:r>
            <a:r>
              <a:rPr lang="en-US" sz="2000" dirty="0" err="1" smtClean="0">
                <a:solidFill>
                  <a:schemeClr val="accent1">
                    <a:lumMod val="50000"/>
                  </a:schemeClr>
                </a:solidFill>
              </a:rPr>
              <a:t>awk</a:t>
            </a:r>
            <a:r>
              <a:rPr lang="en-US" sz="2000" dirty="0" smtClean="0"/>
              <a:t> reads in the first record:</a:t>
            </a:r>
          </a:p>
          <a:p>
            <a:pPr eaLnBrk="1" hangingPunct="1">
              <a:lnSpc>
                <a:spcPct val="90000"/>
              </a:lnSpc>
              <a:buNone/>
              <a:defRPr/>
            </a:pPr>
            <a:r>
              <a:rPr lang="en-US" sz="2000" dirty="0" smtClean="0"/>
              <a:t>	The record buffer  is                          The field buffers are</a:t>
            </a:r>
          </a:p>
        </p:txBody>
      </p:sp>
      <p:sp>
        <p:nvSpPr>
          <p:cNvPr id="7" name="TextBox 6"/>
          <p:cNvSpPr txBox="1"/>
          <p:nvPr/>
        </p:nvSpPr>
        <p:spPr>
          <a:xfrm>
            <a:off x="5029200" y="3505200"/>
            <a:ext cx="2590800" cy="923330"/>
          </a:xfrm>
          <a:prstGeom prst="rect">
            <a:avLst/>
          </a:prstGeom>
          <a:noFill/>
          <a:ln>
            <a:solidFill>
              <a:schemeClr val="bg1">
                <a:lumMod val="50000"/>
              </a:schemeClr>
            </a:solidFill>
          </a:ln>
        </p:spPr>
        <p:txBody>
          <a:bodyPr wrap="square" rtlCol="0">
            <a:spAutoFit/>
          </a:bodyPr>
          <a:lstStyle/>
          <a:p>
            <a:r>
              <a:rPr lang="en-US" b="1" dirty="0" smtClean="0">
                <a:solidFill>
                  <a:schemeClr val="bg1">
                    <a:lumMod val="50000"/>
                  </a:schemeClr>
                </a:solidFill>
                <a:latin typeface="Courier New" pitchFamily="49" charset="0"/>
                <a:cs typeface="Courier New" pitchFamily="49" charset="0"/>
              </a:rPr>
              <a:t>CIS 18A fall</a:t>
            </a:r>
          </a:p>
          <a:p>
            <a:r>
              <a:rPr lang="en-US" b="1" dirty="0" smtClean="0">
                <a:solidFill>
                  <a:schemeClr val="bg1">
                    <a:lumMod val="50000"/>
                  </a:schemeClr>
                </a:solidFill>
                <a:latin typeface="Courier New" pitchFamily="49" charset="0"/>
                <a:cs typeface="Courier New" pitchFamily="49" charset="0"/>
              </a:rPr>
              <a:t>CIS 18B winter</a:t>
            </a:r>
          </a:p>
          <a:p>
            <a:r>
              <a:rPr lang="en-US" b="1" dirty="0" smtClean="0">
                <a:solidFill>
                  <a:schemeClr val="bg1">
                    <a:lumMod val="50000"/>
                  </a:schemeClr>
                </a:solidFill>
                <a:latin typeface="Courier New" pitchFamily="49" charset="0"/>
                <a:cs typeface="Courier New" pitchFamily="49" charset="0"/>
              </a:rPr>
              <a:t>CIS 18C spring</a:t>
            </a:r>
            <a:endParaRPr lang="en-US" b="1" dirty="0">
              <a:solidFill>
                <a:schemeClr val="bg1">
                  <a:lumMod val="50000"/>
                </a:schemeClr>
              </a:solidFill>
              <a:latin typeface="Courier New" pitchFamily="49" charset="0"/>
              <a:cs typeface="Courier New" pitchFamily="49" charset="0"/>
            </a:endParaRPr>
          </a:p>
        </p:txBody>
      </p:sp>
      <p:sp>
        <p:nvSpPr>
          <p:cNvPr id="8" name="TextBox 7"/>
          <p:cNvSpPr txBox="1"/>
          <p:nvPr/>
        </p:nvSpPr>
        <p:spPr>
          <a:xfrm>
            <a:off x="914400" y="5410200"/>
            <a:ext cx="2057400" cy="369332"/>
          </a:xfrm>
          <a:prstGeom prst="rect">
            <a:avLst/>
          </a:prstGeom>
          <a:noFill/>
          <a:ln>
            <a:solidFill>
              <a:schemeClr val="bg1">
                <a:lumMod val="50000"/>
              </a:schemeClr>
            </a:solidFill>
          </a:ln>
        </p:spPr>
        <p:txBody>
          <a:bodyPr wrap="square" rtlCol="0">
            <a:spAutoFit/>
          </a:bodyPr>
          <a:lstStyle/>
          <a:p>
            <a:r>
              <a:rPr lang="en-US" b="1" dirty="0" smtClean="0">
                <a:solidFill>
                  <a:schemeClr val="bg1">
                    <a:lumMod val="50000"/>
                  </a:schemeClr>
                </a:solidFill>
                <a:latin typeface="Courier New" pitchFamily="49" charset="0"/>
                <a:cs typeface="Courier New" pitchFamily="49" charset="0"/>
              </a:rPr>
              <a:t>CIS 18A fall</a:t>
            </a:r>
          </a:p>
        </p:txBody>
      </p:sp>
      <p:sp>
        <p:nvSpPr>
          <p:cNvPr id="9" name="TextBox 8"/>
          <p:cNvSpPr txBox="1"/>
          <p:nvPr/>
        </p:nvSpPr>
        <p:spPr>
          <a:xfrm>
            <a:off x="5105400" y="5410200"/>
            <a:ext cx="598241" cy="369332"/>
          </a:xfrm>
          <a:prstGeom prst="rect">
            <a:avLst/>
          </a:prstGeom>
          <a:noFill/>
          <a:ln>
            <a:solidFill>
              <a:schemeClr val="bg1">
                <a:lumMod val="50000"/>
              </a:schemeClr>
            </a:solidFill>
          </a:ln>
        </p:spPr>
        <p:txBody>
          <a:bodyPr wrap="none" rtlCol="0">
            <a:spAutoFit/>
          </a:bodyPr>
          <a:lstStyle/>
          <a:p>
            <a:r>
              <a:rPr lang="en-US" b="1" dirty="0" smtClean="0">
                <a:solidFill>
                  <a:schemeClr val="bg1">
                    <a:lumMod val="50000"/>
                  </a:schemeClr>
                </a:solidFill>
                <a:latin typeface="Courier New" pitchFamily="49" charset="0"/>
              </a:rPr>
              <a:t>CIS</a:t>
            </a:r>
            <a:endParaRPr lang="en-US" b="1" dirty="0">
              <a:solidFill>
                <a:schemeClr val="bg1">
                  <a:lumMod val="50000"/>
                </a:schemeClr>
              </a:solidFill>
              <a:latin typeface="Courier New" pitchFamily="49" charset="0"/>
            </a:endParaRPr>
          </a:p>
        </p:txBody>
      </p:sp>
      <p:sp>
        <p:nvSpPr>
          <p:cNvPr id="11" name="TextBox 10"/>
          <p:cNvSpPr txBox="1"/>
          <p:nvPr/>
        </p:nvSpPr>
        <p:spPr>
          <a:xfrm>
            <a:off x="6248400" y="5410200"/>
            <a:ext cx="598241" cy="369332"/>
          </a:xfrm>
          <a:prstGeom prst="rect">
            <a:avLst/>
          </a:prstGeom>
          <a:noFill/>
          <a:ln>
            <a:solidFill>
              <a:schemeClr val="bg1">
                <a:lumMod val="50000"/>
              </a:schemeClr>
            </a:solidFill>
          </a:ln>
        </p:spPr>
        <p:txBody>
          <a:bodyPr wrap="none" rtlCol="0">
            <a:spAutoFit/>
          </a:bodyPr>
          <a:lstStyle/>
          <a:p>
            <a:r>
              <a:rPr lang="en-US" b="1" dirty="0" smtClean="0">
                <a:solidFill>
                  <a:schemeClr val="bg1">
                    <a:lumMod val="50000"/>
                  </a:schemeClr>
                </a:solidFill>
                <a:latin typeface="Courier New" pitchFamily="49" charset="0"/>
              </a:rPr>
              <a:t>18A</a:t>
            </a:r>
            <a:endParaRPr lang="en-US" b="1" dirty="0">
              <a:solidFill>
                <a:schemeClr val="bg1">
                  <a:lumMod val="50000"/>
                </a:schemeClr>
              </a:solidFill>
              <a:latin typeface="Courier New" pitchFamily="49" charset="0"/>
            </a:endParaRPr>
          </a:p>
        </p:txBody>
      </p:sp>
      <p:sp>
        <p:nvSpPr>
          <p:cNvPr id="12" name="TextBox 11"/>
          <p:cNvSpPr txBox="1"/>
          <p:nvPr/>
        </p:nvSpPr>
        <p:spPr>
          <a:xfrm>
            <a:off x="7391400" y="5410200"/>
            <a:ext cx="736099" cy="369332"/>
          </a:xfrm>
          <a:prstGeom prst="rect">
            <a:avLst/>
          </a:prstGeom>
          <a:noFill/>
          <a:ln>
            <a:solidFill>
              <a:schemeClr val="bg1">
                <a:lumMod val="50000"/>
              </a:schemeClr>
            </a:solidFill>
          </a:ln>
        </p:spPr>
        <p:txBody>
          <a:bodyPr wrap="none" rtlCol="0">
            <a:spAutoFit/>
          </a:bodyPr>
          <a:lstStyle/>
          <a:p>
            <a:r>
              <a:rPr lang="en-US" b="1" dirty="0" smtClean="0">
                <a:solidFill>
                  <a:schemeClr val="bg1">
                    <a:lumMod val="50000"/>
                  </a:schemeClr>
                </a:solidFill>
                <a:latin typeface="Courier New" pitchFamily="49" charset="0"/>
              </a:rPr>
              <a:t>fall</a:t>
            </a:r>
            <a:endParaRPr lang="en-US" b="1" dirty="0">
              <a:solidFill>
                <a:schemeClr val="bg1">
                  <a:lumMod val="50000"/>
                </a:schemeClr>
              </a:solidFill>
              <a:latin typeface="Courier New"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000" y="228600"/>
            <a:ext cx="8229600" cy="487363"/>
          </a:xfrm>
        </p:spPr>
        <p:txBody>
          <a:bodyPr/>
          <a:lstStyle/>
          <a:p>
            <a:pPr eaLnBrk="1" hangingPunct="1"/>
            <a:r>
              <a:rPr lang="en-US" sz="2800" dirty="0" smtClean="0"/>
              <a:t>Records and Fields </a:t>
            </a:r>
            <a:r>
              <a:rPr lang="en-US" sz="2000" dirty="0" smtClean="0"/>
              <a:t>(2 of 2)</a:t>
            </a:r>
            <a:endParaRPr lang="en-US" sz="2000" dirty="0" smtClean="0">
              <a:solidFill>
                <a:schemeClr val="tx1"/>
              </a:solidFill>
            </a:endParaRPr>
          </a:p>
        </p:txBody>
      </p:sp>
      <p:sp>
        <p:nvSpPr>
          <p:cNvPr id="53251" name="Rectangle 3"/>
          <p:cNvSpPr>
            <a:spLocks noGrp="1" noChangeArrowheads="1"/>
          </p:cNvSpPr>
          <p:nvPr>
            <p:ph type="body" idx="1"/>
          </p:nvPr>
        </p:nvSpPr>
        <p:spPr>
          <a:xfrm>
            <a:off x="533400" y="685800"/>
            <a:ext cx="8153400" cy="5562600"/>
          </a:xfrm>
        </p:spPr>
        <p:txBody>
          <a:bodyPr/>
          <a:lstStyle/>
          <a:p>
            <a:pPr eaLnBrk="1" hangingPunct="1">
              <a:lnSpc>
                <a:spcPct val="90000"/>
              </a:lnSpc>
              <a:defRPr/>
            </a:pPr>
            <a:r>
              <a:rPr lang="en-US" sz="2000" dirty="0" smtClean="0"/>
              <a:t>The record and field buffers store the record and fields of the current line that is being processed.</a:t>
            </a:r>
          </a:p>
          <a:p>
            <a:pPr eaLnBrk="1" hangingPunct="1">
              <a:lnSpc>
                <a:spcPct val="90000"/>
              </a:lnSpc>
              <a:defRPr/>
            </a:pPr>
            <a:r>
              <a:rPr lang="en-US" sz="2000" dirty="0" smtClean="0"/>
              <a:t>Before reading in any line, these buffers are empty.</a:t>
            </a:r>
          </a:p>
          <a:p>
            <a:pPr eaLnBrk="1" hangingPunct="1">
              <a:lnSpc>
                <a:spcPct val="90000"/>
              </a:lnSpc>
              <a:defRPr/>
            </a:pPr>
            <a:r>
              <a:rPr lang="en-US" sz="2000" dirty="0" smtClean="0"/>
              <a:t>When a line is read in, it overwrites the buffers, so the previous line which was in the buffers is no longer available to </a:t>
            </a:r>
            <a:r>
              <a:rPr lang="en-US" sz="2000" dirty="0" err="1" smtClean="0">
                <a:solidFill>
                  <a:schemeClr val="accent1">
                    <a:lumMod val="50000"/>
                  </a:schemeClr>
                </a:solidFill>
              </a:rPr>
              <a:t>awk</a:t>
            </a:r>
            <a:r>
              <a:rPr lang="en-US" sz="2000" dirty="0" smtClean="0">
                <a:solidFill>
                  <a:schemeClr val="accent1">
                    <a:lumMod val="50000"/>
                  </a:schemeClr>
                </a:solidFill>
              </a:rPr>
              <a:t>.</a:t>
            </a:r>
          </a:p>
          <a:p>
            <a:pPr eaLnBrk="1" hangingPunct="1">
              <a:lnSpc>
                <a:spcPct val="90000"/>
              </a:lnSpc>
              <a:defRPr/>
            </a:pPr>
            <a:r>
              <a:rPr lang="en-US" sz="2000" dirty="0" smtClean="0"/>
              <a:t>When all the lines have been read in and processed, the fields and records of the last line stay in these buffers.</a:t>
            </a:r>
          </a:p>
          <a:p>
            <a:pPr eaLnBrk="1" hangingPunct="1">
              <a:lnSpc>
                <a:spcPct val="90000"/>
              </a:lnSpc>
              <a:defRPr/>
            </a:pPr>
            <a:r>
              <a:rPr lang="en-US" sz="2000" dirty="0" smtClean="0"/>
              <a:t>You can access and modify the data in the buffers by using their names:</a:t>
            </a:r>
          </a:p>
          <a:p>
            <a:pPr lvl="2" eaLnBrk="1" hangingPunct="1">
              <a:lnSpc>
                <a:spcPct val="90000"/>
              </a:lnSpc>
              <a:buFontTx/>
              <a:buNone/>
              <a:defRPr/>
            </a:pPr>
            <a:r>
              <a:rPr lang="en-US" sz="2000" dirty="0" smtClean="0">
                <a:solidFill>
                  <a:schemeClr val="accent1">
                    <a:lumMod val="50000"/>
                  </a:schemeClr>
                </a:solidFill>
              </a:rPr>
              <a:t>$0</a:t>
            </a:r>
            <a:r>
              <a:rPr lang="en-US" sz="2000" dirty="0" smtClean="0"/>
              <a:t>	record buffer, has the entire line</a:t>
            </a:r>
          </a:p>
          <a:p>
            <a:pPr lvl="2" eaLnBrk="1" hangingPunct="1">
              <a:lnSpc>
                <a:spcPct val="90000"/>
              </a:lnSpc>
              <a:buFontTx/>
              <a:buNone/>
              <a:defRPr/>
            </a:pPr>
            <a:r>
              <a:rPr lang="en-US" sz="2000" dirty="0" smtClean="0">
                <a:solidFill>
                  <a:schemeClr val="accent1">
                    <a:lumMod val="50000"/>
                  </a:schemeClr>
                </a:solidFill>
              </a:rPr>
              <a:t>$1</a:t>
            </a:r>
            <a:r>
              <a:rPr lang="en-US" sz="2000" dirty="0" smtClean="0"/>
              <a:t>	field buffer 1, has the first field</a:t>
            </a:r>
          </a:p>
          <a:p>
            <a:pPr lvl="2" eaLnBrk="1" hangingPunct="1">
              <a:lnSpc>
                <a:spcPct val="90000"/>
              </a:lnSpc>
              <a:buFontTx/>
              <a:buNone/>
              <a:defRPr/>
            </a:pPr>
            <a:r>
              <a:rPr lang="en-US" sz="2000" dirty="0" smtClean="0">
                <a:solidFill>
                  <a:schemeClr val="accent1">
                    <a:lumMod val="50000"/>
                  </a:schemeClr>
                </a:solidFill>
              </a:rPr>
              <a:t>$2</a:t>
            </a:r>
            <a:r>
              <a:rPr lang="en-US" sz="2000" dirty="0" smtClean="0"/>
              <a:t>	field buffer 2, has the second field, etc.</a:t>
            </a:r>
          </a:p>
          <a:p>
            <a:pPr eaLnBrk="1" hangingPunct="1">
              <a:lnSpc>
                <a:spcPct val="90000"/>
              </a:lnSpc>
              <a:defRPr/>
            </a:pPr>
            <a:r>
              <a:rPr lang="en-US" sz="2000" dirty="0" smtClean="0"/>
              <a:t>Example:  if the delimiter is comma and the current line is      </a:t>
            </a:r>
          </a:p>
          <a:p>
            <a:pPr eaLnBrk="1" hangingPunct="1">
              <a:lnSpc>
                <a:spcPct val="90000"/>
              </a:lnSpc>
              <a:buFontTx/>
              <a:buNone/>
              <a:defRPr/>
            </a:pPr>
            <a:r>
              <a:rPr lang="en-US" sz="2000" dirty="0" smtClean="0"/>
              <a:t> 				</a:t>
            </a:r>
            <a:r>
              <a:rPr lang="en-US" sz="2000" dirty="0" err="1" smtClean="0">
                <a:solidFill>
                  <a:schemeClr val="bg1">
                    <a:lumMod val="50000"/>
                  </a:schemeClr>
                </a:solidFill>
              </a:rPr>
              <a:t>cis</a:t>
            </a:r>
            <a:r>
              <a:rPr lang="en-US" sz="2000" dirty="0" smtClean="0">
                <a:solidFill>
                  <a:schemeClr val="bg1">
                    <a:lumMod val="50000"/>
                  </a:schemeClr>
                </a:solidFill>
              </a:rPr>
              <a:t> 18c,4.5,TTh,AM</a:t>
            </a:r>
            <a:endParaRPr lang="en-US" sz="2000" dirty="0" smtClean="0"/>
          </a:p>
          <a:p>
            <a:pPr eaLnBrk="1" hangingPunct="1">
              <a:lnSpc>
                <a:spcPct val="90000"/>
              </a:lnSpc>
              <a:buFontTx/>
              <a:buNone/>
              <a:defRPr/>
            </a:pPr>
            <a:r>
              <a:rPr lang="en-US" sz="2000" dirty="0" smtClean="0">
                <a:solidFill>
                  <a:schemeClr val="accent1">
                    <a:lumMod val="50000"/>
                  </a:schemeClr>
                </a:solidFill>
              </a:rPr>
              <a:t>	</a:t>
            </a:r>
            <a:r>
              <a:rPr lang="en-US" sz="2000" dirty="0" smtClean="0"/>
              <a:t>Then</a:t>
            </a:r>
            <a:r>
              <a:rPr lang="en-US" sz="2000" dirty="0" smtClean="0">
                <a:solidFill>
                  <a:schemeClr val="accent1">
                    <a:lumMod val="50000"/>
                  </a:schemeClr>
                </a:solidFill>
              </a:rPr>
              <a:t>      $0</a:t>
            </a:r>
            <a:r>
              <a:rPr lang="en-US" sz="2000" dirty="0" smtClean="0"/>
              <a:t>: </a:t>
            </a:r>
            <a:r>
              <a:rPr lang="en-US" sz="2000" dirty="0" err="1" smtClean="0">
                <a:solidFill>
                  <a:schemeClr val="bg1">
                    <a:lumMod val="50000"/>
                  </a:schemeClr>
                </a:solidFill>
              </a:rPr>
              <a:t>cis</a:t>
            </a:r>
            <a:r>
              <a:rPr lang="en-US" sz="2000" dirty="0" smtClean="0">
                <a:solidFill>
                  <a:schemeClr val="bg1">
                    <a:lumMod val="50000"/>
                  </a:schemeClr>
                </a:solidFill>
              </a:rPr>
              <a:t> 18c,4.5,TTh,AM</a:t>
            </a:r>
          </a:p>
          <a:p>
            <a:pPr lvl="1" eaLnBrk="1" hangingPunct="1">
              <a:lnSpc>
                <a:spcPct val="90000"/>
              </a:lnSpc>
              <a:buFontTx/>
              <a:buNone/>
              <a:defRPr/>
            </a:pPr>
            <a:r>
              <a:rPr lang="en-US" sz="2000" dirty="0" smtClean="0">
                <a:solidFill>
                  <a:schemeClr val="accent1">
                    <a:lumMod val="50000"/>
                  </a:schemeClr>
                </a:solidFill>
              </a:rPr>
              <a:t>$1</a:t>
            </a:r>
            <a:r>
              <a:rPr lang="en-US" sz="2000" dirty="0" smtClean="0"/>
              <a:t>: </a:t>
            </a:r>
            <a:r>
              <a:rPr lang="en-US" sz="2000" dirty="0" err="1" smtClean="0">
                <a:solidFill>
                  <a:schemeClr val="bg1">
                    <a:lumMod val="50000"/>
                  </a:schemeClr>
                </a:solidFill>
              </a:rPr>
              <a:t>cis</a:t>
            </a:r>
            <a:r>
              <a:rPr lang="en-US" sz="2000" dirty="0" smtClean="0">
                <a:solidFill>
                  <a:schemeClr val="bg1">
                    <a:lumMod val="50000"/>
                  </a:schemeClr>
                </a:solidFill>
              </a:rPr>
              <a:t> 18c 		</a:t>
            </a:r>
            <a:r>
              <a:rPr lang="en-US" sz="2000" dirty="0" smtClean="0">
                <a:solidFill>
                  <a:schemeClr val="accent1">
                    <a:lumMod val="50000"/>
                  </a:schemeClr>
                </a:solidFill>
              </a:rPr>
              <a:t>$2</a:t>
            </a:r>
            <a:r>
              <a:rPr lang="en-US" sz="2000" dirty="0" smtClean="0"/>
              <a:t>: </a:t>
            </a:r>
            <a:r>
              <a:rPr lang="en-US" sz="2000" dirty="0" smtClean="0">
                <a:solidFill>
                  <a:schemeClr val="bg1">
                    <a:lumMod val="50000"/>
                  </a:schemeClr>
                </a:solidFill>
              </a:rPr>
              <a:t>4.5</a:t>
            </a:r>
            <a:r>
              <a:rPr lang="en-US" sz="2000" dirty="0" smtClean="0"/>
              <a:t>		</a:t>
            </a:r>
            <a:r>
              <a:rPr lang="en-US" sz="2000" dirty="0" smtClean="0">
                <a:solidFill>
                  <a:schemeClr val="accent1">
                    <a:lumMod val="50000"/>
                  </a:schemeClr>
                </a:solidFill>
              </a:rPr>
              <a:t>$3</a:t>
            </a:r>
            <a:r>
              <a:rPr lang="en-US" sz="2000" dirty="0" smtClean="0"/>
              <a:t>: </a:t>
            </a:r>
            <a:r>
              <a:rPr lang="en-US" sz="2000" dirty="0" err="1" smtClean="0">
                <a:solidFill>
                  <a:schemeClr val="bg1">
                    <a:lumMod val="50000"/>
                  </a:schemeClr>
                </a:solidFill>
              </a:rPr>
              <a:t>TTh</a:t>
            </a:r>
            <a:r>
              <a:rPr lang="en-US" sz="2000" dirty="0" smtClean="0"/>
              <a:t>		</a:t>
            </a:r>
            <a:r>
              <a:rPr lang="en-US" sz="2000" dirty="0" smtClean="0">
                <a:solidFill>
                  <a:schemeClr val="accent1">
                    <a:lumMod val="50000"/>
                  </a:schemeClr>
                </a:solidFill>
              </a:rPr>
              <a:t>$4</a:t>
            </a:r>
            <a:r>
              <a:rPr lang="en-US" sz="2000" dirty="0" smtClean="0"/>
              <a:t>: </a:t>
            </a:r>
            <a:r>
              <a:rPr lang="en-US" sz="2000" dirty="0" smtClean="0">
                <a:solidFill>
                  <a:schemeClr val="bg1">
                    <a:lumMod val="50000"/>
                  </a:schemeClr>
                </a:solidFill>
              </a:rPr>
              <a:t>AM</a:t>
            </a:r>
          </a:p>
          <a:p>
            <a:pPr eaLnBrk="1" hangingPunct="1">
              <a:lnSpc>
                <a:spcPct val="90000"/>
              </a:lnSpc>
              <a:buNone/>
              <a:defRPr/>
            </a:pPr>
            <a:r>
              <a:rPr lang="en-US" sz="2000" dirty="0" smtClean="0"/>
              <a:t>	and   </a:t>
            </a:r>
            <a:r>
              <a:rPr lang="en-US" sz="2000" dirty="0" smtClean="0">
                <a:solidFill>
                  <a:schemeClr val="bg1">
                    <a:lumMod val="50000"/>
                  </a:schemeClr>
                </a:solidFill>
              </a:rPr>
              <a:t>{ print $2 }    </a:t>
            </a:r>
            <a:r>
              <a:rPr lang="en-US" sz="2000" dirty="0" smtClean="0"/>
              <a:t>will print: </a:t>
            </a:r>
            <a:r>
              <a:rPr lang="en-US" sz="2000" dirty="0" smtClean="0">
                <a:solidFill>
                  <a:schemeClr val="bg1">
                    <a:lumMod val="50000"/>
                  </a:schemeClr>
                </a:solidFill>
              </a:rPr>
              <a:t>4.5</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22815</TotalTime>
  <Words>2049</Words>
  <Application>Microsoft Office PowerPoint</Application>
  <PresentationFormat>On-screen Show (4:3)</PresentationFormat>
  <Paragraphs>565</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Default Design</vt:lpstr>
      <vt:lpstr>Slide 1</vt:lpstr>
      <vt:lpstr>Some notes before we start</vt:lpstr>
      <vt:lpstr>Introduction to awk</vt:lpstr>
      <vt:lpstr>Coverage of awk</vt:lpstr>
      <vt:lpstr>Part 4A</vt:lpstr>
      <vt:lpstr>awk Format (1 of 2)</vt:lpstr>
      <vt:lpstr>awk Format (2 of 2)</vt:lpstr>
      <vt:lpstr>Records and Fields (1 of 2)</vt:lpstr>
      <vt:lpstr>Records and Fields (2 of 2)</vt:lpstr>
      <vt:lpstr>The –F option </vt:lpstr>
      <vt:lpstr>Field Separator Variable (1 of 2)</vt:lpstr>
      <vt:lpstr>Field Separator Variable (2 of 2)</vt:lpstr>
      <vt:lpstr>Record and Field Number Variables</vt:lpstr>
      <vt:lpstr>User-Defined Variables</vt:lpstr>
      <vt:lpstr>Simple Pattern (1 of 2)</vt:lpstr>
      <vt:lpstr>Simple Pattern (2 of 2)</vt:lpstr>
      <vt:lpstr>Range Pattern</vt:lpstr>
      <vt:lpstr>Expression Pattern (1 of 4)</vt:lpstr>
      <vt:lpstr>Expression Pattern (2 of 4)</vt:lpstr>
      <vt:lpstr>Expression Pattern (3 of 4)</vt:lpstr>
      <vt:lpstr>Expression Pattern (4 of 4)</vt:lpstr>
      <vt:lpstr>Action</vt:lpstr>
      <vt:lpstr>Action to Output Data (1 of 2)</vt:lpstr>
      <vt:lpstr>Action to Output Data (2 of 2)</vt:lpstr>
      <vt:lpstr>Action to Calculate Data</vt:lpstr>
      <vt:lpstr>Action with String Functions</vt:lpstr>
      <vt:lpstr>Part 4B</vt:lpstr>
      <vt:lpstr>Action with Programming Constructs</vt:lpstr>
      <vt:lpstr>Action With if Statements</vt:lpstr>
      <vt:lpstr>Action with Loops (1 of 3)</vt:lpstr>
      <vt:lpstr>Action with Loops (2 of 3)</vt:lpstr>
      <vt:lpstr>Action with Loops (3 of 3)</vt:lpstr>
      <vt:lpstr>Arrays (1 of 2)</vt:lpstr>
      <vt:lpstr>Arrays (2 of 2)</vt:lpstr>
      <vt:lpstr>Associative Arrays (1 of 2)</vt:lpstr>
      <vt:lpstr>Associative Arrays (2 of 2)</vt:lpstr>
      <vt:lpstr>Special Use of Associative Arrays (1 of 3)</vt:lpstr>
      <vt:lpstr>Special Usage of Associative Arrays (2 of 3)</vt:lpstr>
      <vt:lpstr>Special Usage of Associative Arrays (3 of 3)</vt:lpstr>
    </vt:vector>
  </TitlesOfParts>
  <Company>De Anza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18A Introduction to Linux / Unix</dc:title>
  <dc:creator>cnguyen</dc:creator>
  <cp:lastModifiedBy>Clare</cp:lastModifiedBy>
  <cp:revision>700</cp:revision>
  <dcterms:created xsi:type="dcterms:W3CDTF">2008-07-16T21:48:08Z</dcterms:created>
  <dcterms:modified xsi:type="dcterms:W3CDTF">2017-12-31T11:44:24Z</dcterms:modified>
</cp:coreProperties>
</file>