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343" r:id="rId4"/>
    <p:sldId id="344" r:id="rId5"/>
    <p:sldId id="346" r:id="rId6"/>
    <p:sldId id="327" r:id="rId7"/>
    <p:sldId id="329" r:id="rId8"/>
    <p:sldId id="328" r:id="rId9"/>
    <p:sldId id="330" r:id="rId10"/>
    <p:sldId id="320" r:id="rId11"/>
    <p:sldId id="332" r:id="rId12"/>
    <p:sldId id="347" r:id="rId13"/>
    <p:sldId id="333" r:id="rId14"/>
    <p:sldId id="335" r:id="rId15"/>
    <p:sldId id="321" r:id="rId16"/>
    <p:sldId id="334" r:id="rId17"/>
    <p:sldId id="340" r:id="rId18"/>
    <p:sldId id="336" r:id="rId19"/>
    <p:sldId id="342" r:id="rId20"/>
    <p:sldId id="338" r:id="rId21"/>
    <p:sldId id="339" r:id="rId22"/>
    <p:sldId id="337" r:id="rId23"/>
    <p:sldId id="34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052CE-EEB2-44FF-9FE3-715AE5EB1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B8DC-E08A-40A8-84C6-A7414D356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22C5-A626-403D-A921-D7245FDE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CE5C8-9A0C-4E0A-BC67-BB4CDB14F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8BB1-9CE0-4689-8FB7-ACD315254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6110F-D4BF-4980-BCBA-9837D2382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A8B2-0E2D-4805-88BA-FC2F73FC0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B8314-0580-422E-8339-12F75D597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30CBB-FF62-40BB-946C-94DD345B7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00A3-C7B2-4310-BCFB-F1137AE7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4BE9-6DFC-47FE-9DEA-F2B0F20C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57F7FE8-C9C7-4728-90DD-343569B2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republic.com/blog/opensource/use-makefiles-for-more-than-handling-source-code/71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docs/artu/ch15s0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18B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Advanced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How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800" dirty="0" smtClean="0">
                <a:solidFill>
                  <a:schemeClr val="tx1"/>
                </a:solidFill>
              </a:rPr>
              <a:t>Works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001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Format :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 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make  –f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makefile_name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		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make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target_file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cannot  figure out by itself what and where your files are, and what are their dependencies. You need to write a set of instructions that tells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the dependencies in your files.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This set of instructions is saved in a text file called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or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, which needs to be in the same directory as your source files.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is a script for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In default mode (without option or argument),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000" dirty="0" smtClean="0"/>
              <a:t>looks in the current directory for a file called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first. If not found, it looks for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When the file is found,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executes the instructions in the file starting from the first </a:t>
            </a:r>
            <a:r>
              <a:rPr lang="en-US" sz="2000" dirty="0" smtClean="0"/>
              <a:t>instruction.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If you don’t want to call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by its default name, then you need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–f</a:t>
            </a:r>
            <a:r>
              <a:rPr lang="en-US" sz="2000" dirty="0" smtClean="0"/>
              <a:t> option so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knows the name of your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Instruction or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3058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is made up of multiple instructions, or </a:t>
            </a:r>
            <a:r>
              <a:rPr lang="en-US" sz="2000" i="1" dirty="0" smtClean="0"/>
              <a:t>rules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Each rule is in the format: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dependencies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	command  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: the file that will be created or updated when any of its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 </a:t>
            </a:r>
            <a:r>
              <a:rPr lang="en-US" sz="2000" dirty="0" smtClean="0"/>
              <a:t>change (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is </a:t>
            </a:r>
            <a:r>
              <a:rPr lang="en-US" sz="2000" i="1" dirty="0" smtClean="0"/>
              <a:t>dependent</a:t>
            </a:r>
            <a:r>
              <a:rPr lang="en-US" sz="2000" dirty="0" smtClean="0"/>
              <a:t> on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</a:t>
            </a:r>
            <a:r>
              <a:rPr lang="en-US" sz="2000" dirty="0" smtClean="0"/>
              <a:t>: all the files that are needed to produce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: one or more utilities that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run to produce the target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000" dirty="0" smtClean="0"/>
              <a:t>is separated from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</a:t>
            </a:r>
            <a:r>
              <a:rPr lang="en-US" sz="2000" dirty="0" smtClean="0"/>
              <a:t> by 1 colon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must be </a:t>
            </a:r>
            <a:r>
              <a:rPr lang="en-US" sz="2000" i="1" u="sng" dirty="0" smtClean="0"/>
              <a:t>indented by 1 tab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There can be multiple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commands</a:t>
            </a:r>
            <a:r>
              <a:rPr lang="en-US" sz="2000" dirty="0" smtClean="0"/>
              <a:t> for each rule: each command is on one line and all lines are indented by 1 tab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To combine multiple commands on one line, separate with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The rules are separated by at least one blank line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If a rule takes up multiple lines, escape the newline character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\ </a:t>
            </a:r>
            <a:r>
              <a:rPr lang="en-US" sz="2000" dirty="0" smtClean="0"/>
              <a:t>Example: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\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	    	       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    g++  -o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myExe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How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Runs One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When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runs a particular rule, it follows this logic: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file doesn’t exist: </a:t>
            </a: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run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to produce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the target file exists:</a:t>
            </a: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check the timestamp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 </a:t>
            </a:r>
            <a:r>
              <a:rPr lang="en-US" sz="2000" dirty="0" smtClean="0"/>
              <a:t>against the timestamp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any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 </a:t>
            </a:r>
            <a:r>
              <a:rPr lang="en-US" sz="2000" dirty="0" smtClean="0"/>
              <a:t>timestamp </a:t>
            </a:r>
            <a:r>
              <a:rPr lang="en-US" sz="2000" dirty="0" smtClean="0"/>
              <a:t>is </a:t>
            </a:r>
            <a:r>
              <a:rPr lang="en-US" sz="2000" i="1" dirty="0" smtClean="0"/>
              <a:t>later</a:t>
            </a:r>
            <a:r>
              <a:rPr lang="en-US" sz="2000" dirty="0" smtClean="0"/>
              <a:t> than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update time: run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to produce a new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all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dependencies </a:t>
            </a:r>
            <a:r>
              <a:rPr lang="en-US" sz="2000" dirty="0" smtClean="0"/>
              <a:t>timestamps are </a:t>
            </a:r>
            <a:r>
              <a:rPr lang="en-US" sz="2000" i="1" dirty="0" smtClean="0"/>
              <a:t>earlier</a:t>
            </a:r>
            <a:r>
              <a:rPr lang="en-US" sz="2000" dirty="0" smtClean="0"/>
              <a:t> than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update time: don’t run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and print the “file is up to date”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When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runs a rule, by default it prints to </a:t>
            </a:r>
            <a:r>
              <a:rPr lang="en-US" sz="2000" dirty="0" smtClean="0"/>
              <a:t>screen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that it runs. Looking at the screen output, you can tell which rule was run to produce the </a:t>
            </a:r>
            <a:r>
              <a:rPr lang="en-US" sz="2000" dirty="0" smtClean="0"/>
              <a:t>target.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Example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609600"/>
            <a:ext cx="8610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Example of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rule, from the Hello program build: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  <a:endParaRPr lang="en-US" sz="2000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g++  -c 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First line: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is the target file which is dependent on (created from) the dependency file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  <a:endParaRPr lang="en-US" sz="2000" dirty="0" smtClean="0">
              <a:solidFill>
                <a:srgbClr val="7030A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Second line: to create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, run the command: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 -c 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 smtClean="0"/>
              <a:t>Note there is 1 tab at the beginning of the second </a:t>
            </a:r>
            <a:r>
              <a:rPr lang="en-US" sz="2000" dirty="0" smtClean="0"/>
              <a:t>line.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This is how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run the rule above: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1. if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doesn’t exist: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	run the command: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 -c  </a:t>
            </a:r>
            <a:r>
              <a:rPr lang="en-US" sz="2000" dirty="0" smtClean="0">
                <a:solidFill>
                  <a:srgbClr val="00B050"/>
                </a:solidFill>
              </a:rPr>
              <a:t>name.cpp </a:t>
            </a:r>
            <a:r>
              <a:rPr lang="en-US" sz="2000" dirty="0" smtClean="0"/>
              <a:t>to produce target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endParaRPr lang="en-US" sz="1600" dirty="0" smtClean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2. otherwise if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already exists: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	a. if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timestamp is later than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  <a:r>
              <a:rPr lang="en-US" sz="2000" dirty="0" smtClean="0"/>
              <a:t> timestamp: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	       done, don’t have to do anything, print “up to date”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	b. if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timestamp is earlier than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  <a:r>
              <a:rPr lang="en-US" sz="2000" dirty="0" smtClean="0"/>
              <a:t> timestamp: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000" dirty="0" smtClean="0"/>
              <a:t>		      run the command: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 -c  </a:t>
            </a:r>
            <a:r>
              <a:rPr lang="en-US" sz="2000" dirty="0" smtClean="0">
                <a:solidFill>
                  <a:srgbClr val="00B050"/>
                </a:solidFill>
              </a:rPr>
              <a:t>name.cpp  </a:t>
            </a:r>
            <a:r>
              <a:rPr lang="en-US" sz="2000" dirty="0" smtClean="0"/>
              <a:t>to produce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How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800" dirty="0" smtClean="0">
                <a:solidFill>
                  <a:schemeClr val="tx1"/>
                </a:solidFill>
              </a:rPr>
              <a:t> Runs the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1534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runs the rules in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recursively to take care of layers of dependencies: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if a target file T requires a dependency file D1 that has not been created,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go to the rule that produces D1 and run that rule </a:t>
            </a:r>
            <a:r>
              <a:rPr lang="en-US" sz="2000" dirty="0" smtClean="0"/>
              <a:t>first.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If, in turn, D1 requires a different dependency file D2, and D2 has not been created,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run the rule to produce D2, then run the rule to produce D1, and then run the rule to produce </a:t>
            </a:r>
            <a:r>
              <a:rPr lang="en-US" sz="2000" dirty="0" smtClean="0"/>
              <a:t>T.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If you type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by itself on a command line,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run the </a:t>
            </a:r>
            <a:r>
              <a:rPr lang="en-US" sz="2000" i="1" u="sng" dirty="0" smtClean="0"/>
              <a:t>first</a:t>
            </a:r>
            <a:r>
              <a:rPr lang="en-US" sz="2000" dirty="0" smtClean="0"/>
              <a:t> rule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. Therefore, the </a:t>
            </a:r>
            <a:r>
              <a:rPr lang="en-US" sz="2000" i="1" dirty="0" smtClean="0"/>
              <a:t>first</a:t>
            </a:r>
            <a:r>
              <a:rPr lang="en-US" sz="2000" dirty="0" smtClean="0"/>
              <a:t> rule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should be the one to produce the executable file.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recursively go through the other rules as necessary.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If you want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to only produce a certain target file, then you type the target filename as an argument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, and then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only produce that target file, instead of starting with the first rule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Example on the command line: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make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   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2000" dirty="0" smtClean="0"/>
              <a:t>means that only the rule(s) to produce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/>
              <a:t> will be run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Comments can be put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. Comments begin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en-US" sz="2000" dirty="0" smtClean="0"/>
              <a:t> and end at the end of the </a:t>
            </a:r>
            <a:r>
              <a:rPr lang="en-US" sz="2000" dirty="0" smtClean="0"/>
              <a:t>line.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Macros in 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Macros are text substitutions. You can use them to represent filenames or options so it is easier to repeat them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create a macro: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MACRO_NAME  =  space separated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use a macro: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$(MACRO_NAME)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 example, in the rule to link object files to create an executable: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myProgram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g++  -o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myProgram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the list of object filenames are cumbersome to type </a:t>
            </a:r>
            <a:r>
              <a:rPr lang="en-US" sz="2000" dirty="0" smtClean="0"/>
              <a:t>twice.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Using a macro at the top of the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OBJ  =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Now it’s shorter to type the rule: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myProgram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: $(OBJ)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g++  -o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myProgram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$(OBJ)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substitutes the values of the macro wherever the macro name appears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Standard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Macros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There are standard macros that are used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. Here are some common ones: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CFLAGS</a:t>
            </a:r>
            <a:r>
              <a:rPr lang="en-US" sz="2000" dirty="0" smtClean="0"/>
              <a:t>	represents </a:t>
            </a:r>
            <a:r>
              <a:rPr lang="en-US" sz="2000" b="1" u="sng" dirty="0" smtClean="0"/>
              <a:t>c</a:t>
            </a:r>
            <a:r>
              <a:rPr lang="en-US" sz="2000" dirty="0" smtClean="0"/>
              <a:t>ompiler </a:t>
            </a:r>
            <a:r>
              <a:rPr lang="en-US" sz="2000" b="1" u="sng" dirty="0" smtClean="0"/>
              <a:t>flags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Example: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CFLAGS =  -g  -Wall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Common flags for the </a:t>
            </a:r>
            <a:r>
              <a:rPr lang="en-US" sz="2000" dirty="0" err="1" smtClean="0"/>
              <a:t>gcc</a:t>
            </a:r>
            <a:r>
              <a:rPr lang="en-US" sz="2000" dirty="0" smtClean="0"/>
              <a:t> or g++ compiler: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       	-g  	  produce an executable to be used with the </a:t>
            </a:r>
            <a:r>
              <a:rPr lang="en-US" sz="2000" b="1" u="sng" dirty="0" err="1" smtClean="0"/>
              <a:t>g</a:t>
            </a:r>
            <a:r>
              <a:rPr lang="en-US" sz="2000" dirty="0" err="1" smtClean="0"/>
              <a:t>db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		  debugger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-Wall   	  print </a:t>
            </a:r>
            <a:r>
              <a:rPr lang="en-US" sz="2000" b="1" u="sng" dirty="0" smtClean="0"/>
              <a:t>all</a:t>
            </a:r>
            <a:r>
              <a:rPr lang="en-US" sz="2000" dirty="0" smtClean="0"/>
              <a:t> compiler </a:t>
            </a:r>
            <a:r>
              <a:rPr lang="en-US" sz="2000" b="1" u="sng" dirty="0" smtClean="0"/>
              <a:t>w</a:t>
            </a:r>
            <a:r>
              <a:rPr lang="en-US" sz="2000" dirty="0" smtClean="0"/>
              <a:t>arnings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-O 	  </a:t>
            </a:r>
            <a:r>
              <a:rPr lang="en-US" sz="2000" b="1" u="sng" dirty="0" smtClean="0"/>
              <a:t>o</a:t>
            </a:r>
            <a:r>
              <a:rPr lang="en-US" sz="2000" dirty="0" smtClean="0"/>
              <a:t>ptimizing code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     The –O option is not used together with the –g option, since code that has debugging information is not optimized code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CC	</a:t>
            </a:r>
            <a:r>
              <a:rPr lang="en-US" sz="2000" dirty="0" smtClean="0"/>
              <a:t>represents the compiler name: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CC = g++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$@</a:t>
            </a:r>
            <a:r>
              <a:rPr lang="en-US" sz="2000" dirty="0" smtClean="0"/>
              <a:t>	represents the name of the current target file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$^</a:t>
            </a:r>
            <a:r>
              <a:rPr lang="en-US" sz="2000" dirty="0" smtClean="0"/>
              <a:t>	represents the name(s) of all dependency file(s)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:  name. c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$(CC)  $(CFLAGS)  -c  name.cpp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</a:t>
            </a:r>
            <a:r>
              <a:rPr lang="en-US" sz="2000" dirty="0" smtClean="0"/>
              <a:t>#  same as: g++   –g  –Wall  -c  name.cpp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/>
              <a:t>Changing Macro Value on the Command Line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If you want to change certain options of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during a particular build, you can do this on the command line if the option is a </a:t>
            </a:r>
            <a:r>
              <a:rPr lang="en-US" sz="2000" dirty="0" smtClean="0"/>
              <a:t>macro.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Format to specify a macro on the command line: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MACRO_NAME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value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000" dirty="0" smtClean="0"/>
              <a:t>	There is no space before and after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sz="2000" dirty="0" smtClean="0"/>
              <a:t> (remember this is on the command line and the shell will interpret space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 example, if the macro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CFLAGS</a:t>
            </a:r>
            <a:r>
              <a:rPr lang="en-US" sz="2000" dirty="0" smtClean="0"/>
              <a:t> is set to certain compiler flags, you can temporarily change the compiler flags to something else when you run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make  CFLAGS=‘-O’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For that particular build,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-O</a:t>
            </a:r>
            <a:r>
              <a:rPr lang="en-US" sz="2000" dirty="0" smtClean="0"/>
              <a:t> compiler flag is used, instead of the default flags that are defined by </a:t>
            </a:r>
            <a:r>
              <a:rPr lang="en-US" sz="2000" dirty="0" smtClean="0"/>
              <a:t>CFLAGS.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Phony Targets </a:t>
            </a:r>
            <a:r>
              <a:rPr lang="en-US" sz="2000" smtClean="0">
                <a:solidFill>
                  <a:schemeClr val="tx1"/>
                </a:solidFill>
              </a:rPr>
              <a:t>(1 of 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48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In addition to producing target files,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can also be used to run commands that are related to the build process but do not produce a target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If you want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to run a command but the command does not produce a target file, then you still use the same format for a rule: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 : dependencies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	command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In this case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acts as a label you give to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that you want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to run.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is not a file that needs to be produced, thus it is called a </a:t>
            </a:r>
            <a:r>
              <a:rPr lang="en-US" sz="2000" i="1" dirty="0" smtClean="0"/>
              <a:t>phony</a:t>
            </a:r>
            <a:r>
              <a:rPr lang="en-US" sz="2000" dirty="0" smtClean="0"/>
              <a:t> </a:t>
            </a:r>
            <a:r>
              <a:rPr lang="en-US" sz="2000" i="1" dirty="0" smtClean="0"/>
              <a:t>target.</a:t>
            </a:r>
            <a:endParaRPr lang="en-US" sz="2000" i="1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There is often no source file because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US" sz="2000" dirty="0" smtClean="0"/>
              <a:t> is just a label, it is not a file that needs to be </a:t>
            </a:r>
            <a:r>
              <a:rPr lang="en-US" sz="2000" dirty="0" smtClean="0"/>
              <a:t>produced.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However, a phony target can have dependencies on other phony targets and sometimes on a source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Phony Targets </a:t>
            </a:r>
            <a:r>
              <a:rPr lang="en-US" sz="2000" smtClean="0">
                <a:solidFill>
                  <a:schemeClr val="tx1"/>
                </a:solidFill>
              </a:rPr>
              <a:t>(2 of 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48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 of phony targets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*.o	     # remove object files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cleanexe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*.exe     # remove executable files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cleanall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cleanexe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When you run on the command line: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make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cleanobject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	            </a:t>
            </a:r>
            <a:r>
              <a:rPr lang="en-US" sz="2000" dirty="0" smtClean="0"/>
              <a:t>make will run the command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rm</a:t>
            </a:r>
            <a:r>
              <a:rPr lang="en-US" sz="2000" dirty="0" smtClean="0"/>
              <a:t> and remove all .o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When you run on the command line: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make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cleanexe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	            </a:t>
            </a:r>
            <a:r>
              <a:rPr lang="en-US" sz="2000" dirty="0" smtClean="0"/>
              <a:t>make will run the command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rm</a:t>
            </a:r>
            <a:r>
              <a:rPr lang="en-US" sz="2000" dirty="0" smtClean="0"/>
              <a:t> and remove all .exe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When you type on the command line: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make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cleanall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make will run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cleanobject</a:t>
            </a:r>
            <a:r>
              <a:rPr lang="en-US" sz="2000" dirty="0" smtClean="0"/>
              <a:t> first and then run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cleanexe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Some notes before we start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As you may have noticed, as we progress in this class, each utility that is introduced leads us one step further toward writing shell </a:t>
            </a:r>
            <a:r>
              <a:rPr lang="en-US" sz="2000" dirty="0" smtClean="0"/>
              <a:t>scripts.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 script is a list of commands that are stored in a file. When the script runs, each command is run in a particular order, resulting in </a:t>
            </a:r>
            <a:r>
              <a:rPr lang="en-US" sz="2000" dirty="0" smtClean="0"/>
              <a:t>accomplishing a </a:t>
            </a:r>
            <a:r>
              <a:rPr lang="en-US" sz="2000" dirty="0" smtClean="0"/>
              <a:t>complex </a:t>
            </a:r>
            <a:r>
              <a:rPr lang="en-US" sz="2000" dirty="0" smtClean="0"/>
              <a:t>task.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was the first utility that runs a script to manipulate input lines.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/>
              <a:t> runs instructions from top to bottom in a </a:t>
            </a:r>
            <a:r>
              <a:rPr lang="en-US" sz="2000" dirty="0" smtClean="0"/>
              <a:t>script.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wk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also runs a script to do complex manipulation of input lines, but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awk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is more sophisticated because it allows flow control, </a:t>
            </a:r>
            <a:r>
              <a:rPr lang="en-US" sz="2000" dirty="0" smtClean="0"/>
              <a:t>we </a:t>
            </a:r>
            <a:r>
              <a:rPr lang="en-US" sz="2000" dirty="0" smtClean="0"/>
              <a:t>can have loops and branching (decision making) in the </a:t>
            </a:r>
            <a:r>
              <a:rPr lang="en-US" sz="2000" dirty="0" smtClean="0"/>
              <a:t>scripts.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Building on these experience, in this module we work with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, which also runs a script to do </a:t>
            </a:r>
            <a:r>
              <a:rPr lang="en-US" sz="2000" dirty="0" smtClean="0"/>
              <a:t>work.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difference between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/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awk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is that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is designed to manipulate </a:t>
            </a:r>
            <a:r>
              <a:rPr lang="en-US" sz="2000" i="1" dirty="0" smtClean="0"/>
              <a:t>files</a:t>
            </a:r>
            <a:r>
              <a:rPr lang="en-US" sz="2000" dirty="0" smtClean="0"/>
              <a:t> in a directory, not input lines of a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script for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coordinates how Linux utilities (such as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000" dirty="0" smtClean="0"/>
              <a:t>) run, and these utilities are used to manipulate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One common task that requires file manipulation is the process of compiling a source file and linking the object files to produce an executable. This task will be used to demonstrate how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works.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Phony Targets </a:t>
            </a:r>
            <a:r>
              <a:rPr lang="en-US" sz="2000" smtClean="0">
                <a:solidFill>
                  <a:schemeClr val="tx1"/>
                </a:solidFill>
              </a:rPr>
              <a:t>(3 of 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There is a potential danger with having a phony target, like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,  that doesn’t produce a target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If you happen to also have a file called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in the current directory where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runs, then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will think that the file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is up to date, and therefore will not run the rule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that you </a:t>
            </a:r>
            <a:r>
              <a:rPr lang="en-US" sz="2000" dirty="0" smtClean="0"/>
              <a:t>want.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If you tell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that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is a phony target, which is a target that is not a file, then there is no confusion between the label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and the file named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</a:t>
            </a:r>
            <a:r>
              <a:rPr lang="en-US" sz="2000" dirty="0" smtClean="0"/>
              <a:t> in your </a:t>
            </a:r>
            <a:r>
              <a:rPr lang="en-US" sz="2000" dirty="0" smtClean="0"/>
              <a:t>directory.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Format: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PHONY 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target1  target2   target3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.PHONY : clean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                      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clean: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      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*.o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When running the command of a phony target, typically you don’t need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to echo the command out to </a:t>
            </a:r>
            <a:r>
              <a:rPr lang="en-US" sz="2000" dirty="0" smtClean="0"/>
              <a:t>screen.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To have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not echo the command that it is running, add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000" dirty="0" smtClean="0"/>
              <a:t> in front of the command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/>
              <a:t>Example: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rm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*.o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Common Suffixes</a:t>
            </a: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Typically in a project there are many files having the same filename extension, or common suffixes. These files generally are used to produce targets that also have common suffixes.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In a C++ project there are multiple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files, and the rule to create .o files are repeated over and over because it is the same rule to produce a .o file from a .</a:t>
            </a:r>
            <a:r>
              <a:rPr lang="en-US" sz="2000" dirty="0" err="1" smtClean="0"/>
              <a:t>cpp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Rather than repeating the same rule,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lets you write a general rule that can be applied to every .</a:t>
            </a:r>
            <a:r>
              <a:rPr lang="en-US" sz="2000" dirty="0" err="1" smtClean="0"/>
              <a:t>cpp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Syntax: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%.o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%.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cpp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$(CC)  $(CFLAGS)  -c  $^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First line: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sz="2000" dirty="0" smtClean="0"/>
              <a:t>is a wildcard that matches all characters, similar to the * wildcard for the </a:t>
            </a:r>
            <a:r>
              <a:rPr lang="en-US" sz="2000" dirty="0" smtClean="0"/>
              <a:t>shell.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Second line: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$^ </a:t>
            </a:r>
            <a:r>
              <a:rPr lang="en-US" sz="2000" dirty="0" smtClean="0"/>
              <a:t>is the macro representing the name of the dependencies, which in the case of a C++project, are the .</a:t>
            </a:r>
            <a:r>
              <a:rPr lang="en-US" sz="2000" dirty="0" err="1" smtClean="0"/>
              <a:t>cpp</a:t>
            </a:r>
            <a:r>
              <a:rPr lang="en-US" sz="2000" dirty="0" smtClean="0"/>
              <a:t>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This general rule replaces all similar build rules in the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that take a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 and produce the .o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Other Uses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000" dirty="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is useful where there are file dependencies, and this occurs in many situations, not just in </a:t>
            </a:r>
            <a:r>
              <a:rPr lang="en-US" sz="2000" dirty="0" smtClean="0"/>
              <a:t>programming.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 of 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makefile</a:t>
            </a:r>
            <a:r>
              <a:rPr lang="en-US" sz="2000" dirty="0" smtClean="0"/>
              <a:t> that is used to copy web files to a server.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458200" cy="38010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SVNURL = https://svn.repository.com/svn/website/trunk</a:t>
            </a:r>
          </a:p>
          <a:p>
            <a:pPr>
              <a:defRPr/>
            </a:pPr>
            <a:r>
              <a:rPr lang="en-US" dirty="0"/>
              <a:t>REMOTEHOST = </a:t>
            </a:r>
            <a:r>
              <a:rPr lang="en-US" dirty="0" err="1"/>
              <a:t>user@host</a:t>
            </a:r>
            <a:r>
              <a:rPr lang="en-US" dirty="0"/>
              <a:t>:~/</a:t>
            </a:r>
            <a:r>
              <a:rPr lang="en-US" dirty="0" err="1"/>
              <a:t>public_html</a:t>
            </a:r>
            <a:r>
              <a:rPr lang="en-US" dirty="0" smtClean="0"/>
              <a:t>/</a:t>
            </a:r>
            <a:endParaRPr lang="en-US" dirty="0"/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all</a:t>
            </a:r>
            <a:r>
              <a:rPr lang="en-US" dirty="0"/>
              <a:t>: dist				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clean:				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      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website</a:t>
            </a:r>
          </a:p>
          <a:p>
            <a:pPr>
              <a:defRPr/>
            </a:pPr>
            <a:r>
              <a:rPr lang="en-US" dirty="0"/>
              <a:t>       </a:t>
            </a:r>
            <a:r>
              <a:rPr lang="en-US" dirty="0" err="1"/>
              <a:t>rm</a:t>
            </a:r>
            <a:r>
              <a:rPr lang="en-US" dirty="0"/>
              <a:t> -f </a:t>
            </a:r>
            <a:r>
              <a:rPr lang="en-US" dirty="0" err="1"/>
              <a:t>website.tar.gz</a:t>
            </a:r>
            <a:endParaRPr lang="en-US" dirty="0"/>
          </a:p>
          <a:p>
            <a:pPr>
              <a:defRPr/>
            </a:pPr>
            <a:r>
              <a:rPr lang="en-US" dirty="0"/>
              <a:t>checkout:			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/>
              <a:t>       </a:t>
            </a:r>
            <a:r>
              <a:rPr lang="en-US" dirty="0" err="1"/>
              <a:t>svn</a:t>
            </a:r>
            <a:r>
              <a:rPr lang="en-US" dirty="0"/>
              <a:t> co $(SVNURL) $(REVISION) website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repository, SVNURL</a:t>
            </a:r>
          </a:p>
          <a:p>
            <a:pPr>
              <a:defRPr/>
            </a:pPr>
            <a:r>
              <a:rPr lang="en-US" dirty="0"/>
              <a:t>dist: clean checkout</a:t>
            </a:r>
          </a:p>
          <a:p>
            <a:pPr>
              <a:defRPr/>
            </a:pPr>
            <a:r>
              <a:rPr lang="en-US" dirty="0"/>
              <a:t>       tar </a:t>
            </a:r>
            <a:r>
              <a:rPr lang="en-US" dirty="0" err="1"/>
              <a:t>czf</a:t>
            </a:r>
            <a:r>
              <a:rPr lang="en-US" dirty="0"/>
              <a:t> </a:t>
            </a:r>
            <a:r>
              <a:rPr lang="en-US" dirty="0" err="1"/>
              <a:t>website.tar.gz</a:t>
            </a:r>
            <a:r>
              <a:rPr lang="en-US" dirty="0"/>
              <a:t> website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archive the new web file</a:t>
            </a:r>
          </a:p>
          <a:p>
            <a:pPr>
              <a:defRPr/>
            </a:pPr>
            <a:r>
              <a:rPr lang="en-US" dirty="0"/>
              <a:t>       </a:t>
            </a:r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avP</a:t>
            </a:r>
            <a:r>
              <a:rPr lang="en-US" dirty="0"/>
              <a:t> -e </a:t>
            </a:r>
            <a:r>
              <a:rPr lang="en-US" dirty="0" err="1"/>
              <a:t>ssh</a:t>
            </a:r>
            <a:r>
              <a:rPr lang="en-US" dirty="0"/>
              <a:t> website/* $(REMOTEHOST)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synchronize it with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pPr>
              <a:defRPr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predefined remote host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   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www.techrepublic.com/blog/opensource/use-makefiles-for-more-than-handling-source-code/711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make runs: the old website files will be removed, the new file will be checked out of a repository, archived, and synchronized with a remote host. Can you trace these steps in the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Other Uses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000" dirty="0" smtClean="0">
                <a:solidFill>
                  <a:schemeClr val="tx1"/>
                </a:solidFill>
              </a:rPr>
              <a:t>(2 of 2)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Click on this </a:t>
            </a:r>
            <a:r>
              <a:rPr lang="en-US" sz="2000" dirty="0" smtClean="0">
                <a:hlinkClick r:id="rId2"/>
              </a:rPr>
              <a:t>link</a:t>
            </a:r>
            <a:r>
              <a:rPr lang="en-US" sz="2000" dirty="0" smtClean="0"/>
              <a:t> to a discussion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, which discusses different uses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other than programming. The information at the link is FYI only (as in, you won’t get tested on it) but it’s an interesting </a:t>
            </a:r>
            <a:r>
              <a:rPr lang="en-US" sz="2000" dirty="0" smtClean="0"/>
              <a:t>read.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It also gives insights to how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came to be written, including quotes from the author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make, </a:t>
            </a:r>
            <a:r>
              <a:rPr lang="en-US" sz="2000" dirty="0" smtClean="0"/>
              <a:t>to explain how certain choices were made (such as the required tab in front of the command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It also covers some conventions when writing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endParaRPr lang="en-US" sz="2000" dirty="0" smtClean="0"/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Next Module </a:t>
            </a:r>
            <a:r>
              <a:rPr lang="en-US" sz="2000" dirty="0" smtClean="0"/>
              <a:t>: </a:t>
            </a:r>
            <a:r>
              <a:rPr lang="en-US" sz="2000" dirty="0" smtClean="0"/>
              <a:t>File Maintenance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  Code Building Background </a:t>
            </a:r>
            <a:r>
              <a:rPr lang="en-US" sz="2000" dirty="0" smtClean="0"/>
              <a:t>(1 of 2)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715000"/>
          </a:xfrm>
          <a:ln w="12700">
            <a:noFill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Since </a:t>
            </a:r>
            <a:r>
              <a:rPr lang="en-US" sz="2000" dirty="0" smtClean="0">
                <a:solidFill>
                  <a:srgbClr val="3C8C93"/>
                </a:solidFill>
              </a:rPr>
              <a:t>make </a:t>
            </a:r>
            <a:r>
              <a:rPr lang="en-US" sz="2000" dirty="0" smtClean="0"/>
              <a:t>is a utility that was originally written to help software developers build executable files, the following is a brief overview / review of the 2 steps in the code building </a:t>
            </a:r>
            <a:r>
              <a:rPr lang="en-US" sz="2000" dirty="0" smtClean="0"/>
              <a:t>process.</a:t>
            </a: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spcBef>
                <a:spcPts val="1200"/>
              </a:spcBef>
              <a:buFontTx/>
              <a:buAutoNum type="arabicPeriod"/>
              <a:defRPr/>
            </a:pPr>
            <a:r>
              <a:rPr lang="en-US" sz="2000" dirty="0" smtClean="0"/>
              <a:t> After the lines of code (the program) are saved in a </a:t>
            </a:r>
            <a:r>
              <a:rPr lang="en-US" sz="2000" i="1" dirty="0" smtClean="0"/>
              <a:t>source file</a:t>
            </a:r>
            <a:r>
              <a:rPr lang="en-US" sz="2000" dirty="0" smtClean="0"/>
              <a:t>, it is  typically compiled into a binary file called the </a:t>
            </a:r>
            <a:r>
              <a:rPr lang="en-US" sz="2000" i="1" dirty="0" smtClean="0"/>
              <a:t>object </a:t>
            </a:r>
            <a:r>
              <a:rPr lang="en-US" sz="2000" i="1" dirty="0" smtClean="0"/>
              <a:t>file.</a:t>
            </a:r>
            <a:endParaRPr lang="en-US" sz="2000" i="1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 A large application is typically made of multiple source files, so each source file needs to be compiled into an object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marL="365760" indent="-457200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 An object file is </a:t>
            </a:r>
            <a:r>
              <a:rPr lang="en-US" sz="2000" i="1" u="sng" dirty="0" smtClean="0"/>
              <a:t>dependent</a:t>
            </a:r>
            <a:r>
              <a:rPr lang="en-US" sz="2000" dirty="0" smtClean="0"/>
              <a:t> on the source file: to produce the object file, you need the source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buAutoNum type="arabicPeriod" startAt="2"/>
              <a:defRPr/>
            </a:pPr>
            <a:r>
              <a:rPr lang="en-US" sz="2000" dirty="0" smtClean="0"/>
              <a:t>All the object files are linked together to build the </a:t>
            </a:r>
            <a:r>
              <a:rPr lang="en-US" sz="2000" i="1" dirty="0" smtClean="0"/>
              <a:t>executable</a:t>
            </a:r>
            <a:r>
              <a:rPr lang="en-US" sz="2000" dirty="0" smtClean="0"/>
              <a:t> file, which then can be run on the </a:t>
            </a:r>
            <a:r>
              <a:rPr lang="en-US" sz="2000" dirty="0" smtClean="0"/>
              <a:t>system.</a:t>
            </a: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spcBef>
                <a:spcPts val="600"/>
              </a:spcBef>
              <a:buNone/>
              <a:defRPr/>
            </a:pPr>
            <a:r>
              <a:rPr lang="en-US" sz="2000" dirty="0" smtClean="0"/>
              <a:t>	The executable file is </a:t>
            </a:r>
            <a:r>
              <a:rPr lang="en-US" sz="2000" i="1" u="sng" dirty="0" smtClean="0"/>
              <a:t>dependent</a:t>
            </a:r>
            <a:r>
              <a:rPr lang="en-US" sz="2000" dirty="0" smtClean="0"/>
              <a:t> on the object files: to produce the executable, you need to have all the object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5105400" y="4648200"/>
            <a:ext cx="1917700" cy="33855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i="1" dirty="0"/>
              <a:t>linked together into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5800" y="4648200"/>
            <a:ext cx="7780338" cy="1436688"/>
            <a:chOff x="685800" y="3276600"/>
            <a:chExt cx="7780338" cy="1436688"/>
          </a:xfrm>
        </p:grpSpPr>
        <p:sp>
          <p:nvSpPr>
            <p:cNvPr id="4100" name="TextBox 5"/>
            <p:cNvSpPr txBox="1">
              <a:spLocks noChangeArrowheads="1"/>
            </p:cNvSpPr>
            <p:nvPr/>
          </p:nvSpPr>
          <p:spPr bwMode="auto">
            <a:xfrm>
              <a:off x="685800" y="3429000"/>
              <a:ext cx="14795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Source file A</a:t>
              </a:r>
            </a:p>
          </p:txBody>
        </p:sp>
        <p:sp>
          <p:nvSpPr>
            <p:cNvPr id="4101" name="TextBox 6"/>
            <p:cNvSpPr txBox="1">
              <a:spLocks noChangeArrowheads="1"/>
            </p:cNvSpPr>
            <p:nvPr/>
          </p:nvSpPr>
          <p:spPr bwMode="auto">
            <a:xfrm>
              <a:off x="685800" y="3886200"/>
              <a:ext cx="14795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 file B</a:t>
              </a:r>
            </a:p>
          </p:txBody>
        </p:sp>
        <p:sp>
          <p:nvSpPr>
            <p:cNvPr id="4103" name="TextBox 8"/>
            <p:cNvSpPr txBox="1">
              <a:spLocks noChangeArrowheads="1"/>
            </p:cNvSpPr>
            <p:nvPr/>
          </p:nvSpPr>
          <p:spPr bwMode="auto">
            <a:xfrm>
              <a:off x="2209800" y="3276600"/>
              <a:ext cx="1392238" cy="33813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compiled into</a:t>
              </a:r>
            </a:p>
          </p:txBody>
        </p:sp>
        <p:sp>
          <p:nvSpPr>
            <p:cNvPr id="4104" name="TextBox 9"/>
            <p:cNvSpPr txBox="1">
              <a:spLocks noChangeArrowheads="1"/>
            </p:cNvSpPr>
            <p:nvPr/>
          </p:nvSpPr>
          <p:spPr bwMode="auto">
            <a:xfrm>
              <a:off x="685800" y="4343400"/>
              <a:ext cx="15049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 file C</a:t>
              </a:r>
            </a:p>
          </p:txBody>
        </p:sp>
        <p:sp>
          <p:nvSpPr>
            <p:cNvPr id="4105" name="TextBox 10"/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14414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 file C</a:t>
              </a:r>
            </a:p>
          </p:txBody>
        </p:sp>
        <p:sp>
          <p:nvSpPr>
            <p:cNvPr id="4106" name="TextBox 11"/>
            <p:cNvSpPr txBox="1">
              <a:spLocks noChangeArrowheads="1"/>
            </p:cNvSpPr>
            <p:nvPr/>
          </p:nvSpPr>
          <p:spPr bwMode="auto">
            <a:xfrm>
              <a:off x="3657600" y="3886200"/>
              <a:ext cx="14287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Object file B</a:t>
              </a:r>
            </a:p>
          </p:txBody>
        </p:sp>
        <p:sp>
          <p:nvSpPr>
            <p:cNvPr id="4107" name="TextBox 12"/>
            <p:cNvSpPr txBox="1">
              <a:spLocks noChangeArrowheads="1"/>
            </p:cNvSpPr>
            <p:nvPr/>
          </p:nvSpPr>
          <p:spPr bwMode="auto">
            <a:xfrm>
              <a:off x="3657600" y="3429000"/>
              <a:ext cx="1416050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Object file A</a:t>
              </a:r>
            </a:p>
          </p:txBody>
        </p:sp>
        <p:sp>
          <p:nvSpPr>
            <p:cNvPr id="4108" name="TextBox 13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1684338" cy="36988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Executable file</a:t>
              </a:r>
            </a:p>
          </p:txBody>
        </p:sp>
        <p:cxnSp>
          <p:nvCxnSpPr>
            <p:cNvPr id="16" name="Straight Arrow Connector 15"/>
            <p:cNvCxnSpPr>
              <a:stCxn id="4100" idx="3"/>
              <a:endCxn id="4107" idx="1"/>
            </p:cNvCxnSpPr>
            <p:nvPr/>
          </p:nvCxnSpPr>
          <p:spPr>
            <a:xfrm>
              <a:off x="2165350" y="3613150"/>
              <a:ext cx="14922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101" idx="3"/>
              <a:endCxn id="4106" idx="1"/>
            </p:cNvCxnSpPr>
            <p:nvPr/>
          </p:nvCxnSpPr>
          <p:spPr>
            <a:xfrm>
              <a:off x="2165350" y="4070350"/>
              <a:ext cx="14922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104" idx="3"/>
              <a:endCxn id="4105" idx="1"/>
            </p:cNvCxnSpPr>
            <p:nvPr/>
          </p:nvCxnSpPr>
          <p:spPr>
            <a:xfrm>
              <a:off x="2190750" y="4527550"/>
              <a:ext cx="1466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107" idx="3"/>
              <a:endCxn id="4108" idx="1"/>
            </p:cNvCxnSpPr>
            <p:nvPr/>
          </p:nvCxnSpPr>
          <p:spPr>
            <a:xfrm>
              <a:off x="5073650" y="3613150"/>
              <a:ext cx="1708150" cy="457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106" idx="3"/>
              <a:endCxn id="4108" idx="1"/>
            </p:cNvCxnSpPr>
            <p:nvPr/>
          </p:nvCxnSpPr>
          <p:spPr>
            <a:xfrm>
              <a:off x="5086350" y="4070350"/>
              <a:ext cx="1695450" cy="12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105" idx="3"/>
              <a:endCxn id="4108" idx="1"/>
            </p:cNvCxnSpPr>
            <p:nvPr/>
          </p:nvCxnSpPr>
          <p:spPr>
            <a:xfrm flipV="1">
              <a:off x="5099050" y="4070350"/>
              <a:ext cx="1682750" cy="457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  Code Building Background </a:t>
            </a:r>
            <a:r>
              <a:rPr lang="en-US" sz="2000" dirty="0" smtClean="0"/>
              <a:t>(2 of 2)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001000" cy="5867400"/>
          </a:xfrm>
          <a:ln w="12700">
            <a:noFill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Given that the typical application has multiple source files, there is another level of complexity in the code building process:</a:t>
            </a:r>
          </a:p>
          <a:p>
            <a:pPr marL="365760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Whenever a source file changes, you need to recompile it to produce a new object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When an object file changes, you need to re-link all the object files to produce the </a:t>
            </a:r>
            <a:r>
              <a:rPr lang="en-US" sz="2000" dirty="0" smtClean="0"/>
              <a:t>executable.</a:t>
            </a: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765810" lvl="1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Source file1 has a code change, in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gray</a:t>
            </a:r>
            <a:endParaRPr lang="en-US" sz="2000" dirty="0" smtClean="0"/>
          </a:p>
          <a:p>
            <a:pPr marL="765810" lvl="1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You need to recompile to produce the object file1, in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</a:p>
          <a:p>
            <a:pPr marL="765810" lvl="1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Then link all object files to create a new executable, in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</a:p>
          <a:p>
            <a:pPr marL="765810" lvl="1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One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sz="2000" dirty="0" smtClean="0"/>
              <a:t> change causes all the </a:t>
            </a:r>
            <a:r>
              <a:rPr lang="en-US" sz="2000" i="1" dirty="0" smtClean="0"/>
              <a:t>dependency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sz="2000" dirty="0" smtClean="0"/>
              <a:t> changes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066800" y="2667000"/>
            <a:ext cx="7056998" cy="1447800"/>
            <a:chOff x="1066800" y="1295400"/>
            <a:chExt cx="7209398" cy="1481554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1295400"/>
              <a:ext cx="1312394" cy="338554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/>
                <a:t>Source file1</a:t>
              </a:r>
            </a:p>
          </p:txBody>
        </p:sp>
        <p:sp>
          <p:nvSpPr>
            <p:cNvPr id="5125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312394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/>
                <a:t>Source file2</a:t>
              </a:r>
            </a:p>
          </p:txBody>
        </p:sp>
        <p:sp>
          <p:nvSpPr>
            <p:cNvPr id="5126" name="TextBox 7"/>
            <p:cNvSpPr txBox="1">
              <a:spLocks noChangeArrowheads="1"/>
            </p:cNvSpPr>
            <p:nvPr/>
          </p:nvSpPr>
          <p:spPr bwMode="auto">
            <a:xfrm>
              <a:off x="3886200" y="1981200"/>
              <a:ext cx="457200" cy="400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129" name="TextBox 11"/>
            <p:cNvSpPr txBox="1">
              <a:spLocks noChangeArrowheads="1"/>
            </p:cNvSpPr>
            <p:nvPr/>
          </p:nvSpPr>
          <p:spPr bwMode="auto">
            <a:xfrm>
              <a:off x="3505200" y="1676400"/>
              <a:ext cx="1254834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file2</a:t>
              </a:r>
            </a:p>
          </p:txBody>
        </p:sp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3505200" y="1295400"/>
              <a:ext cx="1254834" cy="338554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file1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1570598" cy="338554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Executable file</a:t>
              </a:r>
            </a:p>
          </p:txBody>
        </p:sp>
        <p:cxnSp>
          <p:nvCxnSpPr>
            <p:cNvPr id="16" name="Straight Arrow Connector 15"/>
            <p:cNvCxnSpPr>
              <a:stCxn id="6" idx="3"/>
              <a:endCxn id="5130" idx="1"/>
            </p:cNvCxnSpPr>
            <p:nvPr/>
          </p:nvCxnSpPr>
          <p:spPr>
            <a:xfrm>
              <a:off x="2379194" y="1464677"/>
              <a:ext cx="11260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125" idx="3"/>
              <a:endCxn id="5129" idx="1"/>
            </p:cNvCxnSpPr>
            <p:nvPr/>
          </p:nvCxnSpPr>
          <p:spPr>
            <a:xfrm>
              <a:off x="2379194" y="1845677"/>
              <a:ext cx="11260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5130" idx="3"/>
              <a:endCxn id="5131" idx="1"/>
            </p:cNvCxnSpPr>
            <p:nvPr/>
          </p:nvCxnSpPr>
          <p:spPr>
            <a:xfrm>
              <a:off x="4760034" y="1464677"/>
              <a:ext cx="1945566" cy="457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29" idx="3"/>
              <a:endCxn id="5131" idx="1"/>
            </p:cNvCxnSpPr>
            <p:nvPr/>
          </p:nvCxnSpPr>
          <p:spPr>
            <a:xfrm>
              <a:off x="4760034" y="1845677"/>
              <a:ext cx="1945566" cy="76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8" name="TextBox 35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457200" cy="400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139" name="TextBox 51"/>
            <p:cNvSpPr txBox="1">
              <a:spLocks noChangeArrowheads="1"/>
            </p:cNvSpPr>
            <p:nvPr/>
          </p:nvSpPr>
          <p:spPr bwMode="auto">
            <a:xfrm>
              <a:off x="1066800" y="2438400"/>
              <a:ext cx="1346931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Source </a:t>
              </a:r>
              <a:r>
                <a:rPr lang="en-US" sz="1600" dirty="0" err="1"/>
                <a:t>fileN</a:t>
              </a:r>
              <a:endParaRPr lang="en-US" sz="1600" dirty="0"/>
            </a:p>
          </p:txBody>
        </p:sp>
        <p:sp>
          <p:nvSpPr>
            <p:cNvPr id="5140" name="TextBox 52"/>
            <p:cNvSpPr txBox="1">
              <a:spLocks noChangeArrowheads="1"/>
            </p:cNvSpPr>
            <p:nvPr/>
          </p:nvSpPr>
          <p:spPr bwMode="auto">
            <a:xfrm>
              <a:off x="3505200" y="2438400"/>
              <a:ext cx="128937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</a:t>
              </a:r>
              <a:r>
                <a:rPr lang="en-US" sz="1600" dirty="0" err="1"/>
                <a:t>fileN</a:t>
              </a:r>
              <a:endParaRPr lang="en-US" sz="1600" dirty="0"/>
            </a:p>
          </p:txBody>
        </p:sp>
        <p:cxnSp>
          <p:nvCxnSpPr>
            <p:cNvPr id="61" name="Straight Arrow Connector 60"/>
            <p:cNvCxnSpPr>
              <a:stCxn id="5139" idx="3"/>
              <a:endCxn id="5140" idx="1"/>
            </p:cNvCxnSpPr>
            <p:nvPr/>
          </p:nvCxnSpPr>
          <p:spPr>
            <a:xfrm>
              <a:off x="2413731" y="2607677"/>
              <a:ext cx="10914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140" idx="3"/>
              <a:endCxn id="5131" idx="1"/>
            </p:cNvCxnSpPr>
            <p:nvPr/>
          </p:nvCxnSpPr>
          <p:spPr>
            <a:xfrm flipV="1">
              <a:off x="4794570" y="1921877"/>
              <a:ext cx="1911030" cy="685800"/>
            </a:xfrm>
            <a:prstGeom prst="bentConnector3">
              <a:avLst>
                <a:gd name="adj1" fmla="val 4833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  Code Building Headache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05800" cy="5867400"/>
          </a:xfrm>
          <a:ln w="12700">
            <a:noFill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Given that the typical application has multiple source files, and the source files can be written by multiple programmers, there is a source of headache for software developers: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Each source file is written by a different programmer (denoted by different colors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marL="365760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You want to continue testing your source file2, and you’ve got an executable that you ran for testing last </a:t>
            </a:r>
            <a:r>
              <a:rPr lang="en-US" sz="2000" dirty="0" smtClean="0"/>
              <a:t>week.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5760" indent="-365760" eaLnBrk="1" hangingPunct="1">
              <a:lnSpc>
                <a:spcPct val="80000"/>
              </a:lnSpc>
              <a:defRPr/>
            </a:pPr>
            <a:r>
              <a:rPr lang="en-US" sz="2000" dirty="0" smtClean="0"/>
              <a:t>Before you continue testing this week, how do you know if you need to rebuild the executable because someone might have changed their source file?  You have 2 options: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 smtClean="0"/>
              <a:t>Recompile all source files (N commands) and re-link (1 more command)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 smtClean="0"/>
              <a:t>Check the modified time of each source file (N checks), then recompile the ones that are newer than your executable (between 0 and N commands) and then re-link if </a:t>
            </a:r>
            <a:r>
              <a:rPr lang="en-US" sz="2000" dirty="0" smtClean="0"/>
              <a:t>necessary.</a:t>
            </a: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Either way involves lots of repetitive work, which no one likes. This is  where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becomes </a:t>
            </a:r>
            <a:r>
              <a:rPr lang="en-US" sz="2000" dirty="0" smtClean="0"/>
              <a:t>useful.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  <p:grpSp>
        <p:nvGrpSpPr>
          <p:cNvPr id="2" name="Group 35"/>
          <p:cNvGrpSpPr/>
          <p:nvPr/>
        </p:nvGrpSpPr>
        <p:grpSpPr>
          <a:xfrm>
            <a:off x="1066800" y="1447800"/>
            <a:ext cx="7056998" cy="1143000"/>
            <a:chOff x="1066800" y="1295400"/>
            <a:chExt cx="7209398" cy="1481554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1295400"/>
              <a:ext cx="1312394" cy="338554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/>
                <a:t>Source file1</a:t>
              </a:r>
            </a:p>
          </p:txBody>
        </p:sp>
        <p:sp>
          <p:nvSpPr>
            <p:cNvPr id="5125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312394" cy="33855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Source file2</a:t>
              </a:r>
            </a:p>
          </p:txBody>
        </p:sp>
        <p:sp>
          <p:nvSpPr>
            <p:cNvPr id="5126" name="TextBox 7"/>
            <p:cNvSpPr txBox="1">
              <a:spLocks noChangeArrowheads="1"/>
            </p:cNvSpPr>
            <p:nvPr/>
          </p:nvSpPr>
          <p:spPr bwMode="auto">
            <a:xfrm>
              <a:off x="3886200" y="1981200"/>
              <a:ext cx="457200" cy="400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129" name="TextBox 11"/>
            <p:cNvSpPr txBox="1">
              <a:spLocks noChangeArrowheads="1"/>
            </p:cNvSpPr>
            <p:nvPr/>
          </p:nvSpPr>
          <p:spPr bwMode="auto">
            <a:xfrm>
              <a:off x="3505200" y="1676400"/>
              <a:ext cx="1254834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file2</a:t>
              </a:r>
            </a:p>
          </p:txBody>
        </p:sp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3505200" y="1295400"/>
              <a:ext cx="1254834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file1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1570598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Executable file</a:t>
              </a:r>
            </a:p>
          </p:txBody>
        </p:sp>
        <p:cxnSp>
          <p:nvCxnSpPr>
            <p:cNvPr id="16" name="Straight Arrow Connector 15"/>
            <p:cNvCxnSpPr>
              <a:stCxn id="6" idx="3"/>
              <a:endCxn id="5130" idx="1"/>
            </p:cNvCxnSpPr>
            <p:nvPr/>
          </p:nvCxnSpPr>
          <p:spPr>
            <a:xfrm>
              <a:off x="2379194" y="1464677"/>
              <a:ext cx="11260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125" idx="3"/>
              <a:endCxn id="5129" idx="1"/>
            </p:cNvCxnSpPr>
            <p:nvPr/>
          </p:nvCxnSpPr>
          <p:spPr>
            <a:xfrm>
              <a:off x="2379194" y="1845677"/>
              <a:ext cx="11260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5130" idx="3"/>
              <a:endCxn id="5131" idx="1"/>
            </p:cNvCxnSpPr>
            <p:nvPr/>
          </p:nvCxnSpPr>
          <p:spPr>
            <a:xfrm>
              <a:off x="4760034" y="1464677"/>
              <a:ext cx="1945566" cy="457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29" idx="3"/>
              <a:endCxn id="5131" idx="1"/>
            </p:cNvCxnSpPr>
            <p:nvPr/>
          </p:nvCxnSpPr>
          <p:spPr>
            <a:xfrm>
              <a:off x="4760034" y="1845677"/>
              <a:ext cx="1945566" cy="76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8" name="TextBox 35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457200" cy="40011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…</a:t>
              </a:r>
            </a:p>
          </p:txBody>
        </p:sp>
        <p:sp>
          <p:nvSpPr>
            <p:cNvPr id="5139" name="TextBox 51"/>
            <p:cNvSpPr txBox="1">
              <a:spLocks noChangeArrowheads="1"/>
            </p:cNvSpPr>
            <p:nvPr/>
          </p:nvSpPr>
          <p:spPr bwMode="auto">
            <a:xfrm>
              <a:off x="1066800" y="2438400"/>
              <a:ext cx="1346931" cy="338554"/>
            </a:xfrm>
            <a:prstGeom prst="rect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Source </a:t>
              </a:r>
              <a:r>
                <a:rPr lang="en-US" sz="1600" dirty="0" err="1"/>
                <a:t>fileN</a:t>
              </a:r>
              <a:endParaRPr lang="en-US" sz="1600" dirty="0"/>
            </a:p>
          </p:txBody>
        </p:sp>
        <p:sp>
          <p:nvSpPr>
            <p:cNvPr id="5140" name="TextBox 52"/>
            <p:cNvSpPr txBox="1">
              <a:spLocks noChangeArrowheads="1"/>
            </p:cNvSpPr>
            <p:nvPr/>
          </p:nvSpPr>
          <p:spPr bwMode="auto">
            <a:xfrm>
              <a:off x="3505200" y="2438400"/>
              <a:ext cx="128937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Object </a:t>
              </a:r>
              <a:r>
                <a:rPr lang="en-US" sz="1600" dirty="0" err="1"/>
                <a:t>fileN</a:t>
              </a:r>
              <a:endParaRPr lang="en-US" sz="1600" dirty="0"/>
            </a:p>
          </p:txBody>
        </p:sp>
        <p:cxnSp>
          <p:nvCxnSpPr>
            <p:cNvPr id="61" name="Straight Arrow Connector 60"/>
            <p:cNvCxnSpPr>
              <a:stCxn id="5139" idx="3"/>
              <a:endCxn id="5140" idx="1"/>
            </p:cNvCxnSpPr>
            <p:nvPr/>
          </p:nvCxnSpPr>
          <p:spPr>
            <a:xfrm>
              <a:off x="2413731" y="2607677"/>
              <a:ext cx="10914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140" idx="3"/>
              <a:endCxn id="5131" idx="1"/>
            </p:cNvCxnSpPr>
            <p:nvPr/>
          </p:nvCxnSpPr>
          <p:spPr>
            <a:xfrm flipV="1">
              <a:off x="4794570" y="1921877"/>
              <a:ext cx="1911030" cy="685800"/>
            </a:xfrm>
            <a:prstGeom prst="bentConnector3">
              <a:avLst>
                <a:gd name="adj1" fmla="val 4833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0772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000" dirty="0" smtClean="0"/>
              <a:t>is useful for any task where there are multiple source files and file </a:t>
            </a:r>
            <a:r>
              <a:rPr lang="en-US" sz="2000" dirty="0" smtClean="0"/>
              <a:t>dependencies.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If you 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sz="2000" dirty="0" smtClean="0"/>
              <a:t>to manage the project,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make</a:t>
            </a:r>
            <a:r>
              <a:rPr lang="en-US" sz="2000" dirty="0" smtClean="0"/>
              <a:t> keeps track of the file dependencies for you. When there is a code change, you only need to run one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command instead of multiple commands to get an updated executable.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originally was a tool for programmers, but with its useful ability to manage files in a project, in recent times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is also used by system administrators for tasks such as creating backups, installing new applications,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 example, when a new application needs to be installed,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checks to see if the required libraries are set up. If not,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can coordinate the download and set up of the libraries before initiating the application installation.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File dependency in a project requires that a person, or a tool, keep track of which files need to be updated when there is a change in one file, and then make the appropriate </a:t>
            </a:r>
            <a:r>
              <a:rPr lang="en-US" sz="2000" dirty="0" smtClean="0"/>
              <a:t>updates.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 this class we will investigate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make</a:t>
            </a:r>
            <a:r>
              <a:rPr lang="en-US" sz="2000" dirty="0" smtClean="0"/>
              <a:t> and how it manages file dependency from a C++ programming </a:t>
            </a:r>
            <a:r>
              <a:rPr lang="en-US" sz="2000" dirty="0" smtClean="0"/>
              <a:t>perspective.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Build Process for C++ </a:t>
            </a:r>
            <a:r>
              <a:rPr lang="en-US" sz="2000" dirty="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7924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When programming in C++, you save the code in a source file, which is named with an extension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cpp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Your source file will work with one or more header files, which are named with an extension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code for the typical Hello World program is in </a:t>
            </a:r>
            <a:r>
              <a:rPr lang="en-US" sz="2000" dirty="0" smtClean="0">
                <a:solidFill>
                  <a:srgbClr val="00B050"/>
                </a:solidFill>
              </a:rPr>
              <a:t>helloWorld.cpp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helloWord.cpp</a:t>
            </a:r>
            <a:r>
              <a:rPr lang="en-US" sz="2000" dirty="0" smtClean="0"/>
              <a:t> uses an output object in a standard library called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To build an executable of the hello world program, the steps are: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1. Compile </a:t>
            </a:r>
            <a:r>
              <a:rPr lang="en-US" sz="2000" dirty="0" smtClean="0">
                <a:solidFill>
                  <a:srgbClr val="00B050"/>
                </a:solidFill>
              </a:rPr>
              <a:t>helloWord.cpp</a:t>
            </a:r>
            <a:r>
              <a:rPr lang="en-US" sz="2000" dirty="0" smtClean="0"/>
              <a:t> to produce an object file,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helloWorld.o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	If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is not a standard library, also compile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source file to produce an object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2. Link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helloWorld.o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with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US" sz="2000" dirty="0" smtClean="0"/>
              <a:t> library object file to produce the executable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For illustration purpose: </a:t>
            </a:r>
            <a:r>
              <a:rPr lang="en-US" sz="2000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/>
              <a:t> is for </a:t>
            </a:r>
            <a:r>
              <a:rPr lang="en-US" sz="2000" dirty="0" smtClean="0">
                <a:solidFill>
                  <a:srgbClr val="00B050"/>
                </a:solidFill>
              </a:rPr>
              <a:t>source</a:t>
            </a:r>
            <a:r>
              <a:rPr lang="en-US" sz="2000" dirty="0" smtClean="0"/>
              <a:t> files,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gray</a:t>
            </a:r>
            <a:r>
              <a:rPr lang="en-US" sz="2000" dirty="0" smtClean="0"/>
              <a:t> is for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n-US" sz="2000" dirty="0" smtClean="0"/>
              <a:t> files, </a:t>
            </a:r>
            <a:r>
              <a:rPr lang="en-US" sz="2000" dirty="0" smtClean="0">
                <a:solidFill>
                  <a:srgbClr val="FFC000"/>
                </a:solidFill>
              </a:rPr>
              <a:t>yellow</a:t>
            </a:r>
            <a:r>
              <a:rPr lang="en-US" sz="2000" dirty="0" smtClean="0"/>
              <a:t> is for </a:t>
            </a:r>
            <a:r>
              <a:rPr lang="en-US" sz="2000" dirty="0" smtClean="0">
                <a:solidFill>
                  <a:srgbClr val="FFC000"/>
                </a:solidFill>
              </a:rPr>
              <a:t>executable</a:t>
            </a:r>
            <a:r>
              <a:rPr lang="en-US" sz="2000" dirty="0" smtClean="0"/>
              <a:t> </a:t>
            </a:r>
            <a:r>
              <a:rPr lang="en-US" sz="2000" dirty="0" smtClean="0"/>
              <a:t>files.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Build Process in C++ </a:t>
            </a:r>
            <a:r>
              <a:rPr lang="en-US" sz="2000" dirty="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0010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Diagram of the build process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07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Commands for the build </a:t>
            </a:r>
            <a:r>
              <a:rPr lang="en-US" sz="2000" kern="0" dirty="0" smtClean="0">
                <a:latin typeface="+mn-lt"/>
              </a:rPr>
              <a:t>process in two steps:</a:t>
            </a:r>
            <a:endParaRPr lang="en-US" sz="20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latin typeface="+mn-lt"/>
              </a:rPr>
              <a:t>1.  To </a:t>
            </a:r>
            <a:r>
              <a:rPr lang="en-US" sz="2000" kern="0" dirty="0">
                <a:latin typeface="+mn-lt"/>
              </a:rPr>
              <a:t>compile: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g++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–c  </a:t>
            </a:r>
            <a:r>
              <a:rPr lang="en-US" sz="2000" kern="0" dirty="0" smtClean="0">
                <a:solidFill>
                  <a:srgbClr val="00B050"/>
                </a:solidFill>
                <a:latin typeface="+mn-lt"/>
              </a:rPr>
              <a:t>helloWorld.cpp</a:t>
            </a:r>
            <a:endParaRPr lang="en-US" sz="2000" kern="0" dirty="0">
              <a:solidFill>
                <a:srgbClr val="00B050"/>
              </a:solidFill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g++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is for </a:t>
            </a:r>
            <a:r>
              <a:rPr lang="en-US" sz="2000" b="1" u="sng" kern="0" dirty="0" smtClean="0">
                <a:latin typeface="+mn-lt"/>
              </a:rPr>
              <a:t>g</a:t>
            </a:r>
            <a:r>
              <a:rPr lang="en-US" sz="2000" kern="0" dirty="0" smtClean="0">
                <a:latin typeface="+mn-lt"/>
              </a:rPr>
              <a:t>nu </a:t>
            </a:r>
            <a:r>
              <a:rPr lang="en-US" sz="2000" kern="0" dirty="0" err="1" smtClean="0">
                <a:latin typeface="+mn-lt"/>
              </a:rPr>
              <a:t>c</a:t>
            </a:r>
            <a:r>
              <a:rPr lang="en-US" sz="2000" b="1" u="sng" kern="0" dirty="0" err="1" smtClean="0">
                <a:latin typeface="+mn-lt"/>
              </a:rPr>
              <a:t>++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compiler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The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–c</a:t>
            </a:r>
            <a:r>
              <a:rPr lang="en-US" sz="2000" kern="0" dirty="0">
                <a:latin typeface="+mn-lt"/>
              </a:rPr>
              <a:t> option is for </a:t>
            </a:r>
            <a:r>
              <a:rPr lang="en-US" sz="2000" b="1" u="sng" kern="0" dirty="0">
                <a:latin typeface="+mn-lt"/>
              </a:rPr>
              <a:t>c</a:t>
            </a:r>
            <a:r>
              <a:rPr lang="en-US" sz="2000" kern="0" dirty="0">
                <a:latin typeface="+mn-lt"/>
              </a:rPr>
              <a:t>ompile </a:t>
            </a:r>
            <a:r>
              <a:rPr lang="en-US" sz="2000" kern="0" dirty="0" smtClean="0">
                <a:latin typeface="+mn-lt"/>
              </a:rPr>
              <a:t>only</a:t>
            </a:r>
            <a:endParaRPr lang="en-US" sz="2000" kern="0" dirty="0"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The result is an object file called </a:t>
            </a:r>
            <a:r>
              <a:rPr lang="en-US" sz="20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helloWorld.o</a:t>
            </a:r>
            <a:endParaRPr lang="en-US" sz="2000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kern="0" dirty="0" smtClean="0">
                <a:latin typeface="+mn-lt"/>
              </a:rPr>
              <a:t>2.  To </a:t>
            </a:r>
            <a:r>
              <a:rPr lang="en-US" sz="2000" kern="0" dirty="0">
                <a:latin typeface="+mn-lt"/>
              </a:rPr>
              <a:t>link: 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g++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–o   </a:t>
            </a:r>
            <a:r>
              <a:rPr lang="en-US" sz="2000" kern="0" dirty="0">
                <a:solidFill>
                  <a:srgbClr val="FFC000"/>
                </a:solidFill>
                <a:latin typeface="+mn-lt"/>
              </a:rPr>
              <a:t>hello</a:t>
            </a: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20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helloWorld.o</a:t>
            </a:r>
            <a:endParaRPr lang="en-US" sz="2000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-o</a:t>
            </a: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is for </a:t>
            </a:r>
            <a:r>
              <a:rPr lang="en-US" sz="2000" b="1" u="sng" kern="0" dirty="0">
                <a:latin typeface="+mn-lt"/>
              </a:rPr>
              <a:t>o</a:t>
            </a:r>
            <a:r>
              <a:rPr lang="en-US" sz="2000" kern="0" dirty="0">
                <a:latin typeface="+mn-lt"/>
              </a:rPr>
              <a:t>bject file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The first argument is the name of the executable </a:t>
            </a:r>
            <a:r>
              <a:rPr lang="en-US" sz="2000" kern="0" dirty="0" smtClean="0">
                <a:latin typeface="+mn-lt"/>
              </a:rPr>
              <a:t>file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 smtClean="0">
              <a:solidFill>
                <a:srgbClr val="FFC000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Command to build the executable in one step: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g++   </a:t>
            </a:r>
            <a:r>
              <a:rPr lang="en-US" sz="2000" kern="0" dirty="0" smtClean="0">
                <a:solidFill>
                  <a:srgbClr val="00B050"/>
                </a:solidFill>
              </a:rPr>
              <a:t>helloWorld.cpp</a:t>
            </a:r>
            <a:endParaRPr lang="en-US" sz="2000" kern="0" dirty="0" smtClean="0"/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	g++</a:t>
            </a:r>
            <a:r>
              <a:rPr lang="en-US" sz="2000" kern="0" dirty="0" smtClean="0"/>
              <a:t> will compile, then link with standard library files (such as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US" sz="2000" kern="0" dirty="0" smtClean="0"/>
              <a:t>) to produce the executable, </a:t>
            </a:r>
            <a:r>
              <a:rPr lang="en-US" sz="2000" kern="0" dirty="0" err="1" smtClean="0">
                <a:solidFill>
                  <a:srgbClr val="FFC000"/>
                </a:solidFill>
              </a:rPr>
              <a:t>a.out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</a:rPr>
              <a:t> ,</a:t>
            </a:r>
            <a:r>
              <a:rPr lang="en-US" sz="2000" kern="0" dirty="0" smtClean="0"/>
              <a:t>all in one </a:t>
            </a:r>
            <a:r>
              <a:rPr lang="en-US" sz="2000" kern="0" dirty="0" smtClean="0"/>
              <a:t>step.</a:t>
            </a:r>
            <a:endParaRPr lang="en-US" sz="2000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000" kern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				       </a:t>
            </a:r>
            <a:r>
              <a:rPr lang="en-US" sz="2000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            </a:t>
            </a:r>
            <a:r>
              <a:rPr lang="en-US" sz="2000" kern="0" dirty="0" smtClean="0">
                <a:latin typeface="+mn-lt"/>
              </a:rPr>
              <a:t>(</a:t>
            </a:r>
            <a:r>
              <a:rPr lang="en-US" sz="2000" kern="0" dirty="0">
                <a:latin typeface="+mn-lt"/>
              </a:rPr>
              <a:t>Executable file)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   </a:t>
            </a:r>
            <a:r>
              <a:rPr lang="en-US" sz="2000" kern="0" dirty="0" smtClean="0">
                <a:latin typeface="+mn-lt"/>
              </a:rPr>
              <a:t> 	</a:t>
            </a:r>
            <a:r>
              <a:rPr lang="en-US" sz="2000" kern="0" dirty="0">
                <a:latin typeface="+mn-lt"/>
              </a:rPr>
              <a:t>	  	    </a:t>
            </a:r>
            <a:r>
              <a:rPr lang="en-US" sz="2000" kern="0" dirty="0" smtClean="0">
                <a:latin typeface="+mn-lt"/>
              </a:rPr>
              <a:t>        Link</a:t>
            </a:r>
            <a:endParaRPr lang="en-US" sz="20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	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219200"/>
            <a:ext cx="1752600" cy="381000"/>
          </a:xfrm>
          <a:prstGeom prst="rect">
            <a:avLst/>
          </a:prstGeom>
          <a:solidFill>
            <a:srgbClr val="00B050">
              <a:alpha val="7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helloWorld.cpp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1219200"/>
            <a:ext cx="1600200" cy="457200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helloWorld.o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1752600"/>
            <a:ext cx="1066800" cy="381000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iostream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1295400" cy="45720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1143000"/>
            <a:ext cx="1981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2819400" y="1447800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1143000"/>
            <a:ext cx="20574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86400" y="1752600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19200" y="17526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/>
              <a:t>Compile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Build Process with Multiple Source Files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685800"/>
            <a:ext cx="83058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2000" dirty="0" smtClean="0"/>
              <a:t>Example of a project with multiple source files: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 new Hello program,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hello.cpp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now calls a function from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name.cpp</a:t>
            </a:r>
            <a:r>
              <a:rPr lang="en-US" sz="2000" dirty="0" smtClean="0"/>
              <a:t> file </a:t>
            </a:r>
            <a:r>
              <a:rPr lang="en-US" sz="2000" u="sng" dirty="0" smtClean="0"/>
              <a:t>and</a:t>
            </a:r>
            <a:r>
              <a:rPr lang="en-US" sz="2000" dirty="0" smtClean="0"/>
              <a:t> a function from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printing.cpp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sz="2000" dirty="0" smtClean="0"/>
              <a:t>In addition,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name.cpp </a:t>
            </a:r>
            <a:r>
              <a:rPr lang="en-US" sz="2000" dirty="0" smtClean="0"/>
              <a:t> itself calls a function from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printing.cpp</a:t>
            </a:r>
            <a:r>
              <a:rPr lang="en-US" sz="2000" dirty="0" smtClean="0"/>
              <a:t>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33600" y="1676400"/>
            <a:ext cx="3962400" cy="990600"/>
            <a:chOff x="762000" y="4314825"/>
            <a:chExt cx="3566160" cy="714375"/>
          </a:xfrm>
        </p:grpSpPr>
        <p:sp>
          <p:nvSpPr>
            <p:cNvPr id="5" name="Rectangle 4"/>
            <p:cNvSpPr/>
            <p:nvPr/>
          </p:nvSpPr>
          <p:spPr>
            <a:xfrm>
              <a:off x="3276600" y="4495800"/>
              <a:ext cx="1051560" cy="38100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hello.cpp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4343400"/>
              <a:ext cx="1170709" cy="30480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name.cpp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4724400"/>
              <a:ext cx="1246909" cy="304800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printing.cpp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905000" y="4314825"/>
              <a:ext cx="1371600" cy="487363"/>
              <a:chOff x="2438400" y="4314825"/>
              <a:chExt cx="1371600" cy="48736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438400" y="4572000"/>
                <a:ext cx="1371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6" name="TextBox 8"/>
              <p:cNvSpPr txBox="1">
                <a:spLocks noChangeArrowheads="1"/>
              </p:cNvSpPr>
              <p:nvPr/>
            </p:nvSpPr>
            <p:spPr bwMode="auto">
              <a:xfrm>
                <a:off x="2698173" y="4314825"/>
                <a:ext cx="845103" cy="33855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used in</a:t>
                </a:r>
                <a:endParaRPr lang="en-US" sz="1600" i="1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2438400" y="4800600"/>
                <a:ext cx="1371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2438400" y="3124200"/>
            <a:ext cx="3810000" cy="609600"/>
            <a:chOff x="2667000" y="3429000"/>
            <a:chExt cx="3647872" cy="609600"/>
          </a:xfrm>
        </p:grpSpPr>
        <p:grpSp>
          <p:nvGrpSpPr>
            <p:cNvPr id="38" name="Group 37"/>
            <p:cNvGrpSpPr/>
            <p:nvPr/>
          </p:nvGrpSpPr>
          <p:grpSpPr>
            <a:xfrm>
              <a:off x="2667000" y="3581400"/>
              <a:ext cx="3647872" cy="457200"/>
              <a:chOff x="762000" y="5334000"/>
              <a:chExt cx="3728936" cy="3048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1955260" y="5435600"/>
                <a:ext cx="1371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762000" y="5334000"/>
                <a:ext cx="1342417" cy="304800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/>
                  <a:t>printing.cpp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5334000"/>
                <a:ext cx="1214336" cy="304800"/>
              </a:xfrm>
              <a:prstGeom prst="rect">
                <a:avLst/>
              </a:pr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/>
                  <a:t>name.cpp</a:t>
                </a:r>
                <a:endParaRPr lang="en-US" dirty="0"/>
              </a:p>
            </p:txBody>
          </p:sp>
        </p:grp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4038600" y="3429000"/>
              <a:ext cx="826323" cy="3385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 smtClean="0"/>
                <a:t>used in</a:t>
              </a:r>
              <a:endParaRPr lang="en-US" sz="1600" i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1000" y="3962400"/>
            <a:ext cx="8077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Here are the steps for building an executable: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-c  </a:t>
            </a:r>
            <a:r>
              <a:rPr lang="en-US" sz="2000" dirty="0" smtClean="0">
                <a:solidFill>
                  <a:srgbClr val="00B050"/>
                </a:solidFill>
              </a:rPr>
              <a:t>printing.cpp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	             </a:t>
            </a:r>
            <a:r>
              <a:rPr lang="en-US" sz="2000" dirty="0" smtClean="0"/>
              <a:t>create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printing.o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-c  </a:t>
            </a:r>
            <a:r>
              <a:rPr lang="en-US" sz="2000" dirty="0" smtClean="0">
                <a:solidFill>
                  <a:srgbClr val="00B050"/>
                </a:solidFill>
              </a:rPr>
              <a:t>name.cpp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  </a:t>
            </a:r>
            <a:r>
              <a:rPr lang="en-US" sz="2000" dirty="0" smtClean="0"/>
              <a:t>create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-c  </a:t>
            </a:r>
            <a:r>
              <a:rPr lang="en-US" sz="2000" dirty="0" smtClean="0">
                <a:solidFill>
                  <a:srgbClr val="00B050"/>
                </a:solidFill>
              </a:rPr>
              <a:t>hello.cpp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	             </a:t>
            </a:r>
            <a:r>
              <a:rPr lang="en-US" sz="2000" dirty="0" smtClean="0"/>
              <a:t>create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hello.o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g++ -o  </a:t>
            </a:r>
            <a:r>
              <a:rPr lang="en-US" sz="2000" dirty="0" smtClean="0">
                <a:solidFill>
                  <a:srgbClr val="FFC000"/>
                </a:solidFill>
              </a:rPr>
              <a:t>hello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printing.o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name.o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hello.o</a:t>
            </a:r>
            <a:r>
              <a:rPr lang="en-US" sz="2000" dirty="0" smtClean="0"/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		create </a:t>
            </a:r>
            <a:r>
              <a:rPr lang="en-US" sz="2000" dirty="0" smtClean="0">
                <a:solidFill>
                  <a:srgbClr val="FFC000"/>
                </a:solidFill>
              </a:rPr>
              <a:t>hello</a:t>
            </a:r>
            <a:r>
              <a:rPr lang="en-US" sz="2000" dirty="0" smtClean="0"/>
              <a:t> executable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11175</TotalTime>
  <Words>2146</Words>
  <Application>Microsoft Office PowerPoint</Application>
  <PresentationFormat>On-screen Show (4:3)</PresentationFormat>
  <Paragraphs>336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Slide 1</vt:lpstr>
      <vt:lpstr>Some notes before we start</vt:lpstr>
      <vt:lpstr>  Code Building Background (1 of 2)</vt:lpstr>
      <vt:lpstr>  Code Building Background (2 of 2)</vt:lpstr>
      <vt:lpstr>  Code Building Headache</vt:lpstr>
      <vt:lpstr> make</vt:lpstr>
      <vt:lpstr>Build Process for C++ (1 of 2)</vt:lpstr>
      <vt:lpstr>Build Process in C++ (2 of 2)</vt:lpstr>
      <vt:lpstr>Build Process with Multiple Source Files</vt:lpstr>
      <vt:lpstr>How make Works</vt:lpstr>
      <vt:lpstr>The makefile Instruction or Rule</vt:lpstr>
      <vt:lpstr>How make Runs One Rule</vt:lpstr>
      <vt:lpstr>Example</vt:lpstr>
      <vt:lpstr>How make Runs the makefile</vt:lpstr>
      <vt:lpstr>Macros in a makefile</vt:lpstr>
      <vt:lpstr>Standard make Macros</vt:lpstr>
      <vt:lpstr>Changing Macro Value on the Command Line</vt:lpstr>
      <vt:lpstr>Phony Targets (1 of 3)</vt:lpstr>
      <vt:lpstr>Phony Targets (2 of 3)</vt:lpstr>
      <vt:lpstr>Phony Targets (3 of 3)</vt:lpstr>
      <vt:lpstr>Common Suffixes</vt:lpstr>
      <vt:lpstr>Other Uses of make (1 of 2)</vt:lpstr>
      <vt:lpstr>Other Uses of make (2 of 2)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359</cp:revision>
  <dcterms:created xsi:type="dcterms:W3CDTF">2008-07-16T21:48:08Z</dcterms:created>
  <dcterms:modified xsi:type="dcterms:W3CDTF">2018-01-01T06:04:14Z</dcterms:modified>
</cp:coreProperties>
</file>