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342" r:id="rId4"/>
    <p:sldId id="304" r:id="rId5"/>
    <p:sldId id="343" r:id="rId6"/>
    <p:sldId id="329" r:id="rId7"/>
    <p:sldId id="344" r:id="rId8"/>
    <p:sldId id="345" r:id="rId9"/>
    <p:sldId id="346" r:id="rId10"/>
    <p:sldId id="347" r:id="rId11"/>
    <p:sldId id="352" r:id="rId12"/>
    <p:sldId id="350" r:id="rId13"/>
    <p:sldId id="349" r:id="rId14"/>
    <p:sldId id="348" r:id="rId15"/>
    <p:sldId id="351"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75"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FA730E-B5CF-4B1D-83F5-7E00F2259A7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CDAD9B-28E6-4E16-8ABC-C12FDCC8B1A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3F6221-339B-43CA-BFDB-14615297B0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A925B1-EE0F-40E8-9FAC-D1319286C2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9B6322-3752-45C0-8642-9D3D80843C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026551-BF55-4646-86BE-52AF1D4C50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035793-1A9E-46EE-B69A-1614786306E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4F1FB9-5320-4D26-8C27-53986F856D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01FB9A-0C35-48DB-887A-A2070CF68B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7E2DC9-209A-4E84-BC97-F3E02C1DE4D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73F766-B682-442F-BFBC-B8DBB345F0A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F19B93C-8B12-480D-8D2B-8F1F82207A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a:solidFill>
                  <a:schemeClr val="tx2"/>
                </a:solidFill>
              </a:rPr>
              <a:t>CIS 18B</a:t>
            </a:r>
            <a:br>
              <a:rPr lang="en-US" sz="2800">
                <a:solidFill>
                  <a:schemeClr val="tx2"/>
                </a:solidFill>
              </a:rPr>
            </a:br>
            <a:r>
              <a:rPr lang="en-US" sz="2800">
                <a:solidFill>
                  <a:schemeClr val="tx2"/>
                </a:solidFill>
              </a:rPr>
              <a:t>Advanced Linux / Unix</a:t>
            </a:r>
            <a:r>
              <a:rPr lang="en-US" sz="3200">
                <a:solidFill>
                  <a:schemeClr val="tx2"/>
                </a:solidFill>
              </a:rPr>
              <a:t/>
            </a:r>
            <a:br>
              <a:rPr lang="en-US" sz="3200">
                <a:solidFill>
                  <a:schemeClr val="tx2"/>
                </a:solidFill>
              </a:rPr>
            </a:br>
            <a:r>
              <a:rPr lang="en-US" sz="3200">
                <a:solidFill>
                  <a:schemeClr val="tx2"/>
                </a:solidFill>
              </a:rPr>
              <a:t/>
            </a:r>
            <a:br>
              <a:rPr lang="en-US" sz="3200">
                <a:solidFill>
                  <a:schemeClr val="tx2"/>
                </a:solidFill>
              </a:rPr>
            </a:br>
            <a:r>
              <a:rPr lang="en-US" sz="3200">
                <a:solidFill>
                  <a:schemeClr val="tx2"/>
                </a:solidFill>
              </a:rPr>
              <a:t>Introduction to Scripting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28600"/>
            <a:ext cx="8229600" cy="487363"/>
          </a:xfrm>
        </p:spPr>
        <p:txBody>
          <a:bodyPr/>
          <a:lstStyle/>
          <a:p>
            <a:pPr eaLnBrk="1" hangingPunct="1">
              <a:defRPr/>
            </a:pPr>
            <a:r>
              <a:rPr lang="en-US" sz="2800" dirty="0" smtClean="0">
                <a:solidFill>
                  <a:schemeClr val="accent1">
                    <a:lumMod val="50000"/>
                  </a:schemeClr>
                </a:solidFill>
              </a:rPr>
              <a:t>echo </a:t>
            </a:r>
            <a:r>
              <a:rPr lang="en-US" sz="2800" dirty="0" smtClean="0">
                <a:solidFill>
                  <a:schemeClr val="tx1"/>
                </a:solidFill>
              </a:rPr>
              <a:t>Utility</a:t>
            </a:r>
            <a:endParaRPr lang="en-US" sz="2000" dirty="0" smtClean="0">
              <a:solidFill>
                <a:schemeClr val="tx1"/>
              </a:solidFill>
            </a:endParaRPr>
          </a:p>
        </p:txBody>
      </p:sp>
      <p:sp>
        <p:nvSpPr>
          <p:cNvPr id="52227" name="Rectangle 3"/>
          <p:cNvSpPr>
            <a:spLocks noGrp="1" noChangeArrowheads="1"/>
          </p:cNvSpPr>
          <p:nvPr>
            <p:ph type="body" idx="4294967295"/>
          </p:nvPr>
        </p:nvSpPr>
        <p:spPr>
          <a:xfrm>
            <a:off x="533400" y="762000"/>
            <a:ext cx="8077200" cy="5562600"/>
          </a:xfrm>
        </p:spPr>
        <p:txBody>
          <a:bodyPr/>
          <a:lstStyle/>
          <a:p>
            <a:pPr eaLnBrk="1" hangingPunct="1">
              <a:spcBef>
                <a:spcPts val="600"/>
              </a:spcBef>
              <a:defRPr/>
            </a:pPr>
            <a:r>
              <a:rPr lang="en-US" sz="2000" dirty="0" smtClean="0">
                <a:solidFill>
                  <a:schemeClr val="accent1">
                    <a:lumMod val="50000"/>
                  </a:schemeClr>
                </a:solidFill>
              </a:rPr>
              <a:t>echo </a:t>
            </a:r>
            <a:r>
              <a:rPr lang="en-US" sz="2000" dirty="0" smtClean="0"/>
              <a:t>is used by shell scripts to print text or variables out to screen</a:t>
            </a:r>
          </a:p>
          <a:p>
            <a:pPr eaLnBrk="1" hangingPunct="1">
              <a:spcBef>
                <a:spcPts val="600"/>
              </a:spcBef>
              <a:defRPr/>
            </a:pPr>
            <a:r>
              <a:rPr lang="en-US" sz="2000" dirty="0" smtClean="0"/>
              <a:t>Basic format:	         </a:t>
            </a:r>
            <a:r>
              <a:rPr lang="en-US" sz="2000" dirty="0" smtClean="0">
                <a:solidFill>
                  <a:schemeClr val="accent1">
                    <a:lumMod val="50000"/>
                  </a:schemeClr>
                </a:solidFill>
              </a:rPr>
              <a:t>echo  </a:t>
            </a:r>
            <a:r>
              <a:rPr lang="en-US" sz="2000" dirty="0" smtClean="0">
                <a:solidFill>
                  <a:schemeClr val="bg1">
                    <a:lumMod val="50000"/>
                  </a:schemeClr>
                </a:solidFill>
              </a:rPr>
              <a:t>text</a:t>
            </a:r>
          </a:p>
          <a:p>
            <a:pPr eaLnBrk="1" hangingPunct="1">
              <a:spcBef>
                <a:spcPts val="0"/>
              </a:spcBef>
              <a:buFontTx/>
              <a:buNone/>
              <a:defRPr/>
            </a:pPr>
            <a:r>
              <a:rPr lang="en-US" sz="2000" dirty="0" smtClean="0">
                <a:solidFill>
                  <a:schemeClr val="bg1">
                    <a:lumMod val="50000"/>
                  </a:schemeClr>
                </a:solidFill>
              </a:rPr>
              <a:t>			or      </a:t>
            </a:r>
            <a:r>
              <a:rPr lang="en-US" sz="2000" dirty="0" smtClean="0">
                <a:solidFill>
                  <a:schemeClr val="accent1">
                    <a:lumMod val="50000"/>
                  </a:schemeClr>
                </a:solidFill>
              </a:rPr>
              <a:t>echo  $</a:t>
            </a:r>
            <a:r>
              <a:rPr lang="en-US" sz="2000" dirty="0" err="1" smtClean="0">
                <a:solidFill>
                  <a:schemeClr val="bg1">
                    <a:lumMod val="50000"/>
                  </a:schemeClr>
                </a:solidFill>
              </a:rPr>
              <a:t>varName</a:t>
            </a:r>
            <a:r>
              <a:rPr lang="en-US" sz="2000" dirty="0" smtClean="0">
                <a:solidFill>
                  <a:schemeClr val="bg1">
                    <a:lumMod val="50000"/>
                  </a:schemeClr>
                </a:solidFill>
              </a:rPr>
              <a:t>  </a:t>
            </a:r>
          </a:p>
          <a:p>
            <a:pPr eaLnBrk="1" hangingPunct="1">
              <a:spcBef>
                <a:spcPts val="600"/>
              </a:spcBef>
              <a:defRPr/>
            </a:pPr>
            <a:r>
              <a:rPr lang="en-US" sz="2000" dirty="0" smtClean="0"/>
              <a:t>If the text contains shell </a:t>
            </a:r>
            <a:r>
              <a:rPr lang="en-US" sz="2000" dirty="0" err="1" smtClean="0"/>
              <a:t>metacharacters</a:t>
            </a:r>
            <a:r>
              <a:rPr lang="en-US" sz="2000" dirty="0" smtClean="0"/>
              <a:t>, don’t forget to quote it or escape it with </a:t>
            </a:r>
            <a:r>
              <a:rPr lang="en-US" sz="2000" dirty="0" smtClean="0">
                <a:solidFill>
                  <a:schemeClr val="accent1">
                    <a:lumMod val="50000"/>
                  </a:schemeClr>
                </a:solidFill>
              </a:rPr>
              <a:t>\</a:t>
            </a:r>
          </a:p>
          <a:p>
            <a:pPr eaLnBrk="1" hangingPunct="1">
              <a:spcBef>
                <a:spcPts val="600"/>
              </a:spcBef>
              <a:defRPr/>
            </a:pPr>
            <a:r>
              <a:rPr lang="en-US" sz="2000" dirty="0" smtClean="0"/>
              <a:t>By default </a:t>
            </a:r>
            <a:r>
              <a:rPr lang="en-US" sz="2000" dirty="0" smtClean="0">
                <a:solidFill>
                  <a:schemeClr val="accent1">
                    <a:lumMod val="50000"/>
                  </a:schemeClr>
                </a:solidFill>
              </a:rPr>
              <a:t>echo</a:t>
            </a:r>
            <a:r>
              <a:rPr lang="en-US" sz="2000" dirty="0" smtClean="0"/>
              <a:t> prints a newline character at the end of each output, therefore:</a:t>
            </a:r>
          </a:p>
          <a:p>
            <a:pPr lvl="1" eaLnBrk="1" hangingPunct="1">
              <a:spcBef>
                <a:spcPts val="600"/>
              </a:spcBef>
              <a:defRPr/>
            </a:pPr>
            <a:r>
              <a:rPr lang="en-US" sz="2000" dirty="0" smtClean="0"/>
              <a:t>Each </a:t>
            </a:r>
            <a:r>
              <a:rPr lang="en-US" sz="2000" dirty="0" smtClean="0">
                <a:solidFill>
                  <a:schemeClr val="accent1">
                    <a:lumMod val="50000"/>
                  </a:schemeClr>
                </a:solidFill>
              </a:rPr>
              <a:t>echo</a:t>
            </a:r>
            <a:r>
              <a:rPr lang="en-US" sz="2000" dirty="0" smtClean="0"/>
              <a:t> output is on a separate line</a:t>
            </a:r>
          </a:p>
          <a:p>
            <a:pPr lvl="1" eaLnBrk="1" hangingPunct="1">
              <a:spcBef>
                <a:spcPts val="600"/>
              </a:spcBef>
              <a:defRPr/>
            </a:pPr>
            <a:r>
              <a:rPr lang="en-US" sz="2000" dirty="0" smtClean="0"/>
              <a:t>Without argument:   </a:t>
            </a:r>
            <a:r>
              <a:rPr lang="en-US" sz="2000" dirty="0" smtClean="0">
                <a:solidFill>
                  <a:schemeClr val="accent1">
                    <a:lumMod val="50000"/>
                  </a:schemeClr>
                </a:solidFill>
              </a:rPr>
              <a:t>echo              </a:t>
            </a:r>
            <a:endParaRPr lang="en-US" sz="2000" dirty="0" smtClean="0"/>
          </a:p>
          <a:p>
            <a:pPr lvl="1" eaLnBrk="1" hangingPunct="1">
              <a:spcBef>
                <a:spcPts val="0"/>
              </a:spcBef>
              <a:buNone/>
              <a:defRPr/>
            </a:pPr>
            <a:r>
              <a:rPr lang="en-US" sz="2000" dirty="0" smtClean="0"/>
              <a:t>    prints a blank line</a:t>
            </a:r>
          </a:p>
          <a:p>
            <a:pPr marL="400050" eaLnBrk="1" hangingPunct="1">
              <a:spcBef>
                <a:spcPts val="600"/>
              </a:spcBef>
              <a:defRPr/>
            </a:pPr>
            <a:r>
              <a:rPr lang="en-US" sz="2000" dirty="0" smtClean="0">
                <a:solidFill>
                  <a:schemeClr val="accent1">
                    <a:lumMod val="50000"/>
                  </a:schemeClr>
                </a:solidFill>
              </a:rPr>
              <a:t>echo  –n</a:t>
            </a:r>
            <a:r>
              <a:rPr lang="en-US" sz="2000" dirty="0" smtClean="0"/>
              <a:t>      causes </a:t>
            </a:r>
            <a:r>
              <a:rPr lang="en-US" sz="2000" dirty="0" smtClean="0">
                <a:solidFill>
                  <a:schemeClr val="accent1">
                    <a:lumMod val="50000"/>
                  </a:schemeClr>
                </a:solidFill>
              </a:rPr>
              <a:t>echo</a:t>
            </a:r>
            <a:r>
              <a:rPr lang="en-US" sz="2000" dirty="0" smtClean="0"/>
              <a:t> to </a:t>
            </a:r>
            <a:r>
              <a:rPr lang="en-US" sz="2000" b="1" u="sng" dirty="0" smtClean="0"/>
              <a:t>n</a:t>
            </a:r>
            <a:r>
              <a:rPr lang="en-US" sz="2000" dirty="0" smtClean="0"/>
              <a:t>ot print the newline at the end of the</a:t>
            </a:r>
          </a:p>
          <a:p>
            <a:pPr marL="400050" eaLnBrk="1" hangingPunct="1">
              <a:spcBef>
                <a:spcPts val="0"/>
              </a:spcBef>
              <a:buNone/>
              <a:defRPr/>
            </a:pPr>
            <a:r>
              <a:rPr lang="en-US" sz="2000" dirty="0" smtClean="0"/>
              <a:t>			output</a:t>
            </a:r>
          </a:p>
          <a:p>
            <a:pPr marL="400050" eaLnBrk="1" hangingPunct="1">
              <a:spcBef>
                <a:spcPts val="600"/>
              </a:spcBef>
              <a:buFontTx/>
              <a:buNone/>
              <a:defRPr/>
            </a:pPr>
            <a:r>
              <a:rPr lang="en-US" sz="2000" dirty="0" smtClean="0"/>
              <a:t>	</a:t>
            </a:r>
          </a:p>
          <a:p>
            <a:pPr marL="800100" lvl="1" indent="-342900" eaLnBrk="1" hangingPunct="1">
              <a:spcBef>
                <a:spcPts val="600"/>
              </a:spcBef>
              <a:defRPr/>
            </a:pP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28600"/>
            <a:ext cx="8229600" cy="487363"/>
          </a:xfrm>
        </p:spPr>
        <p:txBody>
          <a:bodyPr/>
          <a:lstStyle/>
          <a:p>
            <a:pPr eaLnBrk="1" hangingPunct="1">
              <a:defRPr/>
            </a:pPr>
            <a:r>
              <a:rPr lang="en-US" sz="2800" dirty="0" smtClean="0">
                <a:solidFill>
                  <a:schemeClr val="accent1">
                    <a:lumMod val="50000"/>
                  </a:schemeClr>
                </a:solidFill>
              </a:rPr>
              <a:t>read</a:t>
            </a:r>
            <a:r>
              <a:rPr lang="en-US" sz="2800" dirty="0" smtClean="0">
                <a:solidFill>
                  <a:schemeClr val="tx1"/>
                </a:solidFill>
              </a:rPr>
              <a:t> Utility </a:t>
            </a:r>
            <a:r>
              <a:rPr lang="en-US" sz="2000" dirty="0" smtClean="0">
                <a:solidFill>
                  <a:schemeClr val="tx1"/>
                </a:solidFill>
              </a:rPr>
              <a:t>(1 of 2)</a:t>
            </a:r>
          </a:p>
        </p:txBody>
      </p:sp>
      <p:sp>
        <p:nvSpPr>
          <p:cNvPr id="52227" name="Rectangle 3"/>
          <p:cNvSpPr>
            <a:spLocks noGrp="1" noChangeArrowheads="1"/>
          </p:cNvSpPr>
          <p:nvPr>
            <p:ph type="body" idx="4294967295"/>
          </p:nvPr>
        </p:nvSpPr>
        <p:spPr>
          <a:xfrm>
            <a:off x="533400" y="762000"/>
            <a:ext cx="8077200" cy="5562600"/>
          </a:xfrm>
        </p:spPr>
        <p:txBody>
          <a:bodyPr/>
          <a:lstStyle/>
          <a:p>
            <a:pPr marL="0" indent="0" eaLnBrk="1" hangingPunct="1">
              <a:spcBef>
                <a:spcPts val="600"/>
              </a:spcBef>
              <a:buFontTx/>
              <a:buNone/>
              <a:defRPr/>
            </a:pPr>
            <a:r>
              <a:rPr lang="en-US" sz="2000" dirty="0" smtClean="0">
                <a:solidFill>
                  <a:schemeClr val="accent1">
                    <a:lumMod val="50000"/>
                  </a:schemeClr>
                </a:solidFill>
              </a:rPr>
              <a:t>read</a:t>
            </a:r>
            <a:r>
              <a:rPr lang="en-US" sz="2000" dirty="0" smtClean="0"/>
              <a:t> is used to read command line arguments and store them in variables to be used in the script</a:t>
            </a:r>
          </a:p>
          <a:p>
            <a:pPr eaLnBrk="1" hangingPunct="1">
              <a:spcBef>
                <a:spcPts val="600"/>
              </a:spcBef>
              <a:defRPr/>
            </a:pPr>
            <a:r>
              <a:rPr lang="en-US" sz="2000" dirty="0" smtClean="0"/>
              <a:t>Format:	</a:t>
            </a:r>
            <a:r>
              <a:rPr lang="en-US" sz="2000" dirty="0" smtClean="0">
                <a:solidFill>
                  <a:schemeClr val="accent1">
                    <a:lumMod val="50000"/>
                  </a:schemeClr>
                </a:solidFill>
              </a:rPr>
              <a:t>read   </a:t>
            </a:r>
            <a:r>
              <a:rPr lang="en-US" sz="2000" dirty="0" err="1" smtClean="0">
                <a:solidFill>
                  <a:schemeClr val="bg1">
                    <a:lumMod val="50000"/>
                  </a:schemeClr>
                </a:solidFill>
              </a:rPr>
              <a:t>varName</a:t>
            </a:r>
            <a:endParaRPr lang="en-US" sz="2000" dirty="0" smtClean="0">
              <a:solidFill>
                <a:schemeClr val="bg1">
                  <a:lumMod val="50000"/>
                </a:schemeClr>
              </a:solidFill>
            </a:endParaRPr>
          </a:p>
          <a:p>
            <a:pPr eaLnBrk="1" hangingPunct="1">
              <a:spcBef>
                <a:spcPts val="0"/>
              </a:spcBef>
              <a:buFontTx/>
              <a:buNone/>
              <a:defRPr/>
            </a:pPr>
            <a:r>
              <a:rPr lang="en-US" sz="2000" dirty="0" smtClean="0">
                <a:solidFill>
                  <a:schemeClr val="bg1">
                    <a:lumMod val="50000"/>
                  </a:schemeClr>
                </a:solidFill>
              </a:rPr>
              <a:t>		or	</a:t>
            </a:r>
            <a:r>
              <a:rPr lang="en-US" sz="2000" dirty="0" smtClean="0">
                <a:solidFill>
                  <a:schemeClr val="accent1">
                    <a:lumMod val="50000"/>
                  </a:schemeClr>
                </a:solidFill>
              </a:rPr>
              <a:t>read   </a:t>
            </a:r>
            <a:r>
              <a:rPr lang="en-US" sz="2000" dirty="0" smtClean="0">
                <a:solidFill>
                  <a:schemeClr val="bg1">
                    <a:lumMod val="50000"/>
                  </a:schemeClr>
                </a:solidFill>
              </a:rPr>
              <a:t>varName1   varName2   varName3</a:t>
            </a:r>
          </a:p>
          <a:p>
            <a:pPr eaLnBrk="1" hangingPunct="1">
              <a:spcBef>
                <a:spcPts val="600"/>
              </a:spcBef>
              <a:defRPr/>
            </a:pPr>
            <a:r>
              <a:rPr lang="en-US" sz="2000" dirty="0" smtClean="0">
                <a:solidFill>
                  <a:schemeClr val="accent1">
                    <a:lumMod val="50000"/>
                  </a:schemeClr>
                </a:solidFill>
              </a:rPr>
              <a:t>read</a:t>
            </a:r>
            <a:r>
              <a:rPr lang="en-US" sz="2000" dirty="0" smtClean="0"/>
              <a:t> will read in a space delimited word from the command line and stores it in </a:t>
            </a:r>
            <a:r>
              <a:rPr lang="en-US" sz="2000" dirty="0" err="1" smtClean="0">
                <a:solidFill>
                  <a:schemeClr val="bg1">
                    <a:lumMod val="50000"/>
                  </a:schemeClr>
                </a:solidFill>
              </a:rPr>
              <a:t>varName</a:t>
            </a:r>
            <a:endParaRPr lang="en-US" sz="2000" dirty="0" smtClean="0">
              <a:solidFill>
                <a:schemeClr val="bg1">
                  <a:lumMod val="50000"/>
                </a:schemeClr>
              </a:solidFill>
            </a:endParaRPr>
          </a:p>
          <a:p>
            <a:pPr eaLnBrk="1" hangingPunct="1">
              <a:spcBef>
                <a:spcPts val="600"/>
              </a:spcBef>
              <a:defRPr/>
            </a:pPr>
            <a:r>
              <a:rPr lang="en-US" sz="2000" dirty="0" smtClean="0"/>
              <a:t>If multiple space delimited words are entered on the command line, </a:t>
            </a:r>
            <a:r>
              <a:rPr lang="en-US" sz="2000" dirty="0" smtClean="0">
                <a:solidFill>
                  <a:schemeClr val="accent1">
                    <a:lumMod val="50000"/>
                  </a:schemeClr>
                </a:solidFill>
              </a:rPr>
              <a:t>read</a:t>
            </a:r>
            <a:r>
              <a:rPr lang="en-US" sz="2000" dirty="0" smtClean="0"/>
              <a:t> will read in one word at a time from the command line and stores the word in consecutive variable names</a:t>
            </a:r>
          </a:p>
          <a:p>
            <a:pPr eaLnBrk="1" hangingPunct="1">
              <a:spcBef>
                <a:spcPts val="600"/>
              </a:spcBef>
              <a:buFontTx/>
              <a:buNone/>
              <a:defRPr/>
            </a:pPr>
            <a:r>
              <a:rPr lang="en-US" sz="2000" dirty="0" smtClean="0"/>
              <a:t>	For the basic scripts in this class, you give </a:t>
            </a:r>
            <a:r>
              <a:rPr lang="en-US" sz="2000" dirty="0" smtClean="0">
                <a:solidFill>
                  <a:schemeClr val="accent1">
                    <a:lumMod val="50000"/>
                  </a:schemeClr>
                </a:solidFill>
              </a:rPr>
              <a:t>read</a:t>
            </a:r>
            <a:r>
              <a:rPr lang="en-US" sz="2000" dirty="0" smtClean="0"/>
              <a:t> as many variables as the number of words you expect  to read in</a:t>
            </a:r>
          </a:p>
          <a:p>
            <a:pPr eaLnBrk="1" hangingPunct="1">
              <a:spcBef>
                <a:spcPts val="600"/>
              </a:spcBef>
              <a:buFontTx/>
              <a:buNone/>
              <a:defRPr/>
            </a:pPr>
            <a:r>
              <a:rPr lang="en-US" sz="2000" dirty="0" smtClean="0"/>
              <a:t>	If there are multiple variable names, they are separated by space.</a:t>
            </a:r>
          </a:p>
          <a:p>
            <a:pPr marL="400050" eaLnBrk="1" hangingPunct="1">
              <a:spcBef>
                <a:spcPts val="600"/>
              </a:spcBef>
              <a:defRPr/>
            </a:pPr>
            <a:r>
              <a:rPr lang="en-US" sz="2000" dirty="0" smtClean="0"/>
              <a:t>There are more flexible ways to read any number of arguments into an array, and then check for valid arguments and options. These topics will be covered in CIS 18C – Shell Scripting. </a:t>
            </a:r>
          </a:p>
          <a:p>
            <a:pPr marL="400050" eaLnBrk="1" hangingPunct="1">
              <a:spcBef>
                <a:spcPts val="600"/>
              </a:spcBef>
              <a:buFontTx/>
              <a:buNone/>
              <a:defRPr/>
            </a:pPr>
            <a:r>
              <a:rPr lang="en-US" sz="2000" dirty="0" smtClean="0"/>
              <a:t>	</a:t>
            </a:r>
          </a:p>
          <a:p>
            <a:pPr marL="800100" lvl="1" indent="-342900" eaLnBrk="1" hangingPunct="1">
              <a:spcBef>
                <a:spcPts val="600"/>
              </a:spcBef>
              <a:defRPr/>
            </a:pP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28600"/>
            <a:ext cx="8229600" cy="487363"/>
          </a:xfrm>
        </p:spPr>
        <p:txBody>
          <a:bodyPr/>
          <a:lstStyle/>
          <a:p>
            <a:pPr eaLnBrk="1" hangingPunct="1">
              <a:defRPr/>
            </a:pPr>
            <a:r>
              <a:rPr lang="en-US" sz="2800" dirty="0" smtClean="0">
                <a:solidFill>
                  <a:schemeClr val="accent1">
                    <a:lumMod val="50000"/>
                  </a:schemeClr>
                </a:solidFill>
              </a:rPr>
              <a:t>read</a:t>
            </a:r>
            <a:r>
              <a:rPr lang="en-US" sz="2800" dirty="0" smtClean="0">
                <a:solidFill>
                  <a:schemeClr val="tx1"/>
                </a:solidFill>
              </a:rPr>
              <a:t> Utility </a:t>
            </a:r>
            <a:r>
              <a:rPr lang="en-US" sz="2000" dirty="0" smtClean="0">
                <a:solidFill>
                  <a:schemeClr val="tx1"/>
                </a:solidFill>
              </a:rPr>
              <a:t>(2 of 2)</a:t>
            </a:r>
          </a:p>
        </p:txBody>
      </p:sp>
      <p:sp>
        <p:nvSpPr>
          <p:cNvPr id="52227" name="Rectangle 3"/>
          <p:cNvSpPr>
            <a:spLocks noGrp="1" noChangeArrowheads="1"/>
          </p:cNvSpPr>
          <p:nvPr>
            <p:ph type="body" idx="4294967295"/>
          </p:nvPr>
        </p:nvSpPr>
        <p:spPr>
          <a:xfrm>
            <a:off x="457200" y="762000"/>
            <a:ext cx="8001000" cy="5562600"/>
          </a:xfrm>
        </p:spPr>
        <p:txBody>
          <a:bodyPr/>
          <a:lstStyle/>
          <a:p>
            <a:pPr marL="400050" eaLnBrk="1" hangingPunct="1">
              <a:spcBef>
                <a:spcPts val="600"/>
              </a:spcBef>
              <a:defRPr/>
            </a:pPr>
            <a:r>
              <a:rPr lang="en-US" sz="2000" dirty="0" smtClean="0"/>
              <a:t>As with any programming application, you can make your script more user friendly by prompting the user for data before reading in data</a:t>
            </a:r>
            <a:endParaRPr lang="en-US" sz="2000" dirty="0" smtClean="0">
              <a:solidFill>
                <a:schemeClr val="accent1">
                  <a:lumMod val="50000"/>
                </a:schemeClr>
              </a:solidFill>
            </a:endParaRPr>
          </a:p>
          <a:p>
            <a:pPr marL="400050" eaLnBrk="1" hangingPunct="1">
              <a:spcBef>
                <a:spcPts val="600"/>
              </a:spcBef>
              <a:defRPr/>
            </a:pPr>
            <a:r>
              <a:rPr lang="en-US" sz="2000" dirty="0" smtClean="0"/>
              <a:t>Example:</a:t>
            </a:r>
          </a:p>
          <a:p>
            <a:pPr marL="400050" eaLnBrk="1" hangingPunct="1">
              <a:spcBef>
                <a:spcPts val="0"/>
              </a:spcBef>
              <a:buFontTx/>
              <a:buNone/>
              <a:defRPr/>
            </a:pPr>
            <a:r>
              <a:rPr lang="en-US" sz="2000" dirty="0" smtClean="0">
                <a:solidFill>
                  <a:schemeClr val="bg1">
                    <a:lumMod val="50000"/>
                  </a:schemeClr>
                </a:solidFill>
              </a:rPr>
              <a:t>	echo  Enter your name:  	# prompt for user’s name</a:t>
            </a:r>
          </a:p>
          <a:p>
            <a:pPr marL="400050" eaLnBrk="1" hangingPunct="1">
              <a:spcBef>
                <a:spcPts val="0"/>
              </a:spcBef>
              <a:buFontTx/>
              <a:buNone/>
              <a:defRPr/>
            </a:pPr>
            <a:r>
              <a:rPr lang="en-US" sz="2000" dirty="0" smtClean="0">
                <a:solidFill>
                  <a:schemeClr val="bg1">
                    <a:lumMod val="50000"/>
                  </a:schemeClr>
                </a:solidFill>
              </a:rPr>
              <a:t>	read  name			# read user input and store in name</a:t>
            </a:r>
          </a:p>
          <a:p>
            <a:pPr marL="400050" eaLnBrk="1" hangingPunct="1">
              <a:spcBef>
                <a:spcPts val="0"/>
              </a:spcBef>
              <a:buFontTx/>
              <a:buNone/>
              <a:defRPr/>
            </a:pPr>
            <a:r>
              <a:rPr lang="en-US" sz="2000" dirty="0" smtClean="0">
                <a:solidFill>
                  <a:schemeClr val="bg1">
                    <a:lumMod val="50000"/>
                  </a:schemeClr>
                </a:solidFill>
              </a:rPr>
              <a:t>	echo  Hello $name		# print hello and name</a:t>
            </a:r>
          </a:p>
          <a:p>
            <a:pPr marL="400050" eaLnBrk="1" hangingPunct="1">
              <a:spcBef>
                <a:spcPts val="600"/>
              </a:spcBef>
              <a:defRPr/>
            </a:pPr>
            <a:r>
              <a:rPr lang="en-US" sz="2000" dirty="0" smtClean="0"/>
              <a:t>In the example above, the prompt will be printed as one line of text and then the cursor moves to the next line, so when the user enters the name, the user input is on a different line than the prompt</a:t>
            </a:r>
          </a:p>
          <a:p>
            <a:pPr marL="400050" eaLnBrk="1" hangingPunct="1">
              <a:spcBef>
                <a:spcPts val="600"/>
              </a:spcBef>
              <a:defRPr/>
            </a:pPr>
            <a:r>
              <a:rPr lang="en-US" sz="2000" dirty="0" smtClean="0"/>
              <a:t>If you want the user input to be on the same line as the prompt, use the </a:t>
            </a:r>
            <a:r>
              <a:rPr lang="en-US" sz="2000" dirty="0" smtClean="0">
                <a:solidFill>
                  <a:schemeClr val="accent1">
                    <a:lumMod val="50000"/>
                  </a:schemeClr>
                </a:solidFill>
              </a:rPr>
              <a:t>–n</a:t>
            </a:r>
            <a:r>
              <a:rPr lang="en-US" sz="2000" dirty="0" smtClean="0"/>
              <a:t> option of </a:t>
            </a:r>
            <a:r>
              <a:rPr lang="en-US" sz="2000" dirty="0" smtClean="0">
                <a:solidFill>
                  <a:schemeClr val="accent1">
                    <a:lumMod val="50000"/>
                  </a:schemeClr>
                </a:solidFill>
              </a:rPr>
              <a:t>echo</a:t>
            </a:r>
            <a:r>
              <a:rPr lang="en-US" sz="2000" dirty="0" smtClean="0"/>
              <a:t>. </a:t>
            </a:r>
          </a:p>
          <a:p>
            <a:pPr marL="800100" lvl="1" indent="-342900" eaLnBrk="1" hangingPunct="1">
              <a:spcBef>
                <a:spcPts val="600"/>
              </a:spcBef>
              <a:defRPr/>
            </a:pP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28600"/>
            <a:ext cx="8229600" cy="487363"/>
          </a:xfrm>
        </p:spPr>
        <p:txBody>
          <a:bodyPr/>
          <a:lstStyle/>
          <a:p>
            <a:pPr eaLnBrk="1" hangingPunct="1"/>
            <a:r>
              <a:rPr lang="en-US" sz="2800" smtClean="0">
                <a:solidFill>
                  <a:schemeClr val="tx1"/>
                </a:solidFill>
              </a:rPr>
              <a:t>Simple Shell Script Example</a:t>
            </a:r>
            <a:endParaRPr lang="en-US" sz="2000" smtClean="0">
              <a:solidFill>
                <a:schemeClr val="tx1"/>
              </a:solidFill>
            </a:endParaRPr>
          </a:p>
        </p:txBody>
      </p:sp>
      <p:sp>
        <p:nvSpPr>
          <p:cNvPr id="52227" name="Rectangle 3"/>
          <p:cNvSpPr>
            <a:spLocks noGrp="1" noChangeArrowheads="1"/>
          </p:cNvSpPr>
          <p:nvPr>
            <p:ph type="body" idx="4294967295"/>
          </p:nvPr>
        </p:nvSpPr>
        <p:spPr>
          <a:xfrm>
            <a:off x="457200" y="762000"/>
            <a:ext cx="8229600" cy="5257800"/>
          </a:xfrm>
        </p:spPr>
        <p:txBody>
          <a:bodyPr/>
          <a:lstStyle/>
          <a:p>
            <a:pPr eaLnBrk="1" hangingPunct="1">
              <a:lnSpc>
                <a:spcPct val="80000"/>
              </a:lnSpc>
              <a:spcBef>
                <a:spcPts val="1200"/>
              </a:spcBef>
              <a:buFontTx/>
              <a:buNone/>
              <a:defRPr/>
            </a:pPr>
            <a:r>
              <a:rPr lang="en-US" sz="2000" dirty="0" smtClean="0"/>
              <a:t>Example script with simple IO</a:t>
            </a:r>
          </a:p>
          <a:p>
            <a:pPr eaLnBrk="1" hangingPunct="1">
              <a:lnSpc>
                <a:spcPct val="80000"/>
              </a:lnSpc>
              <a:spcBef>
                <a:spcPts val="1200"/>
              </a:spcBef>
              <a:buFontTx/>
              <a:buNone/>
              <a:defRPr/>
            </a:pPr>
            <a:endParaRPr lang="en-US" sz="2000" dirty="0" smtClean="0"/>
          </a:p>
          <a:p>
            <a:pPr eaLnBrk="1" hangingPunct="1">
              <a:lnSpc>
                <a:spcPct val="80000"/>
              </a:lnSpc>
              <a:buFontTx/>
              <a:buNone/>
              <a:defRPr/>
            </a:pPr>
            <a:r>
              <a:rPr lang="en-US" sz="2000" dirty="0" smtClean="0">
                <a:solidFill>
                  <a:schemeClr val="bg1">
                    <a:lumMod val="50000"/>
                  </a:schemeClr>
                </a:solidFill>
              </a:rPr>
              <a:t>	#!/bin/bash				# specify that it’s a bash script</a:t>
            </a:r>
          </a:p>
          <a:p>
            <a:pPr eaLnBrk="1" hangingPunct="1">
              <a:lnSpc>
                <a:spcPct val="80000"/>
              </a:lnSpc>
              <a:buFontTx/>
              <a:buNone/>
              <a:defRPr/>
            </a:pPr>
            <a:endParaRPr lang="en-US" sz="2000" dirty="0" smtClean="0">
              <a:solidFill>
                <a:schemeClr val="bg1">
                  <a:lumMod val="50000"/>
                </a:schemeClr>
              </a:solidFill>
            </a:endParaRPr>
          </a:p>
          <a:p>
            <a:pPr eaLnBrk="1" hangingPunct="1">
              <a:lnSpc>
                <a:spcPct val="80000"/>
              </a:lnSpc>
              <a:buFontTx/>
              <a:buNone/>
              <a:defRPr/>
            </a:pPr>
            <a:r>
              <a:rPr lang="en-US" sz="2000" dirty="0" smtClean="0">
                <a:solidFill>
                  <a:schemeClr val="bg1">
                    <a:lumMod val="50000"/>
                  </a:schemeClr>
                </a:solidFill>
              </a:rPr>
              <a:t>	echo  -n “Enter 2 directories:”		# prompt for 2 directories, the 					# user enters input on the 					# same line as the prompt</a:t>
            </a:r>
          </a:p>
          <a:p>
            <a:pPr eaLnBrk="1" hangingPunct="1">
              <a:lnSpc>
                <a:spcPct val="80000"/>
              </a:lnSpc>
              <a:buFontTx/>
              <a:buNone/>
              <a:defRPr/>
            </a:pPr>
            <a:r>
              <a:rPr lang="en-US" sz="2000" dirty="0" smtClean="0">
                <a:solidFill>
                  <a:schemeClr val="bg1">
                    <a:lumMod val="50000"/>
                  </a:schemeClr>
                </a:solidFill>
              </a:rPr>
              <a:t>	read  dir1  dir2			# 1</a:t>
            </a:r>
            <a:r>
              <a:rPr lang="en-US" sz="2000" baseline="30000" dirty="0" smtClean="0">
                <a:solidFill>
                  <a:schemeClr val="bg1">
                    <a:lumMod val="50000"/>
                  </a:schemeClr>
                </a:solidFill>
              </a:rPr>
              <a:t>st</a:t>
            </a:r>
            <a:r>
              <a:rPr lang="en-US" sz="2000" dirty="0" smtClean="0">
                <a:solidFill>
                  <a:schemeClr val="bg1">
                    <a:lumMod val="50000"/>
                  </a:schemeClr>
                </a:solidFill>
              </a:rPr>
              <a:t> word in dir1, </a:t>
            </a:r>
          </a:p>
          <a:p>
            <a:pPr eaLnBrk="1" hangingPunct="1">
              <a:lnSpc>
                <a:spcPct val="80000"/>
              </a:lnSpc>
              <a:buFontTx/>
              <a:buNone/>
              <a:defRPr/>
            </a:pPr>
            <a:r>
              <a:rPr lang="en-US" sz="2000" dirty="0" smtClean="0">
                <a:solidFill>
                  <a:schemeClr val="bg1">
                    <a:lumMod val="50000"/>
                  </a:schemeClr>
                </a:solidFill>
              </a:rPr>
              <a:t>						# 2</a:t>
            </a:r>
            <a:r>
              <a:rPr lang="en-US" sz="2000" baseline="30000" dirty="0" smtClean="0">
                <a:solidFill>
                  <a:schemeClr val="bg1">
                    <a:lumMod val="50000"/>
                  </a:schemeClr>
                </a:solidFill>
              </a:rPr>
              <a:t>nd</a:t>
            </a:r>
            <a:r>
              <a:rPr lang="en-US" sz="2000" dirty="0" smtClean="0">
                <a:solidFill>
                  <a:schemeClr val="bg1">
                    <a:lumMod val="50000"/>
                  </a:schemeClr>
                </a:solidFill>
              </a:rPr>
              <a:t> word in dir2</a:t>
            </a:r>
          </a:p>
          <a:p>
            <a:pPr eaLnBrk="1" hangingPunct="1">
              <a:lnSpc>
                <a:spcPct val="80000"/>
              </a:lnSpc>
              <a:buFontTx/>
              <a:buNone/>
              <a:defRPr/>
            </a:pPr>
            <a:r>
              <a:rPr lang="en-US" sz="2000" dirty="0" smtClean="0">
                <a:solidFill>
                  <a:schemeClr val="bg1">
                    <a:lumMod val="50000"/>
                  </a:schemeClr>
                </a:solidFill>
              </a:rPr>
              <a:t>	echo $dir1 is first, $dir2 is second 	# echo directory names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228600"/>
            <a:ext cx="8229600" cy="609600"/>
          </a:xfrm>
        </p:spPr>
        <p:txBody>
          <a:bodyPr/>
          <a:lstStyle/>
          <a:p>
            <a:pPr eaLnBrk="1" hangingPunct="1"/>
            <a:r>
              <a:rPr lang="en-US" sz="2800" dirty="0" smtClean="0">
                <a:solidFill>
                  <a:schemeClr val="tx1"/>
                </a:solidFill>
              </a:rPr>
              <a:t> A “Gotcha” in Script Writing </a:t>
            </a:r>
            <a:r>
              <a:rPr lang="en-US" sz="2000" dirty="0" smtClean="0">
                <a:solidFill>
                  <a:schemeClr val="tx1"/>
                </a:solidFill>
              </a:rPr>
              <a:t>(1 of 2)</a:t>
            </a:r>
          </a:p>
        </p:txBody>
      </p:sp>
      <p:sp>
        <p:nvSpPr>
          <p:cNvPr id="52227" name="Rectangle 3"/>
          <p:cNvSpPr>
            <a:spLocks noGrp="1" noChangeArrowheads="1"/>
          </p:cNvSpPr>
          <p:nvPr>
            <p:ph type="body" idx="4294967295"/>
          </p:nvPr>
        </p:nvSpPr>
        <p:spPr>
          <a:xfrm>
            <a:off x="457200" y="838200"/>
            <a:ext cx="8077200" cy="5410200"/>
          </a:xfrm>
        </p:spPr>
        <p:txBody>
          <a:bodyPr/>
          <a:lstStyle/>
          <a:p>
            <a:pPr marL="457200" indent="-457200" eaLnBrk="1" hangingPunct="1">
              <a:spcBef>
                <a:spcPts val="600"/>
              </a:spcBef>
            </a:pPr>
            <a:r>
              <a:rPr lang="en-US" sz="2000" dirty="0" smtClean="0"/>
              <a:t>Don’t assume that the script will be run from the </a:t>
            </a:r>
            <a:r>
              <a:rPr lang="en-US" sz="2000" u="sng" dirty="0" smtClean="0"/>
              <a:t>same</a:t>
            </a:r>
            <a:r>
              <a:rPr lang="en-US" sz="2000" dirty="0" smtClean="0"/>
              <a:t> directory where you originally write the script</a:t>
            </a:r>
          </a:p>
          <a:p>
            <a:pPr marL="457200" indent="-457200" eaLnBrk="1" hangingPunct="1">
              <a:spcBef>
                <a:spcPts val="600"/>
              </a:spcBef>
            </a:pPr>
            <a:r>
              <a:rPr lang="en-US" sz="2000" dirty="0" smtClean="0"/>
              <a:t>It’s very common for the user to be in a different directory than yours when he/she runs your script</a:t>
            </a:r>
          </a:p>
          <a:p>
            <a:pPr marL="457200" indent="-457200" eaLnBrk="1" hangingPunct="1">
              <a:spcBef>
                <a:spcPts val="600"/>
              </a:spcBef>
            </a:pPr>
            <a:r>
              <a:rPr lang="en-US" sz="2000" dirty="0" smtClean="0"/>
              <a:t>Example: </a:t>
            </a:r>
          </a:p>
          <a:p>
            <a:pPr marL="857250" lvl="1" indent="-457200" eaLnBrk="1" hangingPunct="1">
              <a:spcBef>
                <a:spcPct val="0"/>
              </a:spcBef>
              <a:buFontTx/>
              <a:buAutoNum type="arabicPeriod"/>
            </a:pPr>
            <a:r>
              <a:rPr lang="en-US" sz="2000" dirty="0" smtClean="0"/>
              <a:t>You have a </a:t>
            </a:r>
            <a:r>
              <a:rPr lang="en-US" sz="2000" dirty="0" err="1" smtClean="0">
                <a:solidFill>
                  <a:srgbClr val="7F7F7F"/>
                </a:solidFill>
              </a:rPr>
              <a:t>dirA</a:t>
            </a:r>
            <a:r>
              <a:rPr lang="en-US" sz="2000" dirty="0" smtClean="0"/>
              <a:t> in your current directory</a:t>
            </a:r>
          </a:p>
          <a:p>
            <a:pPr marL="857250" lvl="1" indent="-457200" eaLnBrk="1" hangingPunct="1">
              <a:spcBef>
                <a:spcPct val="0"/>
              </a:spcBef>
              <a:buFontTx/>
              <a:buAutoNum type="arabicPeriod"/>
            </a:pPr>
            <a:r>
              <a:rPr lang="en-US" sz="2000" dirty="0" smtClean="0"/>
              <a:t>You run: </a:t>
            </a:r>
            <a:r>
              <a:rPr lang="en-US" sz="2000" dirty="0" err="1" smtClean="0">
                <a:solidFill>
                  <a:srgbClr val="7F7F7F"/>
                </a:solidFill>
              </a:rPr>
              <a:t>ls</a:t>
            </a:r>
            <a:r>
              <a:rPr lang="en-US" sz="2000" dirty="0" smtClean="0">
                <a:solidFill>
                  <a:srgbClr val="7F7F7F"/>
                </a:solidFill>
              </a:rPr>
              <a:t>  </a:t>
            </a:r>
            <a:r>
              <a:rPr lang="en-US" sz="2000" dirty="0" err="1" smtClean="0">
                <a:solidFill>
                  <a:srgbClr val="7F7F7F"/>
                </a:solidFill>
              </a:rPr>
              <a:t>dirA</a:t>
            </a:r>
            <a:r>
              <a:rPr lang="en-US" sz="2000" dirty="0" smtClean="0">
                <a:solidFill>
                  <a:srgbClr val="7F7F7F"/>
                </a:solidFill>
              </a:rPr>
              <a:t>  </a:t>
            </a:r>
            <a:r>
              <a:rPr lang="en-US" sz="2000" dirty="0" smtClean="0"/>
              <a:t>on the command line and the listing of </a:t>
            </a:r>
            <a:r>
              <a:rPr lang="en-US" sz="2000" dirty="0" err="1" smtClean="0">
                <a:solidFill>
                  <a:srgbClr val="7F7F7F"/>
                </a:solidFill>
              </a:rPr>
              <a:t>dirA</a:t>
            </a:r>
            <a:r>
              <a:rPr lang="en-US" sz="2000" dirty="0" smtClean="0"/>
              <a:t> is printed on screen </a:t>
            </a:r>
          </a:p>
          <a:p>
            <a:pPr marL="857250" lvl="1" indent="-457200" eaLnBrk="1" hangingPunct="1">
              <a:spcBef>
                <a:spcPct val="0"/>
              </a:spcBef>
              <a:buFontTx/>
              <a:buAutoNum type="arabicPeriod"/>
            </a:pPr>
            <a:r>
              <a:rPr lang="en-US" sz="2000" dirty="0" smtClean="0"/>
              <a:t>You put the command </a:t>
            </a:r>
            <a:r>
              <a:rPr lang="en-US" sz="2000" dirty="0" err="1" smtClean="0">
                <a:solidFill>
                  <a:srgbClr val="7F7F7F"/>
                </a:solidFill>
              </a:rPr>
              <a:t>ls</a:t>
            </a:r>
            <a:r>
              <a:rPr lang="en-US" sz="2000" dirty="0" smtClean="0">
                <a:solidFill>
                  <a:srgbClr val="7F7F7F"/>
                </a:solidFill>
              </a:rPr>
              <a:t> </a:t>
            </a:r>
            <a:r>
              <a:rPr lang="en-US" sz="2000" dirty="0" err="1" smtClean="0">
                <a:solidFill>
                  <a:srgbClr val="7F7F7F"/>
                </a:solidFill>
              </a:rPr>
              <a:t>dirA</a:t>
            </a:r>
            <a:r>
              <a:rPr lang="en-US" sz="2000" dirty="0" smtClean="0">
                <a:solidFill>
                  <a:srgbClr val="7F7F7F"/>
                </a:solidFill>
              </a:rPr>
              <a:t> </a:t>
            </a:r>
            <a:r>
              <a:rPr lang="en-US" sz="2000" dirty="0" smtClean="0"/>
              <a:t>in your script so it will list </a:t>
            </a:r>
            <a:r>
              <a:rPr lang="en-US" sz="2000" dirty="0" err="1" smtClean="0">
                <a:solidFill>
                  <a:srgbClr val="7F7F7F"/>
                </a:solidFill>
              </a:rPr>
              <a:t>dirA</a:t>
            </a:r>
            <a:r>
              <a:rPr lang="en-US" sz="2000" dirty="0" smtClean="0"/>
              <a:t> when it runs</a:t>
            </a:r>
          </a:p>
          <a:p>
            <a:pPr marL="857250" lvl="1" indent="-457200" eaLnBrk="1" hangingPunct="1">
              <a:spcBef>
                <a:spcPct val="0"/>
              </a:spcBef>
              <a:buFontTx/>
              <a:buAutoNum type="arabicPeriod"/>
            </a:pPr>
            <a:r>
              <a:rPr lang="en-US" sz="2000" dirty="0" smtClean="0"/>
              <a:t>You test your script and </a:t>
            </a:r>
            <a:r>
              <a:rPr lang="en-US" sz="2000" dirty="0" err="1" smtClean="0">
                <a:solidFill>
                  <a:srgbClr val="7F7F7F"/>
                </a:solidFill>
              </a:rPr>
              <a:t>dirA</a:t>
            </a:r>
            <a:r>
              <a:rPr lang="en-US" sz="2000" dirty="0" smtClean="0"/>
              <a:t> is listed correctly</a:t>
            </a:r>
          </a:p>
          <a:p>
            <a:pPr marL="857250" lvl="1" indent="-457200" eaLnBrk="1" hangingPunct="1">
              <a:spcBef>
                <a:spcPct val="0"/>
              </a:spcBef>
              <a:buFontTx/>
              <a:buAutoNum type="arabicPeriod"/>
            </a:pPr>
            <a:r>
              <a:rPr lang="en-US" sz="2000" dirty="0" smtClean="0"/>
              <a:t>The script is copied to a different directory by a user</a:t>
            </a:r>
          </a:p>
          <a:p>
            <a:pPr marL="857250" lvl="1" indent="-457200" eaLnBrk="1" hangingPunct="1">
              <a:spcBef>
                <a:spcPct val="0"/>
              </a:spcBef>
              <a:buFontTx/>
              <a:buAutoNum type="arabicPeriod"/>
            </a:pPr>
            <a:r>
              <a:rPr lang="en-US" sz="2000" dirty="0" smtClean="0"/>
              <a:t>Now the same command  </a:t>
            </a:r>
            <a:r>
              <a:rPr lang="en-US" sz="2000" dirty="0" err="1" smtClean="0">
                <a:solidFill>
                  <a:srgbClr val="7F7F7F"/>
                </a:solidFill>
              </a:rPr>
              <a:t>ls</a:t>
            </a:r>
            <a:r>
              <a:rPr lang="en-US" sz="2000" dirty="0" smtClean="0">
                <a:solidFill>
                  <a:srgbClr val="7F7F7F"/>
                </a:solidFill>
              </a:rPr>
              <a:t> </a:t>
            </a:r>
            <a:r>
              <a:rPr lang="en-US" sz="2000" dirty="0" err="1" smtClean="0">
                <a:solidFill>
                  <a:srgbClr val="7F7F7F"/>
                </a:solidFill>
              </a:rPr>
              <a:t>dirA</a:t>
            </a:r>
            <a:r>
              <a:rPr lang="en-US" sz="2000" dirty="0" smtClean="0">
                <a:solidFill>
                  <a:srgbClr val="7F7F7F"/>
                </a:solidFill>
              </a:rPr>
              <a:t> </a:t>
            </a:r>
            <a:r>
              <a:rPr lang="en-US" sz="2000" dirty="0" smtClean="0"/>
              <a:t>in the script will fail because there is no </a:t>
            </a:r>
            <a:r>
              <a:rPr lang="en-US" sz="2000" dirty="0" err="1" smtClean="0">
                <a:solidFill>
                  <a:srgbClr val="7F7F7F"/>
                </a:solidFill>
              </a:rPr>
              <a:t>dirA</a:t>
            </a:r>
            <a:r>
              <a:rPr lang="en-US" sz="2000" dirty="0" smtClean="0"/>
              <a:t> in that user’s directory	</a:t>
            </a:r>
          </a:p>
          <a:p>
            <a:pPr marL="457200" indent="-457200" eaLnBrk="1" hangingPunct="1">
              <a:lnSpc>
                <a:spcPct val="80000"/>
              </a:lnSpc>
            </a:pP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228600"/>
            <a:ext cx="8229600" cy="609600"/>
          </a:xfrm>
        </p:spPr>
        <p:txBody>
          <a:bodyPr/>
          <a:lstStyle/>
          <a:p>
            <a:pPr eaLnBrk="1" hangingPunct="1"/>
            <a:r>
              <a:rPr lang="en-US" sz="2800" dirty="0" smtClean="0">
                <a:solidFill>
                  <a:schemeClr val="tx1"/>
                </a:solidFill>
              </a:rPr>
              <a:t>A “Gotcha” in Script Writing </a:t>
            </a:r>
            <a:r>
              <a:rPr lang="en-US" sz="2000" dirty="0" smtClean="0">
                <a:solidFill>
                  <a:schemeClr val="tx1"/>
                </a:solidFill>
              </a:rPr>
              <a:t>(2 of 2)</a:t>
            </a:r>
          </a:p>
        </p:txBody>
      </p:sp>
      <p:sp>
        <p:nvSpPr>
          <p:cNvPr id="52227" name="Rectangle 3"/>
          <p:cNvSpPr>
            <a:spLocks noGrp="1" noChangeArrowheads="1"/>
          </p:cNvSpPr>
          <p:nvPr>
            <p:ph type="body" idx="4294967295"/>
          </p:nvPr>
        </p:nvSpPr>
        <p:spPr>
          <a:xfrm>
            <a:off x="533400" y="838200"/>
            <a:ext cx="7924800" cy="5715000"/>
          </a:xfrm>
        </p:spPr>
        <p:txBody>
          <a:bodyPr/>
          <a:lstStyle/>
          <a:p>
            <a:pPr marL="0" indent="0" eaLnBrk="1" hangingPunct="1">
              <a:spcBef>
                <a:spcPts val="600"/>
              </a:spcBef>
              <a:buFontTx/>
              <a:buNone/>
            </a:pPr>
            <a:r>
              <a:rPr lang="en-US" sz="2000" dirty="0" smtClean="0"/>
              <a:t>To avoid the problem where the script cannot access a file in a directory, there are 2 solutions:</a:t>
            </a:r>
          </a:p>
          <a:p>
            <a:pPr marL="0" indent="0" eaLnBrk="1" hangingPunct="1">
              <a:spcBef>
                <a:spcPts val="600"/>
              </a:spcBef>
              <a:buFontTx/>
              <a:buAutoNum type="arabicPeriod"/>
            </a:pPr>
            <a:r>
              <a:rPr lang="en-US" sz="2000" dirty="0" smtClean="0"/>
              <a:t>  Use the </a:t>
            </a:r>
            <a:r>
              <a:rPr lang="en-US" sz="2000" dirty="0" err="1" smtClean="0">
                <a:solidFill>
                  <a:srgbClr val="3C8C93"/>
                </a:solidFill>
              </a:rPr>
              <a:t>cd</a:t>
            </a:r>
            <a:r>
              <a:rPr lang="en-US" sz="2000" dirty="0" smtClean="0"/>
              <a:t> command to get to the directory where you know the file is, then access the file.</a:t>
            </a:r>
          </a:p>
          <a:p>
            <a:pPr marL="0" indent="0" eaLnBrk="1" hangingPunct="1">
              <a:spcBef>
                <a:spcPts val="600"/>
              </a:spcBef>
              <a:buFontTx/>
              <a:buNone/>
            </a:pPr>
            <a:r>
              <a:rPr lang="en-US" sz="2000" dirty="0" smtClean="0"/>
              <a:t>This solution can be problematic if you </a:t>
            </a:r>
            <a:r>
              <a:rPr lang="en-US" sz="2000" dirty="0" err="1" smtClean="0">
                <a:solidFill>
                  <a:srgbClr val="3C8C93"/>
                </a:solidFill>
              </a:rPr>
              <a:t>cd</a:t>
            </a:r>
            <a:r>
              <a:rPr lang="en-US" sz="2000" dirty="0" smtClean="0"/>
              <a:t> to a directory that doesn’t belong to you and your script produces temporary files while doing its job. You will either create garbage (the temporary files) in someone else’s directory, or your script will fail because you don’t have write access to that directory.</a:t>
            </a:r>
          </a:p>
          <a:p>
            <a:pPr marL="0" indent="0" eaLnBrk="1" hangingPunct="1">
              <a:spcBef>
                <a:spcPts val="600"/>
              </a:spcBef>
              <a:buFontTx/>
              <a:buAutoNum type="arabicPeriod" startAt="2"/>
            </a:pPr>
            <a:r>
              <a:rPr lang="en-US" sz="2000" dirty="0" smtClean="0"/>
              <a:t>  A better solution is to always use </a:t>
            </a:r>
            <a:r>
              <a:rPr lang="en-US" sz="2000" i="1" dirty="0" smtClean="0"/>
              <a:t>absolute paths </a:t>
            </a:r>
            <a:r>
              <a:rPr lang="en-US" sz="2000" dirty="0" smtClean="0"/>
              <a:t>when accessing files in a script. This way the script can be copied to anywhere and it will still be able to access the files it needs.</a:t>
            </a:r>
          </a:p>
          <a:p>
            <a:pPr marL="857250" lvl="1" indent="-457200" algn="ctr" eaLnBrk="1" hangingPunct="1">
              <a:lnSpc>
                <a:spcPct val="80000"/>
              </a:lnSpc>
              <a:buFontTx/>
              <a:buNone/>
            </a:pPr>
            <a:endParaRPr lang="en-US" sz="2000" dirty="0" smtClean="0"/>
          </a:p>
          <a:p>
            <a:pPr marL="857250" lvl="1" indent="-457200" algn="ctr" eaLnBrk="1" hangingPunct="1">
              <a:lnSpc>
                <a:spcPct val="80000"/>
              </a:lnSpc>
              <a:buFontTx/>
              <a:buNone/>
            </a:pPr>
            <a:endParaRPr lang="en-US" sz="2000" dirty="0" smtClean="0"/>
          </a:p>
          <a:p>
            <a:pPr marL="857250" lvl="1" indent="-457200" algn="ctr" eaLnBrk="1" hangingPunct="1">
              <a:lnSpc>
                <a:spcPct val="80000"/>
              </a:lnSpc>
              <a:buFontTx/>
              <a:buNone/>
            </a:pPr>
            <a:r>
              <a:rPr lang="en-US" sz="2000" smtClean="0"/>
              <a:t>Next </a:t>
            </a:r>
            <a:r>
              <a:rPr lang="en-US" sz="2000" dirty="0" smtClean="0"/>
              <a:t>Module: </a:t>
            </a:r>
            <a:r>
              <a:rPr lang="en-US" sz="2000" dirty="0" smtClean="0"/>
              <a:t>Linux Distribution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Basic Purpose of The Shell </a:t>
            </a:r>
            <a:r>
              <a:rPr lang="en-US" sz="2000" dirty="0" smtClean="0"/>
              <a:t>(1 of 2)</a:t>
            </a:r>
            <a:endParaRPr lang="en-US" sz="2000" dirty="0" smtClean="0">
              <a:solidFill>
                <a:schemeClr val="accent1">
                  <a:lumMod val="50000"/>
                </a:schemeClr>
              </a:solidFill>
            </a:endParaRPr>
          </a:p>
        </p:txBody>
      </p:sp>
      <p:sp>
        <p:nvSpPr>
          <p:cNvPr id="52227" name="Rectangle 3"/>
          <p:cNvSpPr>
            <a:spLocks noGrp="1" noChangeArrowheads="1"/>
          </p:cNvSpPr>
          <p:nvPr>
            <p:ph type="body" idx="1"/>
          </p:nvPr>
        </p:nvSpPr>
        <p:spPr>
          <a:xfrm>
            <a:off x="533400" y="838200"/>
            <a:ext cx="8001000" cy="5410200"/>
          </a:xfrm>
        </p:spPr>
        <p:txBody>
          <a:bodyPr/>
          <a:lstStyle/>
          <a:p>
            <a:pPr eaLnBrk="1" hangingPunct="1">
              <a:lnSpc>
                <a:spcPct val="80000"/>
              </a:lnSpc>
              <a:defRPr/>
            </a:pPr>
            <a:r>
              <a:rPr lang="en-US" sz="2000" dirty="0" smtClean="0"/>
              <a:t>The first purpose of the shell is to be a command line interpreter.</a:t>
            </a:r>
          </a:p>
          <a:p>
            <a:pPr eaLnBrk="1" hangingPunct="1">
              <a:lnSpc>
                <a:spcPct val="80000"/>
              </a:lnSpc>
              <a:buNone/>
              <a:defRPr/>
            </a:pPr>
            <a:r>
              <a:rPr lang="en-US" sz="2000" dirty="0" smtClean="0"/>
              <a:t>	The shell is a program that interacts with the user through the command line:</a:t>
            </a:r>
          </a:p>
          <a:p>
            <a:pPr lvl="1" eaLnBrk="1" hangingPunct="1">
              <a:lnSpc>
                <a:spcPct val="80000"/>
              </a:lnSpc>
              <a:defRPr/>
            </a:pPr>
            <a:r>
              <a:rPr lang="en-US" sz="2000" dirty="0" smtClean="0"/>
              <a:t>You (the user) type a command </a:t>
            </a:r>
          </a:p>
          <a:p>
            <a:pPr lvl="1" eaLnBrk="1" hangingPunct="1">
              <a:lnSpc>
                <a:spcPct val="80000"/>
              </a:lnSpc>
              <a:defRPr/>
            </a:pPr>
            <a:r>
              <a:rPr lang="en-US" sz="2000" dirty="0" smtClean="0"/>
              <a:t>The shell interprets your command, runs the appropriate utility, and sends any output / error to the appropriate destination</a:t>
            </a:r>
          </a:p>
          <a:p>
            <a:pPr eaLnBrk="1" hangingPunct="1">
              <a:lnSpc>
                <a:spcPct val="80000"/>
              </a:lnSpc>
              <a:defRPr/>
            </a:pPr>
            <a:r>
              <a:rPr lang="en-US" sz="2000" dirty="0" smtClean="0"/>
              <a:t>If you have a list of commands that need to be run, you can put them in a text file. This file becomes a shell script</a:t>
            </a:r>
          </a:p>
          <a:p>
            <a:pPr eaLnBrk="1" hangingPunct="1">
              <a:lnSpc>
                <a:spcPct val="80000"/>
              </a:lnSpc>
              <a:defRPr/>
            </a:pPr>
            <a:r>
              <a:rPr lang="en-US" sz="2000" dirty="0" smtClean="0"/>
              <a:t>When you run the shell with a shell script, the shell interprets each command in the script the same way it does on the command line</a:t>
            </a:r>
          </a:p>
          <a:p>
            <a:pPr eaLnBrk="1" hangingPunct="1">
              <a:lnSpc>
                <a:spcPct val="80000"/>
              </a:lnSpc>
              <a:defRPr/>
            </a:pPr>
            <a:r>
              <a:rPr lang="en-US" sz="2000" dirty="0" smtClean="0"/>
              <a:t>Example script:</a:t>
            </a:r>
          </a:p>
          <a:p>
            <a:pPr eaLnBrk="1" hangingPunct="1">
              <a:lnSpc>
                <a:spcPct val="80000"/>
              </a:lnSpc>
              <a:buFontTx/>
              <a:buNone/>
              <a:defRPr/>
            </a:pPr>
            <a:r>
              <a:rPr lang="en-US" sz="2000" dirty="0" smtClean="0">
                <a:solidFill>
                  <a:schemeClr val="bg1">
                    <a:lumMod val="50000"/>
                  </a:schemeClr>
                </a:solidFill>
              </a:rPr>
              <a:t>		</a:t>
            </a:r>
            <a:r>
              <a:rPr lang="en-US" sz="1800" b="1" dirty="0" smtClean="0">
                <a:solidFill>
                  <a:schemeClr val="bg1">
                    <a:lumMod val="50000"/>
                  </a:schemeClr>
                </a:solidFill>
                <a:latin typeface="Courier New" pitchFamily="49" charset="0"/>
                <a:cs typeface="Courier New" pitchFamily="49" charset="0"/>
              </a:rPr>
              <a:t>echo The directory `</a:t>
            </a:r>
            <a:r>
              <a:rPr lang="en-US" sz="1800" b="1" dirty="0" err="1" smtClean="0">
                <a:solidFill>
                  <a:schemeClr val="bg1">
                    <a:lumMod val="50000"/>
                  </a:schemeClr>
                </a:solidFill>
                <a:latin typeface="Courier New" pitchFamily="49" charset="0"/>
                <a:cs typeface="Courier New" pitchFamily="49" charset="0"/>
              </a:rPr>
              <a:t>pwd</a:t>
            </a:r>
            <a:r>
              <a:rPr lang="en-US" sz="1800" b="1" dirty="0" smtClean="0">
                <a:solidFill>
                  <a:schemeClr val="bg1">
                    <a:lumMod val="50000"/>
                  </a:schemeClr>
                </a:solidFill>
                <a:latin typeface="Courier New" pitchFamily="49" charset="0"/>
                <a:cs typeface="Courier New" pitchFamily="49" charset="0"/>
              </a:rPr>
              <a:t>` has:</a:t>
            </a:r>
          </a:p>
          <a:p>
            <a:pPr eaLnBrk="1" hangingPunct="1">
              <a:lnSpc>
                <a:spcPct val="80000"/>
              </a:lnSpc>
              <a:buFontTx/>
              <a:buNone/>
              <a:defRPr/>
            </a:pPr>
            <a:r>
              <a:rPr lang="en-US" sz="1800" b="1" dirty="0" smtClean="0">
                <a:solidFill>
                  <a:schemeClr val="bg1">
                    <a:lumMod val="50000"/>
                  </a:schemeClr>
                </a:solidFill>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ls</a:t>
            </a:r>
            <a:r>
              <a:rPr lang="en-US" sz="1800" b="1" dirty="0" smtClean="0">
                <a:solidFill>
                  <a:schemeClr val="bg1">
                    <a:lumMod val="50000"/>
                  </a:schemeClr>
                </a:solidFill>
                <a:latin typeface="Courier New" pitchFamily="49" charset="0"/>
                <a:cs typeface="Courier New" pitchFamily="49" charset="0"/>
              </a:rPr>
              <a:t> </a:t>
            </a:r>
          </a:p>
          <a:p>
            <a:pPr eaLnBrk="1" hangingPunct="1">
              <a:lnSpc>
                <a:spcPct val="80000"/>
              </a:lnSpc>
              <a:defRPr/>
            </a:pPr>
            <a:r>
              <a:rPr lang="en-US" sz="2000" dirty="0" smtClean="0"/>
              <a:t>The script output on screen can be:</a:t>
            </a:r>
          </a:p>
          <a:p>
            <a:pPr eaLnBrk="1" hangingPunct="1">
              <a:lnSpc>
                <a:spcPct val="80000"/>
              </a:lnSpc>
              <a:buFontTx/>
              <a:buNone/>
              <a:defRPr/>
            </a:pPr>
            <a:r>
              <a:rPr lang="en-US" sz="2000" b="1" dirty="0" smtClean="0">
                <a:solidFill>
                  <a:schemeClr val="bg1">
                    <a:lumMod val="50000"/>
                  </a:schemeClr>
                </a:solidFill>
                <a:latin typeface="Courier New" pitchFamily="49" charset="0"/>
                <a:cs typeface="Courier New" pitchFamily="49" charset="0"/>
              </a:rPr>
              <a:t>		</a:t>
            </a:r>
            <a:r>
              <a:rPr lang="en-US" sz="1800" b="1" dirty="0" smtClean="0">
                <a:solidFill>
                  <a:schemeClr val="bg1">
                    <a:lumMod val="50000"/>
                  </a:schemeClr>
                </a:solidFill>
                <a:latin typeface="Courier New" pitchFamily="49" charset="0"/>
                <a:cs typeface="Courier New" pitchFamily="49" charset="0"/>
              </a:rPr>
              <a:t>The directory /home/student/</a:t>
            </a:r>
            <a:r>
              <a:rPr lang="en-US" sz="1800" b="1" dirty="0" err="1" smtClean="0">
                <a:solidFill>
                  <a:schemeClr val="bg1">
                    <a:lumMod val="50000"/>
                  </a:schemeClr>
                </a:solidFill>
                <a:latin typeface="Courier New" pitchFamily="49" charset="0"/>
                <a:cs typeface="Courier New" pitchFamily="49" charset="0"/>
              </a:rPr>
              <a:t>abc</a:t>
            </a:r>
            <a:r>
              <a:rPr lang="en-US" sz="1800" b="1" dirty="0" smtClean="0">
                <a:solidFill>
                  <a:schemeClr val="bg1">
                    <a:lumMod val="50000"/>
                  </a:schemeClr>
                </a:solidFill>
                <a:latin typeface="Courier New" pitchFamily="49" charset="0"/>
                <a:cs typeface="Courier New" pitchFamily="49" charset="0"/>
              </a:rPr>
              <a:t> has:</a:t>
            </a:r>
          </a:p>
          <a:p>
            <a:pPr eaLnBrk="1" hangingPunct="1">
              <a:lnSpc>
                <a:spcPct val="80000"/>
              </a:lnSpc>
              <a:buFontTx/>
              <a:buNone/>
              <a:defRPr/>
            </a:pPr>
            <a:r>
              <a:rPr lang="en-US" sz="1800" b="1" dirty="0" smtClean="0">
                <a:solidFill>
                  <a:schemeClr val="bg1">
                    <a:lumMod val="50000"/>
                  </a:schemeClr>
                </a:solidFill>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fileA</a:t>
            </a:r>
            <a:r>
              <a:rPr lang="en-US" sz="1800" b="1" dirty="0" smtClean="0">
                <a:solidFill>
                  <a:schemeClr val="bg1">
                    <a:lumMod val="50000"/>
                  </a:schemeClr>
                </a:solidFill>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fileB</a:t>
            </a:r>
            <a:endParaRPr lang="en-US" sz="1800" b="1" dirty="0" smtClean="0">
              <a:solidFill>
                <a:schemeClr val="bg1">
                  <a:lumMod val="50000"/>
                </a:schemeClr>
              </a:solidFill>
              <a:latin typeface="Courier New" pitchFamily="49" charset="0"/>
              <a:cs typeface="Courier New" pitchFamily="49" charset="0"/>
            </a:endParaRPr>
          </a:p>
          <a:p>
            <a:pPr eaLnBrk="1" hangingPunct="1">
              <a:lnSpc>
                <a:spcPct val="80000"/>
              </a:lnSpc>
              <a:buFontTx/>
              <a:buNone/>
              <a:defRPr/>
            </a:pPr>
            <a:endParaRPr lang="en-US" sz="2000" dirty="0" smtClean="0"/>
          </a:p>
          <a:p>
            <a:pPr eaLnBrk="1" hangingPunct="1">
              <a:lnSpc>
                <a:spcPct val="80000"/>
              </a:lnSpc>
              <a:defRPr/>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Basic Purpose of The Shell </a:t>
            </a:r>
            <a:r>
              <a:rPr lang="en-US" sz="2000" dirty="0" smtClean="0"/>
              <a:t>(2 of 2)</a:t>
            </a:r>
            <a:endParaRPr lang="en-US" sz="2000" dirty="0" smtClean="0">
              <a:solidFill>
                <a:schemeClr val="accent1">
                  <a:lumMod val="50000"/>
                </a:schemeClr>
              </a:solidFill>
            </a:endParaRPr>
          </a:p>
        </p:txBody>
      </p:sp>
      <p:sp>
        <p:nvSpPr>
          <p:cNvPr id="52227" name="Rectangle 3"/>
          <p:cNvSpPr>
            <a:spLocks noGrp="1" noChangeArrowheads="1"/>
          </p:cNvSpPr>
          <p:nvPr>
            <p:ph type="body" idx="1"/>
          </p:nvPr>
        </p:nvSpPr>
        <p:spPr>
          <a:xfrm>
            <a:off x="609600" y="762000"/>
            <a:ext cx="7924800" cy="5715000"/>
          </a:xfrm>
        </p:spPr>
        <p:txBody>
          <a:bodyPr/>
          <a:lstStyle/>
          <a:p>
            <a:pPr eaLnBrk="1" hangingPunct="1">
              <a:lnSpc>
                <a:spcPct val="80000"/>
              </a:lnSpc>
              <a:defRPr/>
            </a:pPr>
            <a:r>
              <a:rPr lang="en-US" sz="2000" dirty="0" smtClean="0"/>
              <a:t>The shell can do much more than interpreting each command  line by line from the command line or from a script</a:t>
            </a:r>
          </a:p>
          <a:p>
            <a:pPr eaLnBrk="1" hangingPunct="1">
              <a:lnSpc>
                <a:spcPct val="80000"/>
              </a:lnSpc>
              <a:defRPr/>
            </a:pPr>
            <a:r>
              <a:rPr lang="en-US" sz="2000" dirty="0" smtClean="0"/>
              <a:t>The second purpose of the shell is to act as a high level language</a:t>
            </a:r>
          </a:p>
          <a:p>
            <a:pPr eaLnBrk="1" hangingPunct="1">
              <a:lnSpc>
                <a:spcPct val="80000"/>
              </a:lnSpc>
              <a:defRPr/>
            </a:pPr>
            <a:r>
              <a:rPr lang="en-US" sz="2000" dirty="0" smtClean="0"/>
              <a:t>The shell has built-in programming constructs that support a sophisticate shell script, the same way a programming language supports its structured programs.</a:t>
            </a:r>
          </a:p>
          <a:p>
            <a:pPr eaLnBrk="1" hangingPunct="1">
              <a:lnSpc>
                <a:spcPct val="80000"/>
              </a:lnSpc>
              <a:defRPr/>
            </a:pPr>
            <a:r>
              <a:rPr lang="en-US" sz="2000" dirty="0" smtClean="0">
                <a:latin typeface="+mj-lt"/>
                <a:cs typeface="Courier New" pitchFamily="49" charset="0"/>
              </a:rPr>
              <a:t>The shell supports the following programming constructs:</a:t>
            </a:r>
          </a:p>
          <a:p>
            <a:pPr lvl="1" eaLnBrk="1" hangingPunct="1">
              <a:lnSpc>
                <a:spcPct val="80000"/>
              </a:lnSpc>
              <a:defRPr/>
            </a:pPr>
            <a:r>
              <a:rPr lang="en-US" sz="2000" dirty="0" smtClean="0">
                <a:latin typeface="+mj-lt"/>
                <a:cs typeface="Courier New" pitchFamily="49" charset="0"/>
              </a:rPr>
              <a:t>Loops </a:t>
            </a:r>
          </a:p>
          <a:p>
            <a:pPr lvl="1" eaLnBrk="1" hangingPunct="1">
              <a:lnSpc>
                <a:spcPct val="80000"/>
              </a:lnSpc>
              <a:defRPr/>
            </a:pPr>
            <a:r>
              <a:rPr lang="en-US" sz="2000" dirty="0" smtClean="0">
                <a:latin typeface="+mj-lt"/>
                <a:cs typeface="Courier New" pitchFamily="49" charset="0"/>
              </a:rPr>
              <a:t>Conditional statements</a:t>
            </a:r>
          </a:p>
          <a:p>
            <a:pPr lvl="1" eaLnBrk="1" hangingPunct="1">
              <a:lnSpc>
                <a:spcPct val="80000"/>
              </a:lnSpc>
              <a:defRPr/>
            </a:pPr>
            <a:r>
              <a:rPr lang="en-US" sz="2000" dirty="0" smtClean="0">
                <a:latin typeface="+mj-lt"/>
                <a:cs typeface="Courier New" pitchFamily="49" charset="0"/>
              </a:rPr>
              <a:t>Shell variables</a:t>
            </a:r>
          </a:p>
          <a:p>
            <a:pPr lvl="1" eaLnBrk="1" hangingPunct="1">
              <a:lnSpc>
                <a:spcPct val="80000"/>
              </a:lnSpc>
              <a:defRPr/>
            </a:pPr>
            <a:r>
              <a:rPr lang="en-US" sz="2000" dirty="0" smtClean="0">
                <a:latin typeface="+mj-lt"/>
                <a:cs typeface="Courier New" pitchFamily="49" charset="0"/>
              </a:rPr>
              <a:t>User defined variables</a:t>
            </a:r>
          </a:p>
          <a:p>
            <a:pPr lvl="1" eaLnBrk="1" hangingPunct="1">
              <a:lnSpc>
                <a:spcPct val="80000"/>
              </a:lnSpc>
              <a:defRPr/>
            </a:pPr>
            <a:r>
              <a:rPr lang="en-US" sz="2000" dirty="0" smtClean="0">
                <a:latin typeface="+mj-lt"/>
                <a:cs typeface="Courier New" pitchFamily="49" charset="0"/>
              </a:rPr>
              <a:t>Operators</a:t>
            </a:r>
          </a:p>
          <a:p>
            <a:pPr lvl="1" eaLnBrk="1" hangingPunct="1">
              <a:lnSpc>
                <a:spcPct val="80000"/>
              </a:lnSpc>
              <a:defRPr/>
            </a:pPr>
            <a:r>
              <a:rPr lang="en-US" sz="2000" dirty="0" smtClean="0">
                <a:latin typeface="+mj-lt"/>
                <a:cs typeface="Courier New" pitchFamily="49" charset="0"/>
              </a:rPr>
              <a:t>Functions</a:t>
            </a:r>
          </a:p>
          <a:p>
            <a:pPr lvl="1" eaLnBrk="1" hangingPunct="1">
              <a:lnSpc>
                <a:spcPct val="80000"/>
              </a:lnSpc>
              <a:defRPr/>
            </a:pPr>
            <a:r>
              <a:rPr lang="en-US" sz="2000" dirty="0" smtClean="0">
                <a:latin typeface="+mj-lt"/>
                <a:cs typeface="Courier New" pitchFamily="49" charset="0"/>
              </a:rPr>
              <a:t>Arrays </a:t>
            </a:r>
          </a:p>
          <a:p>
            <a:pPr eaLnBrk="1" hangingPunct="1">
              <a:lnSpc>
                <a:spcPct val="80000"/>
              </a:lnSpc>
              <a:defRPr/>
            </a:pPr>
            <a:r>
              <a:rPr lang="en-US" sz="2000" dirty="0" smtClean="0">
                <a:latin typeface="+mj-lt"/>
                <a:cs typeface="Courier New" pitchFamily="49" charset="0"/>
              </a:rPr>
              <a:t>The </a:t>
            </a:r>
            <a:r>
              <a:rPr lang="en-US" sz="2000" i="1" dirty="0" smtClean="0">
                <a:latin typeface="+mj-lt"/>
                <a:cs typeface="Courier New" pitchFamily="49" charset="0"/>
              </a:rPr>
              <a:t>syntax</a:t>
            </a:r>
            <a:r>
              <a:rPr lang="en-US" sz="2000" dirty="0" smtClean="0">
                <a:latin typeface="+mj-lt"/>
                <a:cs typeface="Courier New" pitchFamily="49" charset="0"/>
              </a:rPr>
              <a:t> for these programming constructs are specific to a type of shell. When a script contains the above programming constructs, it can only run with one type of shell and therefore is not portable to other shells.</a:t>
            </a:r>
          </a:p>
          <a:p>
            <a:pPr eaLnBrk="1" hangingPunct="1">
              <a:lnSpc>
                <a:spcPct val="80000"/>
              </a:lnSpc>
              <a:defRPr/>
            </a:pPr>
            <a:r>
              <a:rPr lang="en-US" sz="2000" dirty="0" smtClean="0">
                <a:latin typeface="+mj-lt"/>
                <a:cs typeface="Courier New" pitchFamily="49" charset="0"/>
              </a:rPr>
              <a:t>For this introduction to shell scripting, we will write simple scripts for the bash shell, without the programming constructs</a:t>
            </a:r>
          </a:p>
          <a:p>
            <a:pPr eaLnBrk="1" hangingPunct="1">
              <a:lnSpc>
                <a:spcPct val="80000"/>
              </a:lnSpc>
              <a:defRPr/>
            </a:pPr>
            <a:endParaRPr lang="en-US" sz="1800" dirty="0" smtClean="0">
              <a:latin typeface="+mj-lt"/>
              <a:cs typeface="Courier New" pitchFamily="49" charset="0"/>
            </a:endParaRPr>
          </a:p>
          <a:p>
            <a:pPr eaLnBrk="1" hangingPunct="1">
              <a:lnSpc>
                <a:spcPct val="80000"/>
              </a:lnSpc>
              <a:buFontTx/>
              <a:buNone/>
              <a:defRPr/>
            </a:pPr>
            <a:endParaRPr lang="en-US" sz="2000" dirty="0" smtClean="0"/>
          </a:p>
          <a:p>
            <a:pPr eaLnBrk="1" hangingPunct="1">
              <a:lnSpc>
                <a:spcPct val="80000"/>
              </a:lnSpc>
              <a:defRPr/>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563563"/>
          </a:xfrm>
        </p:spPr>
        <p:txBody>
          <a:bodyPr/>
          <a:lstStyle/>
          <a:p>
            <a:pPr eaLnBrk="1" hangingPunct="1"/>
            <a:r>
              <a:rPr lang="en-US" sz="2800" smtClean="0"/>
              <a:t> </a:t>
            </a:r>
            <a:r>
              <a:rPr lang="en-US" sz="2800" smtClean="0">
                <a:solidFill>
                  <a:schemeClr val="tx1"/>
                </a:solidFill>
              </a:rPr>
              <a:t>Common Use of Shell Scripts</a:t>
            </a:r>
            <a:endParaRPr lang="en-US" sz="2000" smtClean="0">
              <a:solidFill>
                <a:schemeClr val="tx1"/>
              </a:solidFill>
            </a:endParaRPr>
          </a:p>
        </p:txBody>
      </p:sp>
      <p:sp>
        <p:nvSpPr>
          <p:cNvPr id="5123" name="Rectangle 3"/>
          <p:cNvSpPr>
            <a:spLocks noGrp="1" noChangeArrowheads="1"/>
          </p:cNvSpPr>
          <p:nvPr>
            <p:ph type="body" idx="1"/>
          </p:nvPr>
        </p:nvSpPr>
        <p:spPr>
          <a:xfrm>
            <a:off x="457200" y="685800"/>
            <a:ext cx="8153400" cy="5562600"/>
          </a:xfrm>
        </p:spPr>
        <p:txBody>
          <a:bodyPr/>
          <a:lstStyle/>
          <a:p>
            <a:pPr eaLnBrk="1" hangingPunct="1">
              <a:lnSpc>
                <a:spcPct val="80000"/>
              </a:lnSpc>
              <a:buFontTx/>
              <a:buNone/>
            </a:pPr>
            <a:r>
              <a:rPr lang="en-US" sz="2000" dirty="0" smtClean="0"/>
              <a:t>Some common reasons why a shell script is written</a:t>
            </a:r>
          </a:p>
          <a:p>
            <a:pPr eaLnBrk="1" hangingPunct="1">
              <a:lnSpc>
                <a:spcPct val="80000"/>
              </a:lnSpc>
              <a:spcBef>
                <a:spcPts val="1200"/>
              </a:spcBef>
            </a:pPr>
            <a:r>
              <a:rPr lang="en-US" sz="2000" dirty="0" smtClean="0"/>
              <a:t>You have a list of commands that you need to run many times.</a:t>
            </a:r>
          </a:p>
          <a:p>
            <a:pPr eaLnBrk="1" hangingPunct="1">
              <a:lnSpc>
                <a:spcPct val="80000"/>
              </a:lnSpc>
              <a:buFontTx/>
              <a:buNone/>
            </a:pPr>
            <a:r>
              <a:rPr lang="en-US" sz="2000" dirty="0" smtClean="0"/>
              <a:t>	Rather than typing the list of commands over and over, you type them once in a script. Then it takes one command to run the script, and your entire list of commands will automatically be run</a:t>
            </a:r>
          </a:p>
          <a:p>
            <a:pPr eaLnBrk="1" hangingPunct="1">
              <a:lnSpc>
                <a:spcPct val="80000"/>
              </a:lnSpc>
              <a:spcBef>
                <a:spcPts val="1200"/>
              </a:spcBef>
            </a:pPr>
            <a:r>
              <a:rPr lang="en-US" sz="2000" dirty="0" smtClean="0"/>
              <a:t>You need to set up certain environment variables or system conditions before running a specific command. </a:t>
            </a:r>
          </a:p>
          <a:p>
            <a:pPr eaLnBrk="1" hangingPunct="1">
              <a:lnSpc>
                <a:spcPct val="80000"/>
              </a:lnSpc>
              <a:buFontTx/>
              <a:buNone/>
            </a:pPr>
            <a:r>
              <a:rPr lang="en-US" sz="2000" dirty="0" smtClean="0"/>
              <a:t>	For example, you want to follow the POSIX standard for sort, but you don’t want the POSIX standard for other commands. You can write a script in which you set LC_ALL to POSIX and then run the sort command. When you run the script, the sort command will run with POSIX standard; and when you run other commands, LC_ALL remains the same default value.</a:t>
            </a:r>
          </a:p>
          <a:p>
            <a:pPr eaLnBrk="1" hangingPunct="1">
              <a:lnSpc>
                <a:spcPct val="80000"/>
              </a:lnSpc>
              <a:spcBef>
                <a:spcPts val="1200"/>
              </a:spcBef>
            </a:pPr>
            <a:r>
              <a:rPr lang="en-US" sz="2000" dirty="0" smtClean="0"/>
              <a:t>You want flow control when running the commands, such as running them conditionally or in a loop, or you want to use complex data structures</a:t>
            </a:r>
          </a:p>
          <a:p>
            <a:pPr eaLnBrk="1" hangingPunct="1">
              <a:lnSpc>
                <a:spcPct val="80000"/>
              </a:lnSpc>
              <a:buFontTx/>
              <a:buNone/>
            </a:pPr>
            <a:r>
              <a:rPr lang="en-US" sz="2000" dirty="0" smtClean="0"/>
              <a:t>	Using the programming constructs that the shell provides, you can run your list of commands in a more flexible (more ‘intelligent’) way, instead of just running each command one time, from top to bottom of the script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274638"/>
            <a:ext cx="8229600" cy="563562"/>
          </a:xfrm>
        </p:spPr>
        <p:txBody>
          <a:bodyPr/>
          <a:lstStyle/>
          <a:p>
            <a:pPr eaLnBrk="1" hangingPunct="1"/>
            <a:r>
              <a:rPr lang="en-US" sz="2800" smtClean="0">
                <a:solidFill>
                  <a:schemeClr val="tx1"/>
                </a:solidFill>
              </a:rPr>
              <a:t>A Shell Script vs. A Program</a:t>
            </a:r>
            <a:endParaRPr lang="en-US" sz="2000" smtClean="0">
              <a:solidFill>
                <a:schemeClr val="tx1"/>
              </a:solidFill>
            </a:endParaRPr>
          </a:p>
        </p:txBody>
      </p:sp>
      <p:sp>
        <p:nvSpPr>
          <p:cNvPr id="6147" name="Rectangle 3"/>
          <p:cNvSpPr>
            <a:spLocks noGrp="1" noChangeArrowheads="1"/>
          </p:cNvSpPr>
          <p:nvPr>
            <p:ph type="body" idx="4294967295"/>
          </p:nvPr>
        </p:nvSpPr>
        <p:spPr>
          <a:xfrm>
            <a:off x="381000" y="838200"/>
            <a:ext cx="8229600" cy="5257800"/>
          </a:xfrm>
        </p:spPr>
        <p:txBody>
          <a:bodyPr/>
          <a:lstStyle/>
          <a:p>
            <a:pPr eaLnBrk="1" hangingPunct="1">
              <a:lnSpc>
                <a:spcPct val="80000"/>
              </a:lnSpc>
            </a:pPr>
            <a:r>
              <a:rPr lang="en-US" sz="2000" dirty="0" smtClean="0"/>
              <a:t>A shell script and a program are similar in that they are both:</a:t>
            </a:r>
          </a:p>
          <a:p>
            <a:pPr lvl="1" eaLnBrk="1" hangingPunct="1">
              <a:lnSpc>
                <a:spcPct val="80000"/>
              </a:lnSpc>
            </a:pPr>
            <a:r>
              <a:rPr lang="en-US" sz="2000" dirty="0" smtClean="0"/>
              <a:t>A text file</a:t>
            </a:r>
          </a:p>
          <a:p>
            <a:pPr lvl="1" eaLnBrk="1" hangingPunct="1">
              <a:lnSpc>
                <a:spcPct val="80000"/>
              </a:lnSpc>
            </a:pPr>
            <a:r>
              <a:rPr lang="en-US" sz="2000" dirty="0" smtClean="0"/>
              <a:t>Have variables, constants, data structures, flow control constructs, functions</a:t>
            </a:r>
          </a:p>
          <a:p>
            <a:pPr lvl="1" eaLnBrk="1" hangingPunct="1">
              <a:lnSpc>
                <a:spcPct val="80000"/>
              </a:lnSpc>
            </a:pPr>
            <a:r>
              <a:rPr lang="en-US" sz="2000" dirty="0" smtClean="0"/>
              <a:t>Have instructions that will be executed one by one to do some task</a:t>
            </a:r>
          </a:p>
          <a:p>
            <a:pPr lvl="1" eaLnBrk="1" hangingPunct="1">
              <a:lnSpc>
                <a:spcPct val="80000"/>
              </a:lnSpc>
            </a:pPr>
            <a:endParaRPr lang="en-US" sz="2000" dirty="0" smtClean="0"/>
          </a:p>
          <a:p>
            <a:pPr eaLnBrk="1" hangingPunct="1">
              <a:lnSpc>
                <a:spcPct val="80000"/>
              </a:lnSpc>
            </a:pPr>
            <a:r>
              <a:rPr lang="en-US" sz="2000" dirty="0" smtClean="0"/>
              <a:t>A shell script and a program are different in how they get executed:</a:t>
            </a:r>
          </a:p>
          <a:p>
            <a:pPr lvl="1" eaLnBrk="1" hangingPunct="1">
              <a:lnSpc>
                <a:spcPct val="80000"/>
              </a:lnSpc>
            </a:pPr>
            <a:r>
              <a:rPr lang="en-US" sz="2000" dirty="0" smtClean="0"/>
              <a:t>A program is typically </a:t>
            </a:r>
            <a:r>
              <a:rPr lang="en-US" sz="2000" i="1" dirty="0" smtClean="0"/>
              <a:t>compiled</a:t>
            </a:r>
            <a:r>
              <a:rPr lang="en-US" sz="2000" dirty="0" smtClean="0"/>
              <a:t> into a binary file, then eventually built into an executable (which is also binary) that is run. </a:t>
            </a:r>
          </a:p>
          <a:p>
            <a:pPr lvl="1" eaLnBrk="1" hangingPunct="1">
              <a:lnSpc>
                <a:spcPct val="80000"/>
              </a:lnSpc>
              <a:buFontTx/>
              <a:buNone/>
            </a:pPr>
            <a:r>
              <a:rPr lang="en-US" sz="2000" dirty="0" smtClean="0"/>
              <a:t>	If a program has a syntax error, it is caught in the compile stage, before the executable can run.</a:t>
            </a:r>
          </a:p>
          <a:p>
            <a:pPr lvl="1" eaLnBrk="1" hangingPunct="1">
              <a:lnSpc>
                <a:spcPct val="80000"/>
              </a:lnSpc>
              <a:spcBef>
                <a:spcPts val="1200"/>
              </a:spcBef>
            </a:pPr>
            <a:r>
              <a:rPr lang="en-US" sz="2000" dirty="0" smtClean="0"/>
              <a:t>A shell script is </a:t>
            </a:r>
            <a:r>
              <a:rPr lang="en-US" sz="2000" i="1" dirty="0" smtClean="0"/>
              <a:t>interpreted</a:t>
            </a:r>
            <a:r>
              <a:rPr lang="en-US" sz="2000" dirty="0" smtClean="0"/>
              <a:t> and then run line by line from the text file. There is no binary file produced.</a:t>
            </a:r>
          </a:p>
          <a:p>
            <a:pPr lvl="1" eaLnBrk="1" hangingPunct="1">
              <a:lnSpc>
                <a:spcPct val="80000"/>
              </a:lnSpc>
              <a:buFontTx/>
              <a:buNone/>
            </a:pPr>
            <a:r>
              <a:rPr lang="en-US" sz="2000" dirty="0" smtClean="0"/>
              <a:t>	If a shell script has syntax error, it will start running until the line with the syntax error is interpreted. Then the syntax error is caught.</a:t>
            </a:r>
          </a:p>
          <a:p>
            <a:pPr lvl="1" eaLnBrk="1" hangingPunct="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563562"/>
          </a:xfrm>
        </p:spPr>
        <p:txBody>
          <a:bodyPr/>
          <a:lstStyle/>
          <a:p>
            <a:pPr eaLnBrk="1" hangingPunct="1"/>
            <a:r>
              <a:rPr lang="en-US" sz="2800" smtClean="0">
                <a:solidFill>
                  <a:schemeClr val="tx1"/>
                </a:solidFill>
              </a:rPr>
              <a:t>Creating a Shell Script </a:t>
            </a:r>
            <a:endParaRPr lang="en-US" sz="2000" smtClean="0">
              <a:solidFill>
                <a:schemeClr val="tx1"/>
              </a:solidFill>
            </a:endParaRPr>
          </a:p>
        </p:txBody>
      </p:sp>
      <p:sp>
        <p:nvSpPr>
          <p:cNvPr id="7171" name="Rectangle 3"/>
          <p:cNvSpPr>
            <a:spLocks noGrp="1" noChangeArrowheads="1"/>
          </p:cNvSpPr>
          <p:nvPr>
            <p:ph type="body" idx="4294967295"/>
          </p:nvPr>
        </p:nvSpPr>
        <p:spPr>
          <a:xfrm>
            <a:off x="762000" y="838200"/>
            <a:ext cx="7696200" cy="5105400"/>
          </a:xfrm>
        </p:spPr>
        <p:txBody>
          <a:bodyPr/>
          <a:lstStyle/>
          <a:p>
            <a:pPr eaLnBrk="1" hangingPunct="1">
              <a:lnSpc>
                <a:spcPct val="80000"/>
              </a:lnSpc>
              <a:defRPr/>
            </a:pPr>
            <a:r>
              <a:rPr lang="en-US" sz="2000" dirty="0" smtClean="0"/>
              <a:t>To create a shell script, you create a text file and type in utilities in a logical order, the same way that you would type them one by one on the command line</a:t>
            </a:r>
          </a:p>
          <a:p>
            <a:pPr eaLnBrk="1" hangingPunct="1">
              <a:lnSpc>
                <a:spcPct val="80000"/>
              </a:lnSpc>
              <a:defRPr/>
            </a:pPr>
            <a:r>
              <a:rPr lang="en-US" sz="2000" dirty="0" smtClean="0"/>
              <a:t>Typically the commands are typed in one per line</a:t>
            </a:r>
          </a:p>
          <a:p>
            <a:pPr eaLnBrk="1" hangingPunct="1">
              <a:lnSpc>
                <a:spcPct val="80000"/>
              </a:lnSpc>
              <a:defRPr/>
            </a:pPr>
            <a:r>
              <a:rPr lang="en-US" sz="2000" dirty="0" smtClean="0"/>
              <a:t>If a command is too long for one line, use </a:t>
            </a:r>
            <a:r>
              <a:rPr lang="en-US" sz="2000" b="1" dirty="0" smtClean="0">
                <a:solidFill>
                  <a:schemeClr val="accent1">
                    <a:lumMod val="50000"/>
                  </a:schemeClr>
                </a:solidFill>
              </a:rPr>
              <a:t>\</a:t>
            </a:r>
            <a:r>
              <a:rPr lang="en-US" sz="2000" dirty="0" smtClean="0"/>
              <a:t> before the enter key to escape the newline character, then continue with the second line</a:t>
            </a:r>
          </a:p>
          <a:p>
            <a:pPr>
              <a:lnSpc>
                <a:spcPct val="80000"/>
              </a:lnSpc>
              <a:defRPr/>
            </a:pPr>
            <a:r>
              <a:rPr lang="en-US" sz="2000" dirty="0" smtClean="0"/>
              <a:t>Just like with any program, comments are used to explain the purpose of a block of code. Comments are recommended because they make the code easier to understand.</a:t>
            </a:r>
          </a:p>
          <a:p>
            <a:pPr>
              <a:lnSpc>
                <a:spcPct val="80000"/>
              </a:lnSpc>
              <a:defRPr/>
            </a:pPr>
            <a:r>
              <a:rPr lang="en-US" sz="2000" dirty="0" smtClean="0"/>
              <a:t>Comments start with </a:t>
            </a:r>
            <a:r>
              <a:rPr lang="en-US" sz="2000" dirty="0" smtClean="0">
                <a:solidFill>
                  <a:schemeClr val="accent1">
                    <a:lumMod val="50000"/>
                  </a:schemeClr>
                </a:solidFill>
              </a:rPr>
              <a:t>#</a:t>
            </a:r>
            <a:r>
              <a:rPr lang="en-US" sz="2000" dirty="0" smtClean="0"/>
              <a:t> and end with the end of the line </a:t>
            </a:r>
          </a:p>
          <a:p>
            <a:pPr eaLnBrk="1" hangingPunct="1">
              <a:lnSpc>
                <a:spcPct val="80000"/>
              </a:lnSpc>
              <a:defRPr/>
            </a:pPr>
            <a:r>
              <a:rPr lang="en-US" sz="2000" dirty="0" smtClean="0"/>
              <a:t>Any valid filename can be used for the shell script, but it’s helpful to make the filename descriptive</a:t>
            </a:r>
          </a:p>
          <a:p>
            <a:pPr eaLnBrk="1" hangingPunct="1">
              <a:lnSpc>
                <a:spcPct val="80000"/>
              </a:lnSpc>
              <a:defRPr/>
            </a:pPr>
            <a:r>
              <a:rPr lang="en-US" sz="2000" dirty="0" smtClean="0"/>
              <a:t>Filename extension is not required, but it is common practice to end with a </a:t>
            </a:r>
            <a:r>
              <a:rPr lang="en-US" sz="2000" dirty="0" smtClean="0">
                <a:solidFill>
                  <a:schemeClr val="accent1">
                    <a:lumMod val="50000"/>
                  </a:schemeClr>
                </a:solidFill>
              </a:rPr>
              <a:t>.</a:t>
            </a:r>
            <a:r>
              <a:rPr lang="en-US" sz="2000" dirty="0" err="1" smtClean="0">
                <a:solidFill>
                  <a:schemeClr val="accent1">
                    <a:lumMod val="50000"/>
                  </a:schemeClr>
                </a:solidFill>
              </a:rPr>
              <a:t>sh</a:t>
            </a:r>
            <a:r>
              <a:rPr lang="en-US" sz="2000" dirty="0" smtClean="0">
                <a:solidFill>
                  <a:schemeClr val="accent1">
                    <a:lumMod val="50000"/>
                  </a:schemeClr>
                </a:solidFill>
              </a:rPr>
              <a:t> </a:t>
            </a:r>
            <a:r>
              <a:rPr lang="en-US" sz="2000" dirty="0" smtClean="0"/>
              <a:t>extension </a:t>
            </a:r>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274638"/>
            <a:ext cx="8229600" cy="487362"/>
          </a:xfrm>
        </p:spPr>
        <p:txBody>
          <a:bodyPr/>
          <a:lstStyle/>
          <a:p>
            <a:pPr eaLnBrk="1" hangingPunct="1"/>
            <a:r>
              <a:rPr lang="en-US" sz="2800" smtClean="0">
                <a:solidFill>
                  <a:schemeClr val="tx1"/>
                </a:solidFill>
              </a:rPr>
              <a:t>Running a Shell Script </a:t>
            </a:r>
            <a:endParaRPr lang="en-US" sz="2000" smtClean="0">
              <a:solidFill>
                <a:schemeClr val="tx1"/>
              </a:solidFill>
            </a:endParaRPr>
          </a:p>
        </p:txBody>
      </p:sp>
      <p:sp>
        <p:nvSpPr>
          <p:cNvPr id="8195" name="Rectangle 3"/>
          <p:cNvSpPr>
            <a:spLocks noGrp="1" noChangeArrowheads="1"/>
          </p:cNvSpPr>
          <p:nvPr>
            <p:ph type="body" idx="4294967295"/>
          </p:nvPr>
        </p:nvSpPr>
        <p:spPr>
          <a:xfrm>
            <a:off x="533400" y="762000"/>
            <a:ext cx="8077200" cy="5181600"/>
          </a:xfrm>
        </p:spPr>
        <p:txBody>
          <a:bodyPr/>
          <a:lstStyle/>
          <a:p>
            <a:pPr eaLnBrk="1" hangingPunct="1">
              <a:lnSpc>
                <a:spcPct val="80000"/>
              </a:lnSpc>
              <a:defRPr/>
            </a:pPr>
            <a:r>
              <a:rPr lang="en-US" sz="2000" dirty="0" smtClean="0"/>
              <a:t>There are 2 options to run a shell script called </a:t>
            </a:r>
            <a:r>
              <a:rPr lang="en-US" sz="2000" dirty="0" err="1" smtClean="0">
                <a:solidFill>
                  <a:srgbClr val="7F7F7F"/>
                </a:solidFill>
              </a:rPr>
              <a:t>myscript</a:t>
            </a:r>
            <a:r>
              <a:rPr lang="en-US" sz="2000" dirty="0" smtClean="0"/>
              <a:t>:</a:t>
            </a:r>
          </a:p>
          <a:p>
            <a:pPr marL="914400" lvl="1" indent="-457200" eaLnBrk="1" hangingPunct="1">
              <a:lnSpc>
                <a:spcPct val="80000"/>
              </a:lnSpc>
              <a:buFontTx/>
              <a:buAutoNum type="arabicPeriod"/>
              <a:defRPr/>
            </a:pPr>
            <a:r>
              <a:rPr lang="en-US" sz="2000" dirty="0" smtClean="0"/>
              <a:t>The preferred option: add execute permission, then type its name on the command line:	</a:t>
            </a:r>
            <a:r>
              <a:rPr lang="en-US" sz="2000" dirty="0" err="1" smtClean="0">
                <a:solidFill>
                  <a:srgbClr val="7F7F7F"/>
                </a:solidFill>
              </a:rPr>
              <a:t>myscript</a:t>
            </a:r>
            <a:endParaRPr lang="en-US" sz="2000" dirty="0" smtClean="0">
              <a:solidFill>
                <a:srgbClr val="7F7F7F"/>
              </a:solidFill>
            </a:endParaRPr>
          </a:p>
          <a:p>
            <a:pPr marL="914400" lvl="1" indent="-457200" eaLnBrk="1" hangingPunct="1">
              <a:lnSpc>
                <a:spcPct val="80000"/>
              </a:lnSpc>
              <a:buFontTx/>
              <a:buAutoNum type="arabicPeriod" startAt="2"/>
              <a:defRPr/>
            </a:pPr>
            <a:r>
              <a:rPr lang="en-US" sz="2000" dirty="0" smtClean="0"/>
              <a:t>Don’t need to add execute permission, and use it as an argument to </a:t>
            </a:r>
            <a:r>
              <a:rPr lang="en-US" sz="2000" dirty="0" smtClean="0">
                <a:solidFill>
                  <a:schemeClr val="accent1">
                    <a:lumMod val="50000"/>
                  </a:schemeClr>
                </a:solidFill>
              </a:rPr>
              <a:t>bash</a:t>
            </a:r>
            <a:r>
              <a:rPr lang="en-US" sz="2000" dirty="0" smtClean="0"/>
              <a:t> (the shell):   	</a:t>
            </a:r>
            <a:r>
              <a:rPr lang="en-US" sz="2000" dirty="0" smtClean="0">
                <a:solidFill>
                  <a:schemeClr val="accent1">
                    <a:lumMod val="50000"/>
                  </a:schemeClr>
                </a:solidFill>
              </a:rPr>
              <a:t>bash</a:t>
            </a:r>
            <a:r>
              <a:rPr lang="en-US" sz="2000" dirty="0" smtClean="0">
                <a:solidFill>
                  <a:srgbClr val="7F7F7F"/>
                </a:solidFill>
              </a:rPr>
              <a:t>   </a:t>
            </a:r>
            <a:r>
              <a:rPr lang="en-US" sz="2000" dirty="0" err="1" smtClean="0">
                <a:solidFill>
                  <a:srgbClr val="7F7F7F"/>
                </a:solidFill>
              </a:rPr>
              <a:t>myscript</a:t>
            </a:r>
            <a:endParaRPr lang="en-US" sz="2000" dirty="0" smtClean="0">
              <a:solidFill>
                <a:srgbClr val="7F7F7F"/>
              </a:solidFill>
            </a:endParaRPr>
          </a:p>
          <a:p>
            <a:pPr eaLnBrk="1" hangingPunct="1">
              <a:lnSpc>
                <a:spcPct val="80000"/>
              </a:lnSpc>
              <a:spcBef>
                <a:spcPts val="1200"/>
              </a:spcBef>
              <a:defRPr/>
            </a:pPr>
            <a:r>
              <a:rPr lang="en-US" sz="2000" dirty="0" smtClean="0"/>
              <a:t>The first option is preferred because it’s shorter to type, and it can be faster to run</a:t>
            </a:r>
          </a:p>
          <a:p>
            <a:pPr eaLnBrk="1" hangingPunct="1">
              <a:lnSpc>
                <a:spcPct val="80000"/>
              </a:lnSpc>
              <a:spcBef>
                <a:spcPts val="1200"/>
              </a:spcBef>
              <a:defRPr/>
            </a:pPr>
            <a:r>
              <a:rPr lang="en-US" sz="2000" dirty="0" smtClean="0"/>
              <a:t>If a script uses the programming constructs that are specific to the bash shell, and you happen to be running the C shell or some other shell, then option 1 will not work:</a:t>
            </a:r>
          </a:p>
          <a:p>
            <a:pPr lvl="1" eaLnBrk="1" hangingPunct="1">
              <a:lnSpc>
                <a:spcPct val="80000"/>
              </a:lnSpc>
              <a:spcBef>
                <a:spcPts val="1200"/>
              </a:spcBef>
              <a:defRPr/>
            </a:pPr>
            <a:r>
              <a:rPr lang="en-US" sz="2000" dirty="0" smtClean="0"/>
              <a:t>You must use option 2 to specify the bash shell to interpret the script</a:t>
            </a:r>
          </a:p>
          <a:p>
            <a:pPr lvl="1" eaLnBrk="1" hangingPunct="1">
              <a:lnSpc>
                <a:spcPct val="80000"/>
              </a:lnSpc>
              <a:spcBef>
                <a:spcPts val="1200"/>
              </a:spcBef>
              <a:defRPr/>
            </a:pPr>
            <a:r>
              <a:rPr lang="en-US" sz="2000" dirty="0" smtClean="0"/>
              <a:t>Or, the script must be defined as a bash shell script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57200" y="274638"/>
            <a:ext cx="8229600" cy="487362"/>
          </a:xfrm>
        </p:spPr>
        <p:txBody>
          <a:bodyPr/>
          <a:lstStyle/>
          <a:p>
            <a:pPr eaLnBrk="1" hangingPunct="1">
              <a:defRPr/>
            </a:pPr>
            <a:r>
              <a:rPr lang="en-US" sz="2800" dirty="0" smtClean="0">
                <a:solidFill>
                  <a:schemeClr val="tx1"/>
                </a:solidFill>
              </a:rPr>
              <a:t>Define a </a:t>
            </a:r>
            <a:r>
              <a:rPr lang="en-US" sz="2800" dirty="0" smtClean="0">
                <a:solidFill>
                  <a:schemeClr val="accent1">
                    <a:lumMod val="50000"/>
                  </a:schemeClr>
                </a:solidFill>
              </a:rPr>
              <a:t>bash</a:t>
            </a:r>
            <a:r>
              <a:rPr lang="en-US" sz="2800" dirty="0" smtClean="0">
                <a:solidFill>
                  <a:schemeClr val="tx1"/>
                </a:solidFill>
              </a:rPr>
              <a:t> Shell Script </a:t>
            </a:r>
            <a:endParaRPr lang="en-US" sz="2000" dirty="0" smtClean="0">
              <a:solidFill>
                <a:schemeClr val="tx1"/>
              </a:solidFill>
            </a:endParaRPr>
          </a:p>
        </p:txBody>
      </p:sp>
      <p:sp>
        <p:nvSpPr>
          <p:cNvPr id="52227" name="Rectangle 3"/>
          <p:cNvSpPr>
            <a:spLocks noGrp="1" noChangeArrowheads="1"/>
          </p:cNvSpPr>
          <p:nvPr>
            <p:ph type="body" idx="4294967295"/>
          </p:nvPr>
        </p:nvSpPr>
        <p:spPr>
          <a:xfrm>
            <a:off x="457200" y="838200"/>
            <a:ext cx="8153400" cy="5181600"/>
          </a:xfrm>
        </p:spPr>
        <p:txBody>
          <a:bodyPr/>
          <a:lstStyle/>
          <a:p>
            <a:pPr eaLnBrk="1" hangingPunct="1">
              <a:lnSpc>
                <a:spcPct val="80000"/>
              </a:lnSpc>
              <a:defRPr/>
            </a:pPr>
            <a:r>
              <a:rPr lang="en-US" sz="2000" dirty="0" smtClean="0"/>
              <a:t>As the author of a script that is written specifically for </a:t>
            </a:r>
            <a:r>
              <a:rPr lang="en-US" sz="2000" dirty="0" smtClean="0">
                <a:solidFill>
                  <a:schemeClr val="accent1">
                    <a:lumMod val="50000"/>
                  </a:schemeClr>
                </a:solidFill>
              </a:rPr>
              <a:t>bash</a:t>
            </a:r>
            <a:r>
              <a:rPr lang="en-US" sz="2000" dirty="0" smtClean="0"/>
              <a:t>, you don’t want other users who run other shells to have problems running your </a:t>
            </a:r>
            <a:r>
              <a:rPr lang="en-US" sz="2000" dirty="0" smtClean="0">
                <a:solidFill>
                  <a:schemeClr val="accent1">
                    <a:lumMod val="50000"/>
                  </a:schemeClr>
                </a:solidFill>
              </a:rPr>
              <a:t>bash</a:t>
            </a:r>
            <a:r>
              <a:rPr lang="en-US" sz="2000" dirty="0" smtClean="0"/>
              <a:t> script</a:t>
            </a:r>
          </a:p>
          <a:p>
            <a:pPr eaLnBrk="1" hangingPunct="1">
              <a:lnSpc>
                <a:spcPct val="80000"/>
              </a:lnSpc>
              <a:defRPr/>
            </a:pPr>
            <a:r>
              <a:rPr lang="en-US" sz="2000" dirty="0" smtClean="0"/>
              <a:t>Therefore you want to explicitly define your script as a </a:t>
            </a:r>
            <a:r>
              <a:rPr lang="en-US" sz="2000" dirty="0" smtClean="0">
                <a:solidFill>
                  <a:schemeClr val="accent1">
                    <a:lumMod val="50000"/>
                  </a:schemeClr>
                </a:solidFill>
              </a:rPr>
              <a:t>bash</a:t>
            </a:r>
            <a:r>
              <a:rPr lang="en-US" sz="2000" dirty="0" smtClean="0"/>
              <a:t> script</a:t>
            </a:r>
          </a:p>
          <a:p>
            <a:pPr eaLnBrk="1" hangingPunct="1">
              <a:lnSpc>
                <a:spcPct val="80000"/>
              </a:lnSpc>
              <a:defRPr/>
            </a:pPr>
            <a:r>
              <a:rPr lang="en-US" sz="2000" dirty="0" smtClean="0"/>
              <a:t>To do this, the very first line of the script should start with:</a:t>
            </a:r>
          </a:p>
          <a:p>
            <a:pPr eaLnBrk="1" hangingPunct="1">
              <a:lnSpc>
                <a:spcPct val="80000"/>
              </a:lnSpc>
              <a:buFontTx/>
              <a:buNone/>
              <a:defRPr/>
            </a:pPr>
            <a:r>
              <a:rPr lang="en-US" sz="2000" dirty="0" smtClean="0"/>
              <a:t> 	</a:t>
            </a:r>
            <a:r>
              <a:rPr lang="en-US" sz="2000" dirty="0" smtClean="0">
                <a:solidFill>
                  <a:schemeClr val="accent1">
                    <a:lumMod val="50000"/>
                  </a:schemeClr>
                </a:solidFill>
              </a:rPr>
              <a:t>#!/bin/bash</a:t>
            </a:r>
            <a:endParaRPr lang="en-US" sz="2000" dirty="0" smtClean="0"/>
          </a:p>
          <a:p>
            <a:pPr eaLnBrk="1" hangingPunct="1">
              <a:lnSpc>
                <a:spcPct val="80000"/>
              </a:lnSpc>
              <a:defRPr/>
            </a:pPr>
            <a:r>
              <a:rPr lang="en-US" sz="2000" dirty="0" smtClean="0"/>
              <a:t>Then when you type:     </a:t>
            </a:r>
            <a:r>
              <a:rPr lang="en-US" sz="2000" dirty="0" err="1" smtClean="0">
                <a:solidFill>
                  <a:schemeClr val="bg1">
                    <a:lumMod val="50000"/>
                  </a:schemeClr>
                </a:solidFill>
              </a:rPr>
              <a:t>myscript</a:t>
            </a:r>
            <a:r>
              <a:rPr lang="en-US" sz="2000" dirty="0" smtClean="0"/>
              <a:t>   </a:t>
            </a:r>
          </a:p>
          <a:p>
            <a:pPr eaLnBrk="1" hangingPunct="1">
              <a:lnSpc>
                <a:spcPct val="80000"/>
              </a:lnSpc>
              <a:buFontTx/>
              <a:buNone/>
              <a:defRPr/>
            </a:pPr>
            <a:r>
              <a:rPr lang="en-US" sz="2000" dirty="0" smtClean="0"/>
              <a:t>	The shell that is currently running will specifically create a bash shell process to run your script</a:t>
            </a:r>
          </a:p>
          <a:p>
            <a:pPr eaLnBrk="1" hangingPunct="1">
              <a:lnSpc>
                <a:spcPct val="80000"/>
              </a:lnSpc>
              <a:defRPr/>
            </a:pPr>
            <a:r>
              <a:rPr lang="en-US" sz="2000" dirty="0" smtClean="0"/>
              <a:t>Explicitly defining the type of script you write will enable everyone to run your script using option 1 (the more convenient option), no matter what shell they </a:t>
            </a:r>
            <a:r>
              <a:rPr lang="en-US" sz="2000" dirty="0" err="1" smtClean="0"/>
              <a:t>happe</a:t>
            </a:r>
            <a:r>
              <a:rPr lang="en-US" sz="2000" dirty="0" smtClean="0"/>
              <a:t> to run</a:t>
            </a:r>
          </a:p>
          <a:p>
            <a:pPr eaLnBrk="1" hangingPunct="1">
              <a:lnSpc>
                <a:spcPct val="8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274638"/>
            <a:ext cx="8229600" cy="487362"/>
          </a:xfrm>
        </p:spPr>
        <p:txBody>
          <a:bodyPr/>
          <a:lstStyle/>
          <a:p>
            <a:pPr eaLnBrk="1" hangingPunct="1"/>
            <a:r>
              <a:rPr lang="en-US" sz="2800" smtClean="0">
                <a:solidFill>
                  <a:schemeClr val="tx1"/>
                </a:solidFill>
              </a:rPr>
              <a:t>Writing a Basic Shell Script</a:t>
            </a:r>
            <a:endParaRPr lang="en-US" sz="2000" smtClean="0">
              <a:solidFill>
                <a:schemeClr val="tx1"/>
              </a:solidFill>
            </a:endParaRPr>
          </a:p>
        </p:txBody>
      </p:sp>
      <p:sp>
        <p:nvSpPr>
          <p:cNvPr id="52227" name="Rectangle 3"/>
          <p:cNvSpPr>
            <a:spLocks noGrp="1" noChangeArrowheads="1"/>
          </p:cNvSpPr>
          <p:nvPr>
            <p:ph type="body" idx="4294967295"/>
          </p:nvPr>
        </p:nvSpPr>
        <p:spPr>
          <a:xfrm>
            <a:off x="533400" y="838200"/>
            <a:ext cx="8001000" cy="5334000"/>
          </a:xfrm>
        </p:spPr>
        <p:txBody>
          <a:bodyPr/>
          <a:lstStyle/>
          <a:p>
            <a:pPr eaLnBrk="1" hangingPunct="1">
              <a:lnSpc>
                <a:spcPct val="80000"/>
              </a:lnSpc>
              <a:buFontTx/>
              <a:buNone/>
              <a:defRPr/>
            </a:pPr>
            <a:r>
              <a:rPr lang="en-US" sz="2000" dirty="0" smtClean="0"/>
              <a:t>You can use all of your </a:t>
            </a:r>
            <a:r>
              <a:rPr lang="en-US" sz="2000" dirty="0" err="1" smtClean="0"/>
              <a:t>linux</a:t>
            </a:r>
            <a:r>
              <a:rPr lang="en-US" sz="2000" dirty="0" smtClean="0"/>
              <a:t> knowledge in your scripts:</a:t>
            </a:r>
          </a:p>
          <a:p>
            <a:pPr eaLnBrk="1" hangingPunct="1">
              <a:lnSpc>
                <a:spcPct val="80000"/>
              </a:lnSpc>
              <a:defRPr/>
            </a:pPr>
            <a:r>
              <a:rPr lang="en-US" sz="2000" dirty="0" smtClean="0"/>
              <a:t>You have learned many commands that are used in a shell script, ranging from the simple </a:t>
            </a:r>
            <a:r>
              <a:rPr lang="en-US" sz="2000" dirty="0" err="1" smtClean="0">
                <a:solidFill>
                  <a:schemeClr val="accent1">
                    <a:lumMod val="50000"/>
                  </a:schemeClr>
                </a:solidFill>
              </a:rPr>
              <a:t>pwd</a:t>
            </a:r>
            <a:r>
              <a:rPr lang="en-US" sz="2000" dirty="0" smtClean="0"/>
              <a:t>, </a:t>
            </a:r>
            <a:r>
              <a:rPr lang="en-US" sz="2000" dirty="0" smtClean="0">
                <a:solidFill>
                  <a:schemeClr val="accent1">
                    <a:lumMod val="50000"/>
                  </a:schemeClr>
                </a:solidFill>
              </a:rPr>
              <a:t>date</a:t>
            </a:r>
            <a:r>
              <a:rPr lang="en-US" sz="2000" dirty="0" smtClean="0"/>
              <a:t>, </a:t>
            </a:r>
            <a:r>
              <a:rPr lang="en-US" sz="2000" dirty="0" err="1" smtClean="0">
                <a:solidFill>
                  <a:schemeClr val="accent1">
                    <a:lumMod val="50000"/>
                  </a:schemeClr>
                </a:solidFill>
              </a:rPr>
              <a:t>ls</a:t>
            </a:r>
            <a:r>
              <a:rPr lang="en-US" sz="2000" dirty="0" smtClean="0"/>
              <a:t> to the sophisticate </a:t>
            </a:r>
            <a:r>
              <a:rPr lang="en-US" sz="2000" dirty="0" smtClean="0">
                <a:solidFill>
                  <a:schemeClr val="accent1">
                    <a:lumMod val="50000"/>
                  </a:schemeClr>
                </a:solidFill>
              </a:rPr>
              <a:t>sort</a:t>
            </a:r>
            <a:r>
              <a:rPr lang="en-US" sz="2000" dirty="0" smtClean="0"/>
              <a:t>, </a:t>
            </a:r>
            <a:r>
              <a:rPr lang="en-US" sz="2000" dirty="0" err="1" smtClean="0">
                <a:solidFill>
                  <a:schemeClr val="accent1">
                    <a:lumMod val="50000"/>
                  </a:schemeClr>
                </a:solidFill>
              </a:rPr>
              <a:t>egrep</a:t>
            </a:r>
            <a:r>
              <a:rPr lang="en-US" sz="2000" dirty="0" smtClean="0"/>
              <a:t>, </a:t>
            </a:r>
            <a:r>
              <a:rPr lang="en-US" sz="2000" dirty="0" err="1" smtClean="0">
                <a:solidFill>
                  <a:schemeClr val="accent1">
                    <a:lumMod val="50000"/>
                  </a:schemeClr>
                </a:solidFill>
              </a:rPr>
              <a:t>awk</a:t>
            </a:r>
            <a:endParaRPr lang="en-US" sz="2000" dirty="0" smtClean="0">
              <a:solidFill>
                <a:schemeClr val="accent1">
                  <a:lumMod val="50000"/>
                </a:schemeClr>
              </a:solidFill>
            </a:endParaRPr>
          </a:p>
          <a:p>
            <a:pPr eaLnBrk="1" hangingPunct="1">
              <a:lnSpc>
                <a:spcPct val="80000"/>
              </a:lnSpc>
              <a:defRPr/>
            </a:pPr>
            <a:r>
              <a:rPr lang="en-US" sz="2000" dirty="0" smtClean="0"/>
              <a:t>Remember that the shell can make your coding simpler by helping to redirect input, output, error to temporary files</a:t>
            </a:r>
          </a:p>
          <a:p>
            <a:pPr eaLnBrk="1" hangingPunct="1">
              <a:lnSpc>
                <a:spcPct val="80000"/>
              </a:lnSpc>
              <a:defRPr/>
            </a:pPr>
            <a:r>
              <a:rPr lang="en-US" sz="2000" dirty="0" smtClean="0"/>
              <a:t>The shell can also help with features such as pipe and tee to help you “connect” commands together</a:t>
            </a:r>
          </a:p>
          <a:p>
            <a:pPr eaLnBrk="1" hangingPunct="1">
              <a:lnSpc>
                <a:spcPct val="80000"/>
              </a:lnSpc>
              <a:defRPr/>
            </a:pPr>
            <a:r>
              <a:rPr lang="en-US" sz="2000" dirty="0" smtClean="0"/>
              <a:t>You know how to access environment variables to get system data</a:t>
            </a:r>
          </a:p>
          <a:p>
            <a:pPr eaLnBrk="1" hangingPunct="1">
              <a:lnSpc>
                <a:spcPct val="80000"/>
              </a:lnSpc>
              <a:defRPr/>
            </a:pPr>
            <a:r>
              <a:rPr lang="en-US" sz="2000" dirty="0" smtClean="0"/>
              <a:t>You know how to create and use user-defined variables to store temporary variables, and you can create aliases</a:t>
            </a:r>
          </a:p>
          <a:p>
            <a:pPr eaLnBrk="1" hangingPunct="1">
              <a:lnSpc>
                <a:spcPct val="80000"/>
              </a:lnSpc>
              <a:defRPr/>
            </a:pPr>
            <a:r>
              <a:rPr lang="en-US" sz="2000" dirty="0" smtClean="0"/>
              <a:t>You also know how to quote arguments, use command substitution, and command grouping</a:t>
            </a:r>
          </a:p>
          <a:p>
            <a:pPr eaLnBrk="1" hangingPunct="1">
              <a:lnSpc>
                <a:spcPct val="80000"/>
              </a:lnSpc>
              <a:defRPr/>
            </a:pPr>
            <a:r>
              <a:rPr lang="en-US" sz="2000" dirty="0" smtClean="0"/>
              <a:t>You can control jobs running in the foreground and background</a:t>
            </a:r>
          </a:p>
          <a:p>
            <a:pPr eaLnBrk="1" hangingPunct="1">
              <a:lnSpc>
                <a:spcPct val="80000"/>
              </a:lnSpc>
              <a:defRPr/>
            </a:pPr>
            <a:r>
              <a:rPr lang="en-US" sz="2000" dirty="0" smtClean="0"/>
              <a:t>All of the features above make up the foundation of all shell scripts</a:t>
            </a:r>
          </a:p>
          <a:p>
            <a:pPr eaLnBrk="1" hangingPunct="1">
              <a:lnSpc>
                <a:spcPct val="80000"/>
              </a:lnSpc>
              <a:buNone/>
              <a:defRPr/>
            </a:pPr>
            <a:endParaRPr lang="en-US" sz="2000" dirty="0" smtClean="0"/>
          </a:p>
          <a:p>
            <a:pPr eaLnBrk="1" hangingPunct="1">
              <a:lnSpc>
                <a:spcPct val="80000"/>
              </a:lnSpc>
              <a:defRPr/>
            </a:pPr>
            <a:endParaRPr lang="en-US" sz="2000" dirty="0" smtClean="0">
              <a:solidFill>
                <a:schemeClr val="bg1">
                  <a:lumMod val="50000"/>
                </a:schemeClr>
              </a:solidFill>
            </a:endParaRPr>
          </a:p>
          <a:p>
            <a:pPr eaLnBrk="1" hangingPunct="1">
              <a:lnSpc>
                <a:spcPct val="80000"/>
              </a:lnSpc>
              <a:buFontTx/>
              <a:buNone/>
              <a:defRPr/>
            </a:pPr>
            <a:r>
              <a:rPr lang="en-US" sz="2000"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8889</TotalTime>
  <Words>1088</Words>
  <Application>Microsoft Office PowerPoint</Application>
  <PresentationFormat>On-screen Show (4:3)</PresentationFormat>
  <Paragraphs>145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 Design</vt:lpstr>
      <vt:lpstr>Slide 1</vt:lpstr>
      <vt:lpstr>Basic Purpose of The Shell (1 of 2)</vt:lpstr>
      <vt:lpstr>Basic Purpose of The Shell (2 of 2)</vt:lpstr>
      <vt:lpstr> Common Use of Shell Scripts</vt:lpstr>
      <vt:lpstr>A Shell Script vs. A Program</vt:lpstr>
      <vt:lpstr>Creating a Shell Script </vt:lpstr>
      <vt:lpstr>Running a Shell Script </vt:lpstr>
      <vt:lpstr>Define a bash Shell Script </vt:lpstr>
      <vt:lpstr>Writing a Basic Shell Script</vt:lpstr>
      <vt:lpstr>echo Utility</vt:lpstr>
      <vt:lpstr>read Utility (1 of 2)</vt:lpstr>
      <vt:lpstr>read Utility (2 of 2)</vt:lpstr>
      <vt:lpstr>Simple Shell Script Example</vt:lpstr>
      <vt:lpstr> A “Gotcha” in Script Writing (1 of 2)</vt:lpstr>
      <vt:lpstr>A “Gotcha” in Script Writing (2 of 2)</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257</cp:revision>
  <dcterms:created xsi:type="dcterms:W3CDTF">2008-07-16T21:48:08Z</dcterms:created>
  <dcterms:modified xsi:type="dcterms:W3CDTF">2018-01-01T06:54:42Z</dcterms:modified>
</cp:coreProperties>
</file>