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0" r:id="rId3"/>
    <p:sldId id="329" r:id="rId4"/>
    <p:sldId id="339" r:id="rId5"/>
    <p:sldId id="340" r:id="rId6"/>
    <p:sldId id="359" r:id="rId7"/>
    <p:sldId id="351" r:id="rId8"/>
    <p:sldId id="328" r:id="rId9"/>
    <p:sldId id="331" r:id="rId10"/>
    <p:sldId id="332" r:id="rId11"/>
    <p:sldId id="352" r:id="rId12"/>
    <p:sldId id="353" r:id="rId13"/>
    <p:sldId id="358" r:id="rId14"/>
    <p:sldId id="330" r:id="rId15"/>
    <p:sldId id="334" r:id="rId16"/>
    <p:sldId id="333" r:id="rId17"/>
    <p:sldId id="335" r:id="rId18"/>
    <p:sldId id="336" r:id="rId19"/>
    <p:sldId id="350" r:id="rId20"/>
    <p:sldId id="341" r:id="rId21"/>
    <p:sldId id="342" r:id="rId22"/>
    <p:sldId id="343" r:id="rId23"/>
    <p:sldId id="345" r:id="rId24"/>
    <p:sldId id="344" r:id="rId25"/>
    <p:sldId id="346" r:id="rId26"/>
    <p:sldId id="347" r:id="rId27"/>
    <p:sldId id="348" r:id="rId28"/>
    <p:sldId id="349" r:id="rId29"/>
    <p:sldId id="354" r:id="rId30"/>
    <p:sldId id="356" r:id="rId31"/>
    <p:sldId id="357" r:id="rId32"/>
    <p:sldId id="33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8E2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4C432F-F2AE-4B56-A926-AAF2CB6FF8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B93183-D985-47BB-B358-7CD3E62E73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C6A9DC-21D3-460C-AFB3-177E064BAB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5BA92C-6920-476B-AD63-8DDB03F0C6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CF041A-612B-43D1-AB82-1D8C388077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4A9DE2-5215-48B8-94A7-886DB25338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BE27B7D-2737-4C33-BE06-771F113909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B87BDF7-D538-4464-BDA8-3F01837805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C645428-FA3D-42AD-8F6D-022941C5E3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10A01A-D1F2-442A-AEFA-21577F1E45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AB38FB-65B2-4507-A888-19198067361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A165660-0439-4A68-A96F-68F914D431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y.vmware.com/en/web/vmware/fre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endrivelinux.com/" TargetMode="External"/><Relationship Id="rId2" Type="http://schemas.openxmlformats.org/officeDocument/2006/relationships/hyperlink" Target="http://unetbootin.sourceforge.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ytechguide.org/2010/04/11/create-linux-live-bootable-usb-stick-using-unetboot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istrowatc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a:solidFill>
                  <a:schemeClr val="tx2"/>
                </a:solidFill>
              </a:rPr>
              <a:t>CIS 18B</a:t>
            </a:r>
            <a:br>
              <a:rPr lang="en-US" sz="2800">
                <a:solidFill>
                  <a:schemeClr val="tx2"/>
                </a:solidFill>
              </a:rPr>
            </a:br>
            <a:r>
              <a:rPr lang="en-US" sz="2800">
                <a:solidFill>
                  <a:schemeClr val="tx2"/>
                </a:solidFill>
              </a:rPr>
              <a:t>Advanced Linux / Unix</a:t>
            </a:r>
            <a:r>
              <a:rPr lang="en-US" sz="3200">
                <a:solidFill>
                  <a:schemeClr val="tx2"/>
                </a:solidFill>
              </a:rPr>
              <a:t/>
            </a:r>
            <a:br>
              <a:rPr lang="en-US" sz="3200">
                <a:solidFill>
                  <a:schemeClr val="tx2"/>
                </a:solidFill>
              </a:rPr>
            </a:br>
            <a:r>
              <a:rPr lang="en-US" sz="3200">
                <a:solidFill>
                  <a:schemeClr val="tx2"/>
                </a:solidFill>
              </a:rPr>
              <a:t/>
            </a:r>
            <a:br>
              <a:rPr lang="en-US" sz="3200">
                <a:solidFill>
                  <a:schemeClr val="tx2"/>
                </a:solidFill>
              </a:rPr>
            </a:br>
            <a:r>
              <a:rPr lang="en-US" sz="3200">
                <a:solidFill>
                  <a:schemeClr val="tx2"/>
                </a:solidFill>
              </a:rPr>
              <a:t>Installing Linux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Running Linux on a PC </a:t>
            </a:r>
            <a:r>
              <a:rPr lang="en-US" sz="2000" dirty="0" smtClean="0"/>
              <a:t>(3 of 3)</a:t>
            </a:r>
            <a:endParaRPr lang="en-US" sz="2000" dirty="0" smtClean="0">
              <a:solidFill>
                <a:schemeClr val="accent1">
                  <a:lumMod val="50000"/>
                </a:schemeClr>
              </a:solidFill>
            </a:endParaRPr>
          </a:p>
        </p:txBody>
      </p:sp>
      <p:sp>
        <p:nvSpPr>
          <p:cNvPr id="9219" name="Rectangle 3"/>
          <p:cNvSpPr>
            <a:spLocks noGrp="1" noChangeArrowheads="1"/>
          </p:cNvSpPr>
          <p:nvPr>
            <p:ph type="body" idx="1"/>
          </p:nvPr>
        </p:nvSpPr>
        <p:spPr>
          <a:xfrm>
            <a:off x="609600" y="762000"/>
            <a:ext cx="7772400" cy="5486400"/>
          </a:xfrm>
        </p:spPr>
        <p:txBody>
          <a:bodyPr/>
          <a:lstStyle/>
          <a:p>
            <a:pPr eaLnBrk="1" hangingPunct="1">
              <a:lnSpc>
                <a:spcPct val="80000"/>
              </a:lnSpc>
            </a:pPr>
            <a:r>
              <a:rPr lang="en-US" sz="2000" dirty="0" smtClean="0"/>
              <a:t>Linux is usually run from a live CD or from USB for several common reasons</a:t>
            </a:r>
          </a:p>
          <a:p>
            <a:pPr lvl="1" eaLnBrk="1" hangingPunct="1">
              <a:lnSpc>
                <a:spcPct val="80000"/>
              </a:lnSpc>
            </a:pPr>
            <a:r>
              <a:rPr lang="en-US" sz="2000" dirty="0" smtClean="0"/>
              <a:t>You want to try out a Linux distribution to see how it works but you don’t want to change your current system in anyway.</a:t>
            </a:r>
          </a:p>
          <a:p>
            <a:pPr lvl="1" eaLnBrk="1" hangingPunct="1">
              <a:lnSpc>
                <a:spcPct val="80000"/>
              </a:lnSpc>
            </a:pPr>
            <a:r>
              <a:rPr lang="en-US" sz="2000" dirty="0" smtClean="0"/>
              <a:t>You want to see if a particular distribution works with your hardware (does it have device drivers for your particular set up).</a:t>
            </a:r>
          </a:p>
          <a:p>
            <a:pPr lvl="1" eaLnBrk="1" hangingPunct="1">
              <a:lnSpc>
                <a:spcPct val="80000"/>
              </a:lnSpc>
            </a:pPr>
            <a:r>
              <a:rPr lang="en-US" sz="2000" dirty="0" smtClean="0"/>
              <a:t>Your Windows system crashed and Windows cannot be booted from the hard drive. You can bring up the system with Linux from a CD or USB drive, then use Linux to recover data or make repair.</a:t>
            </a:r>
          </a:p>
          <a:p>
            <a:pPr lvl="1" eaLnBrk="1" hangingPunct="1">
              <a:lnSpc>
                <a:spcPct val="80000"/>
              </a:lnSpc>
              <a:buFont typeface="Arial" charset="0"/>
              <a:buChar char="‾"/>
            </a:pPr>
            <a:endParaRPr lang="en-US" sz="2000" dirty="0" smtClean="0"/>
          </a:p>
          <a:p>
            <a:pPr eaLnBrk="1" hangingPunct="1">
              <a:lnSpc>
                <a:spcPct val="80000"/>
              </a:lnSpc>
            </a:pPr>
            <a:r>
              <a:rPr lang="en-US" sz="2000" dirty="0" smtClean="0"/>
              <a:t>For this class, we will download and run a Linux distribution as a virtual OS, using VMware Player.</a:t>
            </a:r>
          </a:p>
          <a:p>
            <a:pPr eaLnBrk="1" hangingPunct="1">
              <a:lnSpc>
                <a:spcPct val="80000"/>
              </a:lnSpc>
            </a:pPr>
            <a:r>
              <a:rPr lang="en-US" sz="2000" dirty="0" smtClean="0"/>
              <a:t>In addition, you are encouraged to download a Linux distribution on a USB flash drive and boot up from the flash drive to run Linux temporarily as a native 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Installation Steps for Linux as a Virtual OS </a:t>
            </a:r>
            <a:r>
              <a:rPr lang="en-US" sz="2000" dirty="0" smtClean="0"/>
              <a:t>(1 of 3)</a:t>
            </a:r>
            <a:endParaRPr lang="en-US" sz="2000" dirty="0" smtClean="0">
              <a:solidFill>
                <a:schemeClr val="accent1">
                  <a:lumMod val="50000"/>
                </a:schemeClr>
              </a:solidFill>
            </a:endParaRPr>
          </a:p>
        </p:txBody>
      </p:sp>
      <p:sp>
        <p:nvSpPr>
          <p:cNvPr id="10243" name="Rectangle 3"/>
          <p:cNvSpPr>
            <a:spLocks noGrp="1" noChangeArrowheads="1"/>
          </p:cNvSpPr>
          <p:nvPr>
            <p:ph type="body" idx="1"/>
          </p:nvPr>
        </p:nvSpPr>
        <p:spPr>
          <a:xfrm>
            <a:off x="609600" y="838200"/>
            <a:ext cx="7848600" cy="5410200"/>
          </a:xfrm>
        </p:spPr>
        <p:txBody>
          <a:bodyPr/>
          <a:lstStyle/>
          <a:p>
            <a:pPr marL="457200" indent="-457200" eaLnBrk="1" hangingPunct="1">
              <a:lnSpc>
                <a:spcPct val="80000"/>
              </a:lnSpc>
              <a:buFontTx/>
              <a:buAutoNum type="arabicPeriod"/>
            </a:pPr>
            <a:r>
              <a:rPr lang="en-US" sz="2000" dirty="0" smtClean="0"/>
              <a:t>Install VMware Player so that you can create a virtual machine</a:t>
            </a:r>
          </a:p>
          <a:p>
            <a:pPr lvl="1" eaLnBrk="1" hangingPunct="1">
              <a:lnSpc>
                <a:spcPct val="80000"/>
              </a:lnSpc>
            </a:pPr>
            <a:r>
              <a:rPr lang="en-US" sz="2000" dirty="0" smtClean="0"/>
              <a:t>Download </a:t>
            </a:r>
            <a:r>
              <a:rPr lang="en-US" sz="2000" dirty="0" err="1" smtClean="0"/>
              <a:t>Vmware</a:t>
            </a:r>
            <a:r>
              <a:rPr lang="en-US" sz="2000" dirty="0" smtClean="0"/>
              <a:t> Player at:</a:t>
            </a:r>
            <a:br>
              <a:rPr lang="en-US" sz="2000" dirty="0" smtClean="0"/>
            </a:br>
            <a:r>
              <a:rPr lang="en-US" sz="2000" dirty="0" smtClean="0">
                <a:solidFill>
                  <a:srgbClr val="7F7F7F"/>
                </a:solidFill>
                <a:hlinkClick r:id="rId2"/>
              </a:rPr>
              <a:t>https</a:t>
            </a:r>
            <a:r>
              <a:rPr lang="en-US" sz="2000" dirty="0" smtClean="0">
                <a:solidFill>
                  <a:srgbClr val="7F7F7F"/>
                </a:solidFill>
                <a:hlinkClick r:id="rId2"/>
              </a:rPr>
              <a:t>://</a:t>
            </a:r>
            <a:r>
              <a:rPr lang="en-US" sz="2000" dirty="0" smtClean="0">
                <a:solidFill>
                  <a:srgbClr val="7F7F7F"/>
                </a:solidFill>
                <a:hlinkClick r:id="rId2"/>
              </a:rPr>
              <a:t>my.vmware.com/en/web/vmware/free#desktop_end_user_computing/vmware_workstation_player/12_0</a:t>
            </a:r>
            <a:r>
              <a:rPr lang="en-US" sz="2000" dirty="0" smtClean="0">
                <a:solidFill>
                  <a:srgbClr val="7F7F7F"/>
                </a:solidFill>
              </a:rPr>
              <a:t> </a:t>
            </a:r>
          </a:p>
          <a:p>
            <a:pPr lvl="1" eaLnBrk="1" hangingPunct="1">
              <a:lnSpc>
                <a:spcPct val="80000"/>
              </a:lnSpc>
            </a:pPr>
            <a:r>
              <a:rPr lang="en-US" sz="2000" dirty="0" smtClean="0"/>
              <a:t>You </a:t>
            </a:r>
            <a:r>
              <a:rPr lang="en-US" sz="2000" dirty="0" smtClean="0"/>
              <a:t>will need to register with an email address, location (country, city, zip code), and password. Select to agree with the licensing agreement, and uncheck the box to receive email from VMware if you like.</a:t>
            </a:r>
          </a:p>
          <a:p>
            <a:pPr lvl="1" eaLnBrk="1" hangingPunct="1">
              <a:lnSpc>
                <a:spcPct val="80000"/>
              </a:lnSpc>
            </a:pPr>
            <a:r>
              <a:rPr lang="en-US" sz="2000" dirty="0" smtClean="0"/>
              <a:t>Once registered, select the VMware Player for the OS of your local system and download the install .exe file</a:t>
            </a:r>
          </a:p>
          <a:p>
            <a:pPr lvl="1" eaLnBrk="1" hangingPunct="1">
              <a:lnSpc>
                <a:spcPct val="80000"/>
              </a:lnSpc>
            </a:pPr>
            <a:r>
              <a:rPr lang="en-US" sz="2000" dirty="0" smtClean="0"/>
              <a:t>Run the install .exe file to set up VMware Player.</a:t>
            </a:r>
          </a:p>
          <a:p>
            <a:pPr lvl="1" eaLnBrk="1" hangingPunct="1">
              <a:lnSpc>
                <a:spcPct val="80000"/>
              </a:lnSpc>
            </a:pPr>
            <a:endParaRPr lang="en-US" sz="2000" dirty="0" smtClean="0"/>
          </a:p>
          <a:p>
            <a:pPr marL="457200" indent="-457200" eaLnBrk="1" hangingPunct="1">
              <a:lnSpc>
                <a:spcPct val="80000"/>
              </a:lnSpc>
              <a:buFontTx/>
              <a:buAutoNum type="arabicPeriod"/>
            </a:pPr>
            <a:r>
              <a:rPr lang="en-US" sz="2000" dirty="0" smtClean="0"/>
              <a:t>Download a Linux distribution</a:t>
            </a:r>
          </a:p>
          <a:p>
            <a:pPr lvl="1" eaLnBrk="1" hangingPunct="1">
              <a:lnSpc>
                <a:spcPct val="80000"/>
              </a:lnSpc>
            </a:pPr>
            <a:r>
              <a:rPr lang="en-US" sz="2000" dirty="0" smtClean="0"/>
              <a:t>From the </a:t>
            </a:r>
            <a:r>
              <a:rPr lang="en-US" sz="2000" dirty="0" err="1" smtClean="0"/>
              <a:t>distrowatch</a:t>
            </a:r>
            <a:r>
              <a:rPr lang="en-US" sz="2000" dirty="0" smtClean="0"/>
              <a:t> web page (slide 6) select one of the popular </a:t>
            </a:r>
            <a:r>
              <a:rPr lang="en-US" sz="2000" dirty="0" err="1" smtClean="0"/>
              <a:t>distros</a:t>
            </a:r>
            <a:r>
              <a:rPr lang="en-US" sz="2000" dirty="0" smtClean="0"/>
              <a:t> on the ranking list on the right side of the page.</a:t>
            </a:r>
            <a:endParaRPr lang="en-US" sz="2000" dirty="0" smtClean="0"/>
          </a:p>
          <a:p>
            <a:pPr lvl="1" eaLnBrk="1" hangingPunct="1">
              <a:lnSpc>
                <a:spcPct val="80000"/>
              </a:lnSpc>
            </a:pPr>
            <a:r>
              <a:rPr lang="en-US" sz="2000" dirty="0" err="1" smtClean="0"/>
              <a:t>Ubuntu</a:t>
            </a:r>
            <a:r>
              <a:rPr lang="en-US" sz="2000" dirty="0" smtClean="0"/>
              <a:t> or Mint are two popular</a:t>
            </a:r>
            <a:r>
              <a:rPr lang="en-US" sz="2000" dirty="0" smtClean="0"/>
              <a:t> </a:t>
            </a:r>
            <a:r>
              <a:rPr lang="en-US" sz="2000" dirty="0" smtClean="0"/>
              <a:t>ones, if you don’t already have a choice.</a:t>
            </a:r>
            <a:endParaRPr lang="en-US" sz="2000" dirty="0" smtClean="0"/>
          </a:p>
          <a:p>
            <a:pPr lvl="1" eaLnBrk="1" hangingPunct="1">
              <a:lnSpc>
                <a:spcPct val="80000"/>
              </a:lnSpc>
              <a:buNone/>
            </a:pPr>
            <a:r>
              <a:rPr lang="en-US" sz="2000" dirty="0" smtClean="0"/>
              <a:t>This step can take 10+ minutes, depending on your connection.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Installation Steps for Linux as a Virtual OS </a:t>
            </a:r>
            <a:r>
              <a:rPr lang="en-US" sz="2000" dirty="0" smtClean="0"/>
              <a:t>(2 of 3)</a:t>
            </a:r>
            <a:endParaRPr lang="en-US" sz="2000" dirty="0" smtClean="0">
              <a:solidFill>
                <a:schemeClr val="accent1">
                  <a:lumMod val="50000"/>
                </a:schemeClr>
              </a:solidFill>
            </a:endParaRPr>
          </a:p>
        </p:txBody>
      </p:sp>
      <p:sp>
        <p:nvSpPr>
          <p:cNvPr id="11267" name="Rectangle 3"/>
          <p:cNvSpPr>
            <a:spLocks noGrp="1" noChangeArrowheads="1"/>
          </p:cNvSpPr>
          <p:nvPr>
            <p:ph type="body" idx="1"/>
          </p:nvPr>
        </p:nvSpPr>
        <p:spPr>
          <a:xfrm>
            <a:off x="609600" y="838200"/>
            <a:ext cx="7848600" cy="5410200"/>
          </a:xfrm>
        </p:spPr>
        <p:txBody>
          <a:bodyPr/>
          <a:lstStyle/>
          <a:p>
            <a:pPr marL="457200" indent="-457200" eaLnBrk="1" hangingPunct="1">
              <a:lnSpc>
                <a:spcPct val="80000"/>
              </a:lnSpc>
              <a:buFontTx/>
              <a:buAutoNum type="arabicPeriod" startAt="3"/>
              <a:defRPr/>
            </a:pPr>
            <a:r>
              <a:rPr lang="en-US" sz="2000" dirty="0" smtClean="0"/>
              <a:t>Start a virtual machine with your Linux distribution</a:t>
            </a:r>
          </a:p>
          <a:p>
            <a:pPr lvl="1" eaLnBrk="1" hangingPunct="1">
              <a:lnSpc>
                <a:spcPct val="80000"/>
              </a:lnSpc>
              <a:defRPr/>
            </a:pPr>
            <a:r>
              <a:rPr lang="en-US" sz="2000" dirty="0" smtClean="0"/>
              <a:t>Start VMware Player and select Create a New Virtual Machine.</a:t>
            </a:r>
          </a:p>
          <a:p>
            <a:pPr lvl="1" eaLnBrk="1" hangingPunct="1">
              <a:lnSpc>
                <a:spcPct val="80000"/>
              </a:lnSpc>
              <a:defRPr/>
            </a:pPr>
            <a:r>
              <a:rPr lang="en-US" sz="2000" dirty="0" smtClean="0"/>
              <a:t>Use the Browse button to find and select the </a:t>
            </a:r>
            <a:r>
              <a:rPr lang="en-US" sz="2000" dirty="0" err="1" smtClean="0"/>
              <a:t>iso</a:t>
            </a:r>
            <a:r>
              <a:rPr lang="en-US" sz="2000" dirty="0" smtClean="0"/>
              <a:t> file that you downloaded.</a:t>
            </a:r>
          </a:p>
          <a:p>
            <a:pPr lvl="1" eaLnBrk="1" hangingPunct="1">
              <a:lnSpc>
                <a:spcPct val="80000"/>
              </a:lnSpc>
              <a:defRPr/>
            </a:pPr>
            <a:r>
              <a:rPr lang="en-US" sz="2000" dirty="0" smtClean="0"/>
              <a:t>You will be prompted for a machine name, user id, and password. Create your id and password, but make sure to </a:t>
            </a:r>
            <a:r>
              <a:rPr lang="en-US" sz="2000" i="1" dirty="0" smtClean="0"/>
              <a:t>write them down. </a:t>
            </a:r>
            <a:r>
              <a:rPr lang="en-US" sz="2000" dirty="0" smtClean="0"/>
              <a:t>You are your own system admin now, there’s no going to anyone to ask them to reset your password.</a:t>
            </a:r>
          </a:p>
          <a:p>
            <a:pPr lvl="1" eaLnBrk="1" hangingPunct="1">
              <a:lnSpc>
                <a:spcPct val="80000"/>
              </a:lnSpc>
              <a:defRPr/>
            </a:pPr>
            <a:r>
              <a:rPr lang="en-US" sz="2000" dirty="0" smtClean="0"/>
              <a:t>You will be prompted for some configuration options such as max disk size and to store the system as a single file (choose default values).</a:t>
            </a:r>
          </a:p>
          <a:p>
            <a:pPr lvl="1" eaLnBrk="1" hangingPunct="1">
              <a:lnSpc>
                <a:spcPct val="80000"/>
              </a:lnSpc>
              <a:defRPr/>
            </a:pPr>
            <a:r>
              <a:rPr lang="en-US" sz="2000" dirty="0" smtClean="0"/>
              <a:t>Select Finish to go to the next steps.</a:t>
            </a:r>
          </a:p>
          <a:p>
            <a:pPr marL="457200" indent="-457200" eaLnBrk="1" hangingPunct="1">
              <a:lnSpc>
                <a:spcPct val="80000"/>
              </a:lnSpc>
              <a:spcBef>
                <a:spcPts val="1200"/>
              </a:spcBef>
              <a:buFontTx/>
              <a:buAutoNum type="arabicPeriod" startAt="4"/>
              <a:defRPr/>
            </a:pPr>
            <a:r>
              <a:rPr lang="en-US" sz="2000" dirty="0" smtClean="0"/>
              <a:t>VMware Player will set up the system from the ISO image, using the setting that you configured. This step will take some time depending on your system.</a:t>
            </a:r>
          </a:p>
          <a:p>
            <a:pPr marL="457200" indent="-457200" eaLnBrk="1" hangingPunct="1">
              <a:lnSpc>
                <a:spcPct val="80000"/>
              </a:lnSpc>
              <a:buFontTx/>
              <a:buAutoNum type="arabicPeriod" startAt="4"/>
              <a:defRPr/>
            </a:pPr>
            <a:endParaRPr lang="en-US" sz="2000" dirty="0" smtClean="0"/>
          </a:p>
          <a:p>
            <a:pPr eaLnBrk="1" hangingPunct="1">
              <a:lnSpc>
                <a:spcPct val="80000"/>
              </a:lnSpc>
              <a:buNone/>
              <a:defRPr/>
            </a:pPr>
            <a:endParaRPr lang="en-US" sz="2400" dirty="0" smtClean="0"/>
          </a:p>
          <a:p>
            <a:pPr marL="457200" lvl="1" indent="0"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t>Installation Steps for Linux as a Virtual OS </a:t>
            </a:r>
            <a:r>
              <a:rPr lang="en-US" sz="2000" dirty="0" smtClean="0"/>
              <a:t>(3 of 3)</a:t>
            </a:r>
            <a:endParaRPr lang="en-US" sz="2000" dirty="0" smtClean="0">
              <a:solidFill>
                <a:schemeClr val="accent1">
                  <a:lumMod val="50000"/>
                </a:schemeClr>
              </a:solidFill>
            </a:endParaRPr>
          </a:p>
        </p:txBody>
      </p:sp>
      <p:sp>
        <p:nvSpPr>
          <p:cNvPr id="12291" name="Rectangle 3"/>
          <p:cNvSpPr>
            <a:spLocks noGrp="1" noChangeArrowheads="1"/>
          </p:cNvSpPr>
          <p:nvPr>
            <p:ph type="body" idx="1"/>
          </p:nvPr>
        </p:nvSpPr>
        <p:spPr>
          <a:xfrm>
            <a:off x="457200" y="838200"/>
            <a:ext cx="8153400" cy="5562600"/>
          </a:xfrm>
        </p:spPr>
        <p:txBody>
          <a:bodyPr/>
          <a:lstStyle/>
          <a:p>
            <a:pPr marL="457200" indent="-457200" eaLnBrk="1" hangingPunct="1">
              <a:lnSpc>
                <a:spcPct val="80000"/>
              </a:lnSpc>
              <a:buFont typeface="+mj-lt"/>
              <a:buAutoNum type="arabicPeriod" startAt="5"/>
            </a:pPr>
            <a:r>
              <a:rPr lang="en-US" sz="2000" dirty="0" smtClean="0"/>
              <a:t>Linux should boot on its own up to the point where you see the GUI desktop.</a:t>
            </a:r>
          </a:p>
          <a:p>
            <a:pPr eaLnBrk="1" hangingPunct="1">
              <a:lnSpc>
                <a:spcPct val="80000"/>
              </a:lnSpc>
              <a:buNone/>
            </a:pPr>
            <a:r>
              <a:rPr lang="en-US" sz="2400" dirty="0" smtClean="0"/>
              <a:t>	</a:t>
            </a:r>
            <a:r>
              <a:rPr lang="en-US" sz="2000" dirty="0" smtClean="0"/>
              <a:t>The GUI desktop is fairly standard and intuitive to users who are familiar with GUI on a PC. You should be able to find icons of typical desktop tools such as a word processor, spreadsheet, games, etc. Some distributions have the terminal (console) window icon easily seen on the desk top, and for other distributions you will need to search for the terminal window.</a:t>
            </a:r>
          </a:p>
          <a:p>
            <a:pPr marL="457200" indent="-457200" eaLnBrk="1" hangingPunct="1">
              <a:lnSpc>
                <a:spcPct val="80000"/>
              </a:lnSpc>
              <a:buFontTx/>
              <a:buNone/>
            </a:pPr>
            <a:endParaRPr lang="en-US" sz="2000" dirty="0" smtClean="0"/>
          </a:p>
          <a:p>
            <a:pPr marL="457200" indent="-457200" eaLnBrk="1" hangingPunct="1">
              <a:lnSpc>
                <a:spcPct val="80000"/>
              </a:lnSpc>
              <a:buFontTx/>
              <a:buNone/>
            </a:pPr>
            <a:r>
              <a:rPr lang="en-US" sz="2000" dirty="0" smtClean="0"/>
              <a:t>	Once you’ve loaded Linux into VMware Player, the next time that you bring up VMware Player, select Play Virtual Machine and click on your system name.</a:t>
            </a:r>
          </a:p>
          <a:p>
            <a:pPr marL="457200" indent="-457200" eaLnBrk="1" hangingPunct="1">
              <a:lnSpc>
                <a:spcPct val="80000"/>
              </a:lnSpc>
              <a:buFontTx/>
              <a:buNone/>
            </a:pPr>
            <a:r>
              <a:rPr lang="en-US" sz="20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Installation Steps for Linux on USB Drive </a:t>
            </a:r>
            <a:r>
              <a:rPr lang="en-US" sz="2000" dirty="0" smtClean="0"/>
              <a:t>(1 of 2)</a:t>
            </a:r>
            <a:endParaRPr lang="en-US" sz="2000" dirty="0" smtClean="0">
              <a:solidFill>
                <a:schemeClr val="accent1">
                  <a:lumMod val="50000"/>
                </a:schemeClr>
              </a:solidFill>
            </a:endParaRPr>
          </a:p>
        </p:txBody>
      </p:sp>
      <p:sp>
        <p:nvSpPr>
          <p:cNvPr id="13315" name="Rectangle 3"/>
          <p:cNvSpPr>
            <a:spLocks noGrp="1" noChangeArrowheads="1"/>
          </p:cNvSpPr>
          <p:nvPr>
            <p:ph type="body" idx="1"/>
          </p:nvPr>
        </p:nvSpPr>
        <p:spPr>
          <a:xfrm>
            <a:off x="609600" y="838200"/>
            <a:ext cx="7848600" cy="5410200"/>
          </a:xfrm>
        </p:spPr>
        <p:txBody>
          <a:bodyPr/>
          <a:lstStyle/>
          <a:p>
            <a:pPr eaLnBrk="1" hangingPunct="1">
              <a:lnSpc>
                <a:spcPct val="80000"/>
              </a:lnSpc>
              <a:spcBef>
                <a:spcPts val="600"/>
              </a:spcBef>
            </a:pPr>
            <a:r>
              <a:rPr lang="en-US" sz="2000" dirty="0" smtClean="0"/>
              <a:t>To install Linux to a USB flash drive, there are 2 applications (among others) that allow you to download straight into a USB flash drive:</a:t>
            </a:r>
          </a:p>
          <a:p>
            <a:pPr lvl="1" eaLnBrk="1" hangingPunct="1">
              <a:lnSpc>
                <a:spcPct val="80000"/>
              </a:lnSpc>
            </a:pPr>
            <a:r>
              <a:rPr lang="en-US" sz="2000" dirty="0" err="1" smtClean="0"/>
              <a:t>unetbootin</a:t>
            </a:r>
            <a:r>
              <a:rPr lang="en-US" sz="2000" dirty="0" smtClean="0"/>
              <a:t> (or: </a:t>
            </a:r>
            <a:r>
              <a:rPr lang="en-US" sz="2000" dirty="0" smtClean="0">
                <a:hlinkClick r:id="rId2"/>
              </a:rPr>
              <a:t>http://unetbootin.sourceforge.net/</a:t>
            </a:r>
            <a:r>
              <a:rPr lang="en-US" sz="2000" dirty="0" smtClean="0"/>
              <a:t> )</a:t>
            </a:r>
          </a:p>
          <a:p>
            <a:pPr lvl="1" eaLnBrk="1" hangingPunct="1">
              <a:lnSpc>
                <a:spcPct val="80000"/>
              </a:lnSpc>
            </a:pPr>
            <a:r>
              <a:rPr lang="en-US" sz="2000" dirty="0" err="1" smtClean="0"/>
              <a:t>pendrivelinux</a:t>
            </a:r>
            <a:r>
              <a:rPr lang="en-US" sz="2000" dirty="0" smtClean="0"/>
              <a:t> (or: </a:t>
            </a:r>
            <a:r>
              <a:rPr lang="en-US" sz="2000" dirty="0" smtClean="0">
                <a:hlinkClick r:id="rId3"/>
              </a:rPr>
              <a:t>http://www.pendrivelinux.com/</a:t>
            </a:r>
            <a:r>
              <a:rPr lang="en-US" sz="2000" dirty="0" smtClean="0"/>
              <a:t> )</a:t>
            </a:r>
          </a:p>
          <a:p>
            <a:pPr eaLnBrk="1" hangingPunct="1">
              <a:lnSpc>
                <a:spcPct val="80000"/>
              </a:lnSpc>
              <a:spcBef>
                <a:spcPts val="1200"/>
              </a:spcBef>
            </a:pPr>
            <a:r>
              <a:rPr lang="en-US" sz="2000" dirty="0" smtClean="0"/>
              <a:t>Both applications are first downloaded as an executable file to your local system. </a:t>
            </a:r>
          </a:p>
          <a:p>
            <a:pPr eaLnBrk="1" hangingPunct="1">
              <a:lnSpc>
                <a:spcPct val="80000"/>
              </a:lnSpc>
              <a:spcBef>
                <a:spcPts val="1200"/>
              </a:spcBef>
            </a:pPr>
            <a:r>
              <a:rPr lang="en-US" sz="2000" dirty="0" smtClean="0"/>
              <a:t>When the executable runs, it allows you to choose a Linux distribution. Then the executable downloads the Linux files to your USB drive, extracts them, and configures them into a bootable Linux OS. Then all you have to do is reboot to run Linux.</a:t>
            </a:r>
          </a:p>
          <a:p>
            <a:pPr eaLnBrk="1" hangingPunct="1">
              <a:lnSpc>
                <a:spcPct val="80000"/>
              </a:lnSpc>
              <a:spcBef>
                <a:spcPts val="1200"/>
              </a:spcBef>
              <a:buNone/>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Installation Steps </a:t>
            </a:r>
            <a:r>
              <a:rPr lang="en-US" sz="2000" dirty="0" smtClean="0"/>
              <a:t>(2 of 2)</a:t>
            </a:r>
            <a:endParaRPr lang="en-US" sz="2000" dirty="0" smtClean="0">
              <a:solidFill>
                <a:schemeClr val="accent1">
                  <a:lumMod val="50000"/>
                </a:schemeClr>
              </a:solidFill>
            </a:endParaRPr>
          </a:p>
        </p:txBody>
      </p:sp>
      <p:sp>
        <p:nvSpPr>
          <p:cNvPr id="14339" name="Rectangle 3"/>
          <p:cNvSpPr>
            <a:spLocks noGrp="1" noChangeArrowheads="1"/>
          </p:cNvSpPr>
          <p:nvPr>
            <p:ph type="body" idx="1"/>
          </p:nvPr>
        </p:nvSpPr>
        <p:spPr>
          <a:xfrm>
            <a:off x="609600" y="762000"/>
            <a:ext cx="7924800" cy="5486400"/>
          </a:xfrm>
        </p:spPr>
        <p:txBody>
          <a:bodyPr/>
          <a:lstStyle/>
          <a:p>
            <a:pPr eaLnBrk="1" hangingPunct="1">
              <a:lnSpc>
                <a:spcPct val="80000"/>
              </a:lnSpc>
              <a:spcBef>
                <a:spcPts val="1200"/>
              </a:spcBef>
            </a:pPr>
            <a:r>
              <a:rPr lang="en-US" sz="2000" dirty="0" smtClean="0"/>
              <a:t>The steps to use </a:t>
            </a:r>
            <a:r>
              <a:rPr lang="en-US" sz="2000" dirty="0" err="1" smtClean="0"/>
              <a:t>unetbootin</a:t>
            </a:r>
            <a:r>
              <a:rPr lang="en-US" sz="2000" dirty="0" smtClean="0"/>
              <a:t> is documented at this website: </a:t>
            </a:r>
            <a:r>
              <a:rPr lang="en-US" sz="2000" dirty="0" smtClean="0">
                <a:hlinkClick r:id="rId2"/>
              </a:rPr>
              <a:t>http://www.mytechguide.org/2010/04/11/create-linux-live-bootable-usb-stick-using-unetbootin/</a:t>
            </a:r>
            <a:endParaRPr lang="en-US" sz="2000" dirty="0" smtClean="0"/>
          </a:p>
          <a:p>
            <a:pPr eaLnBrk="1" hangingPunct="1">
              <a:lnSpc>
                <a:spcPct val="80000"/>
              </a:lnSpc>
              <a:spcBef>
                <a:spcPct val="0"/>
              </a:spcBef>
              <a:buFontTx/>
              <a:buNone/>
            </a:pPr>
            <a:r>
              <a:rPr lang="en-US" sz="2000" dirty="0" smtClean="0"/>
              <a:t>	The step by step guide and screen snapshots are straightforward to follow.</a:t>
            </a:r>
          </a:p>
          <a:p>
            <a:pPr eaLnBrk="1" hangingPunct="1">
              <a:lnSpc>
                <a:spcPct val="80000"/>
              </a:lnSpc>
              <a:spcBef>
                <a:spcPts val="1200"/>
              </a:spcBef>
            </a:pPr>
            <a:r>
              <a:rPr lang="en-US" sz="2000" dirty="0" smtClean="0"/>
              <a:t>The only part you need to be careful about is when you select the drive that Linux is to be installed on. Make sure you select the USB drive and not your hard drive (use Windows Explorer to verify the name of your USB drive). You don’t want to wipe out your hard disk by mistake.</a:t>
            </a:r>
          </a:p>
          <a:p>
            <a:pPr eaLnBrk="1" hangingPunct="1">
              <a:lnSpc>
                <a:spcPct val="80000"/>
              </a:lnSpc>
              <a:spcBef>
                <a:spcPts val="1200"/>
              </a:spcBef>
            </a:pPr>
            <a:r>
              <a:rPr lang="en-US" sz="2000" dirty="0" smtClean="0"/>
              <a:t>Depending on the speed of your USB drive and your internet connection, the installation process can be as short as 5 minutes or as long as it takes to download and write about 50MB to the USB drive.</a:t>
            </a:r>
          </a:p>
          <a:p>
            <a:pPr eaLnBrk="1" hangingPunct="1">
              <a:lnSpc>
                <a:spcPct val="80000"/>
              </a:lnSpc>
              <a:spcBef>
                <a:spcPts val="1200"/>
              </a:spcBef>
              <a:buFontTx/>
              <a:buNone/>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Select a Linux Distribution for USB Drive</a:t>
            </a:r>
            <a:endParaRPr lang="en-US" sz="2000" dirty="0" smtClean="0">
              <a:solidFill>
                <a:schemeClr val="accent1">
                  <a:lumMod val="50000"/>
                </a:schemeClr>
              </a:solidFill>
            </a:endParaRPr>
          </a:p>
        </p:txBody>
      </p:sp>
      <p:sp>
        <p:nvSpPr>
          <p:cNvPr id="15363" name="Rectangle 3"/>
          <p:cNvSpPr>
            <a:spLocks noGrp="1" noChangeArrowheads="1"/>
          </p:cNvSpPr>
          <p:nvPr>
            <p:ph type="body" idx="1"/>
          </p:nvPr>
        </p:nvSpPr>
        <p:spPr>
          <a:xfrm>
            <a:off x="533400" y="762000"/>
            <a:ext cx="8077200" cy="5486400"/>
          </a:xfrm>
        </p:spPr>
        <p:txBody>
          <a:bodyPr/>
          <a:lstStyle/>
          <a:p>
            <a:pPr eaLnBrk="1" hangingPunct="1">
              <a:lnSpc>
                <a:spcPct val="80000"/>
              </a:lnSpc>
            </a:pPr>
            <a:r>
              <a:rPr lang="en-US" sz="2000" dirty="0" smtClean="0"/>
              <a:t>The 2 most popular Linux distributions for USB flash drives are:</a:t>
            </a:r>
          </a:p>
          <a:p>
            <a:pPr lvl="1" eaLnBrk="1" hangingPunct="1">
              <a:lnSpc>
                <a:spcPct val="80000"/>
              </a:lnSpc>
            </a:pPr>
            <a:r>
              <a:rPr lang="en-US" sz="2000" dirty="0" smtClean="0"/>
              <a:t>Puppy Linux</a:t>
            </a:r>
          </a:p>
          <a:p>
            <a:pPr lvl="1" eaLnBrk="1" hangingPunct="1">
              <a:lnSpc>
                <a:spcPct val="80000"/>
              </a:lnSpc>
            </a:pPr>
            <a:r>
              <a:rPr lang="en-US" sz="2000" dirty="0" smtClean="0"/>
              <a:t>Damn Small Linux (DSL if you’re offended by the full name or think it’s too long)</a:t>
            </a:r>
          </a:p>
          <a:p>
            <a:pPr eaLnBrk="1" hangingPunct="1">
              <a:lnSpc>
                <a:spcPct val="80000"/>
              </a:lnSpc>
            </a:pPr>
            <a:r>
              <a:rPr lang="en-US" sz="2000" dirty="0" smtClean="0"/>
              <a:t>They are both designed to be a single user Linux OS and are small enough to be loaded and run completely in RAM. Any file you work with is also stored in RAM and then written out at certain intervals and when you shut down Linux.</a:t>
            </a:r>
          </a:p>
          <a:p>
            <a:pPr eaLnBrk="1" hangingPunct="1">
              <a:lnSpc>
                <a:spcPct val="80000"/>
              </a:lnSpc>
            </a:pPr>
            <a:r>
              <a:rPr lang="en-US" sz="2000" dirty="0" smtClean="0"/>
              <a:t>Both Puppy and DSL are not meant to be used as your daily use Linux system.</a:t>
            </a:r>
          </a:p>
          <a:p>
            <a:pPr eaLnBrk="1" hangingPunct="1">
              <a:lnSpc>
                <a:spcPct val="80000"/>
              </a:lnSpc>
            </a:pPr>
            <a:r>
              <a:rPr lang="en-US" sz="2000" dirty="0" smtClean="0"/>
              <a:t>Puppy Linux has a more modern ‘look’ to it, but DSL has more utilities that come with it.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t>Booting from the USB Flash Drive </a:t>
            </a:r>
            <a:r>
              <a:rPr lang="en-US" sz="2000" dirty="0" smtClean="0"/>
              <a:t>(1 of 2)</a:t>
            </a:r>
            <a:endParaRPr lang="en-US" sz="2000" dirty="0" smtClean="0">
              <a:solidFill>
                <a:schemeClr val="accent1">
                  <a:lumMod val="50000"/>
                </a:schemeClr>
              </a:solidFill>
            </a:endParaRPr>
          </a:p>
        </p:txBody>
      </p:sp>
      <p:sp>
        <p:nvSpPr>
          <p:cNvPr id="16387" name="Rectangle 3"/>
          <p:cNvSpPr>
            <a:spLocks noGrp="1" noChangeArrowheads="1"/>
          </p:cNvSpPr>
          <p:nvPr>
            <p:ph type="body" idx="1"/>
          </p:nvPr>
        </p:nvSpPr>
        <p:spPr>
          <a:xfrm>
            <a:off x="533400" y="762000"/>
            <a:ext cx="8153400" cy="5486400"/>
          </a:xfrm>
        </p:spPr>
        <p:txBody>
          <a:bodyPr/>
          <a:lstStyle/>
          <a:p>
            <a:pPr eaLnBrk="1" hangingPunct="1">
              <a:lnSpc>
                <a:spcPct val="80000"/>
              </a:lnSpc>
            </a:pPr>
            <a:r>
              <a:rPr lang="en-US" sz="2000" dirty="0" smtClean="0"/>
              <a:t>In order to boot from the USB flash drive, your BIOS must allow this. One way to see if your BIOS allows it is to try it. (The other way is to look through your system documentation, but who remembers where their system documentation is anyway?).</a:t>
            </a:r>
          </a:p>
          <a:p>
            <a:pPr eaLnBrk="1" hangingPunct="1">
              <a:lnSpc>
                <a:spcPct val="80000"/>
              </a:lnSpc>
            </a:pPr>
            <a:r>
              <a:rPr lang="en-US" sz="2000" dirty="0" smtClean="0"/>
              <a:t>To start the boot process from a currently running system, you must restart (or boot) it.</a:t>
            </a:r>
          </a:p>
          <a:p>
            <a:pPr eaLnBrk="1" hangingPunct="1">
              <a:lnSpc>
                <a:spcPct val="80000"/>
              </a:lnSpc>
            </a:pPr>
            <a:r>
              <a:rPr lang="en-US" sz="2000" dirty="0" smtClean="0"/>
              <a:t>At the beginning of a restart, the first software that runs is the BIOS. Its purpose is to find and load the OS. </a:t>
            </a:r>
          </a:p>
          <a:p>
            <a:pPr eaLnBrk="1" hangingPunct="1">
              <a:lnSpc>
                <a:spcPct val="80000"/>
              </a:lnSpc>
            </a:pPr>
            <a:r>
              <a:rPr lang="en-US" sz="2000" dirty="0" smtClean="0"/>
              <a:t>The BIOS is set up with a particular boot order such as: check the hard drive first, then check DVD drive, then USB drive, etc. for the OS. Typically the hard drive is first in the boot order, and you now want the USB drive to be first.</a:t>
            </a:r>
          </a:p>
          <a:p>
            <a:pPr eaLnBrk="1" hangingPunct="1">
              <a:lnSpc>
                <a:spcPct val="80000"/>
              </a:lnSpc>
            </a:pPr>
            <a:r>
              <a:rPr lang="en-US" sz="2000" dirty="0" smtClean="0"/>
              <a:t>Within the first few seconds of a restart (when the BIOS runs), you can interrupt the BIOS to change the boot order. The function key to change the boot order varies from computer to computer, but is usually F2 or F12. If you select the wrong key or if you did not press the right key fast enough, the BIOS will boot the Windows system that is already configured. If this is the case, restart the system and try again.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Booting from the USB Flash Drive </a:t>
            </a:r>
            <a:r>
              <a:rPr lang="en-US" sz="2000" dirty="0" smtClean="0"/>
              <a:t>(2 of 2)</a:t>
            </a:r>
            <a:endParaRPr lang="en-US" sz="2000" dirty="0" smtClean="0">
              <a:solidFill>
                <a:schemeClr val="accent1">
                  <a:lumMod val="50000"/>
                </a:schemeClr>
              </a:solidFill>
            </a:endParaRPr>
          </a:p>
        </p:txBody>
      </p:sp>
      <p:sp>
        <p:nvSpPr>
          <p:cNvPr id="17411" name="Rectangle 3"/>
          <p:cNvSpPr>
            <a:spLocks noGrp="1" noChangeArrowheads="1"/>
          </p:cNvSpPr>
          <p:nvPr>
            <p:ph type="body" idx="1"/>
          </p:nvPr>
        </p:nvSpPr>
        <p:spPr>
          <a:xfrm>
            <a:off x="609600" y="762000"/>
            <a:ext cx="7848600" cy="5486400"/>
          </a:xfrm>
        </p:spPr>
        <p:txBody>
          <a:bodyPr/>
          <a:lstStyle/>
          <a:p>
            <a:pPr eaLnBrk="1" hangingPunct="1">
              <a:lnSpc>
                <a:spcPct val="80000"/>
              </a:lnSpc>
            </a:pPr>
            <a:r>
              <a:rPr lang="en-US" sz="2000" dirty="0" smtClean="0"/>
              <a:t>When you’ve successfully interrupted the BIOS, it presents you with a screen for you to select the boot order.</a:t>
            </a:r>
          </a:p>
          <a:p>
            <a:pPr eaLnBrk="1" hangingPunct="1">
              <a:lnSpc>
                <a:spcPct val="80000"/>
              </a:lnSpc>
            </a:pPr>
            <a:r>
              <a:rPr lang="en-US" sz="2000" dirty="0" smtClean="0"/>
              <a:t>Choose the USB drive as the first choice in the boot order, then save the setting and let the BIOS continue to load the Linux OS from USB.</a:t>
            </a:r>
          </a:p>
          <a:p>
            <a:pPr eaLnBrk="1" hangingPunct="1">
              <a:lnSpc>
                <a:spcPct val="80000"/>
              </a:lnSpc>
            </a:pPr>
            <a:r>
              <a:rPr lang="en-US" sz="2000" dirty="0" smtClean="0"/>
              <a:t>You will recognize that Linux has started booting when it begins to print out status messages on screen.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04800"/>
            <a:ext cx="8229600" cy="411163"/>
          </a:xfrm>
        </p:spPr>
        <p:txBody>
          <a:bodyPr/>
          <a:lstStyle/>
          <a:p>
            <a:pPr eaLnBrk="1" hangingPunct="1">
              <a:defRPr/>
            </a:pPr>
            <a:r>
              <a:rPr lang="en-US" sz="2800" dirty="0" smtClean="0"/>
              <a:t>Basic Maintenance for a Linux Distribution</a:t>
            </a:r>
            <a:endParaRPr lang="en-US" sz="2000" dirty="0" smtClean="0">
              <a:solidFill>
                <a:schemeClr val="accent1">
                  <a:lumMod val="50000"/>
                </a:schemeClr>
              </a:solidFill>
            </a:endParaRPr>
          </a:p>
        </p:txBody>
      </p:sp>
      <p:sp>
        <p:nvSpPr>
          <p:cNvPr id="18435" name="Rectangle 3"/>
          <p:cNvSpPr>
            <a:spLocks noGrp="1" noChangeArrowheads="1"/>
          </p:cNvSpPr>
          <p:nvPr>
            <p:ph type="body" idx="1"/>
          </p:nvPr>
        </p:nvSpPr>
        <p:spPr>
          <a:xfrm>
            <a:off x="685800" y="838200"/>
            <a:ext cx="7924800" cy="5410200"/>
          </a:xfrm>
        </p:spPr>
        <p:txBody>
          <a:bodyPr/>
          <a:lstStyle/>
          <a:p>
            <a:pPr eaLnBrk="1" hangingPunct="1">
              <a:lnSpc>
                <a:spcPct val="80000"/>
              </a:lnSpc>
            </a:pPr>
            <a:r>
              <a:rPr lang="en-US" sz="2000" dirty="0" smtClean="0">
                <a:cs typeface="Courier New" pitchFamily="49" charset="0"/>
              </a:rPr>
              <a:t>Once you decide which Linux distribution you want and you’ve installed it, there are some basic administrative information to maintain the system.</a:t>
            </a:r>
          </a:p>
          <a:p>
            <a:pPr eaLnBrk="1" hangingPunct="1">
              <a:lnSpc>
                <a:spcPct val="80000"/>
              </a:lnSpc>
            </a:pPr>
            <a:r>
              <a:rPr lang="en-US" sz="2000" dirty="0" smtClean="0">
                <a:cs typeface="Courier New" pitchFamily="49" charset="0"/>
              </a:rPr>
              <a:t>The following are common tasks you would do for a single user system </a:t>
            </a:r>
          </a:p>
          <a:p>
            <a:pPr lvl="1" eaLnBrk="1" hangingPunct="1">
              <a:lnSpc>
                <a:spcPct val="80000"/>
              </a:lnSpc>
            </a:pPr>
            <a:r>
              <a:rPr lang="en-US" sz="2000" dirty="0" smtClean="0">
                <a:cs typeface="Courier New" pitchFamily="49" charset="0"/>
              </a:rPr>
              <a:t>Start up or boot the system</a:t>
            </a:r>
          </a:p>
          <a:p>
            <a:pPr lvl="1" eaLnBrk="1" hangingPunct="1">
              <a:lnSpc>
                <a:spcPct val="80000"/>
              </a:lnSpc>
            </a:pPr>
            <a:r>
              <a:rPr lang="en-US" sz="2000" dirty="0" smtClean="0">
                <a:cs typeface="Courier New" pitchFamily="49" charset="0"/>
              </a:rPr>
              <a:t>Shut down or restart the system</a:t>
            </a:r>
          </a:p>
          <a:p>
            <a:pPr lvl="1" eaLnBrk="1" hangingPunct="1">
              <a:lnSpc>
                <a:spcPct val="80000"/>
              </a:lnSpc>
            </a:pPr>
            <a:r>
              <a:rPr lang="en-US" sz="2000" dirty="0" smtClean="0">
                <a:cs typeface="Courier New" pitchFamily="49" charset="0"/>
              </a:rPr>
              <a:t>Get root access to run certain commands</a:t>
            </a:r>
          </a:p>
          <a:p>
            <a:pPr lvl="1" eaLnBrk="1" hangingPunct="1">
              <a:lnSpc>
                <a:spcPct val="80000"/>
              </a:lnSpc>
            </a:pPr>
            <a:r>
              <a:rPr lang="en-US" sz="2000" dirty="0" smtClean="0">
                <a:cs typeface="Courier New" pitchFamily="49" charset="0"/>
              </a:rPr>
              <a:t>Get new software packages or update software packages</a:t>
            </a:r>
          </a:p>
          <a:p>
            <a:pPr eaLnBrk="1" hangingPunct="1">
              <a:lnSpc>
                <a:spcPct val="80000"/>
              </a:lnSpc>
            </a:pPr>
            <a:endParaRPr lang="en-US" sz="2000" dirty="0" smtClean="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639762"/>
          </a:xfrm>
        </p:spPr>
        <p:txBody>
          <a:bodyPr/>
          <a:lstStyle/>
          <a:p>
            <a:pPr eaLnBrk="1" hangingPunct="1">
              <a:defRPr/>
            </a:pPr>
            <a:r>
              <a:rPr lang="en-US" sz="2800" dirty="0" smtClean="0"/>
              <a:t>Before we start</a:t>
            </a:r>
            <a:endParaRPr lang="en-US" sz="2000" dirty="0" smtClean="0">
              <a:solidFill>
                <a:schemeClr val="accent1">
                  <a:lumMod val="50000"/>
                </a:schemeClr>
              </a:solidFill>
            </a:endParaRPr>
          </a:p>
        </p:txBody>
      </p:sp>
      <p:sp>
        <p:nvSpPr>
          <p:cNvPr id="3075" name="Rectangle 3"/>
          <p:cNvSpPr>
            <a:spLocks noGrp="1" noChangeArrowheads="1"/>
          </p:cNvSpPr>
          <p:nvPr>
            <p:ph type="body" idx="1"/>
          </p:nvPr>
        </p:nvSpPr>
        <p:spPr>
          <a:xfrm>
            <a:off x="685800" y="914400"/>
            <a:ext cx="7696200" cy="5334000"/>
          </a:xfrm>
        </p:spPr>
        <p:txBody>
          <a:bodyPr/>
          <a:lstStyle/>
          <a:p>
            <a:pPr eaLnBrk="1" hangingPunct="1">
              <a:lnSpc>
                <a:spcPct val="80000"/>
              </a:lnSpc>
            </a:pPr>
            <a:r>
              <a:rPr lang="en-US" sz="2000" dirty="0" smtClean="0"/>
              <a:t>As a final module of this class, module 8 gets you started with your own copy of Linux.</a:t>
            </a:r>
          </a:p>
          <a:p>
            <a:pPr eaLnBrk="1" hangingPunct="1">
              <a:lnSpc>
                <a:spcPct val="80000"/>
              </a:lnSpc>
            </a:pPr>
            <a:r>
              <a:rPr lang="en-US" sz="2000" dirty="0" smtClean="0"/>
              <a:t>After this module you would feel comfortable downloading any Linux distribution to work with it.</a:t>
            </a:r>
          </a:p>
          <a:p>
            <a:pPr eaLnBrk="1" hangingPunct="1">
              <a:lnSpc>
                <a:spcPct val="80000"/>
              </a:lnSpc>
            </a:pPr>
            <a:r>
              <a:rPr lang="en-US" sz="2000" dirty="0" smtClean="0"/>
              <a:t>The steps covered in this module are for installing and working with a desktop version of Linux, for personal use.</a:t>
            </a:r>
          </a:p>
          <a:p>
            <a:pPr eaLnBrk="1" hangingPunct="1">
              <a:lnSpc>
                <a:spcPct val="80000"/>
              </a:lnSpc>
            </a:pPr>
            <a:r>
              <a:rPr lang="en-US" sz="2000" dirty="0" smtClean="0"/>
              <a:t>It does not cover topics and utilities of a Linux server or Linux enterprise (business) system. Those topics are for a system administration course.</a:t>
            </a:r>
          </a:p>
          <a:p>
            <a:pPr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t>Booting</a:t>
            </a:r>
            <a:endParaRPr lang="en-US" sz="2000" dirty="0" smtClean="0">
              <a:solidFill>
                <a:schemeClr val="accent1">
                  <a:lumMod val="50000"/>
                </a:schemeClr>
              </a:solidFill>
            </a:endParaRPr>
          </a:p>
        </p:txBody>
      </p:sp>
      <p:sp>
        <p:nvSpPr>
          <p:cNvPr id="19459" name="Rectangle 3"/>
          <p:cNvSpPr>
            <a:spLocks noGrp="1" noChangeArrowheads="1"/>
          </p:cNvSpPr>
          <p:nvPr>
            <p:ph type="body" idx="1"/>
          </p:nvPr>
        </p:nvSpPr>
        <p:spPr>
          <a:xfrm>
            <a:off x="685800" y="685800"/>
            <a:ext cx="7924800" cy="5562600"/>
          </a:xfrm>
        </p:spPr>
        <p:txBody>
          <a:bodyPr/>
          <a:lstStyle/>
          <a:p>
            <a:pPr eaLnBrk="1" hangingPunct="1">
              <a:lnSpc>
                <a:spcPct val="80000"/>
              </a:lnSpc>
            </a:pPr>
            <a:r>
              <a:rPr lang="en-US" sz="2000" dirty="0" smtClean="0">
                <a:cs typeface="Courier New" pitchFamily="49" charset="0"/>
              </a:rPr>
              <a:t>Turning the Linux system on and off requires more than just flipping the power switch.</a:t>
            </a:r>
          </a:p>
          <a:p>
            <a:pPr eaLnBrk="1" hangingPunct="1">
              <a:lnSpc>
                <a:spcPct val="80000"/>
              </a:lnSpc>
            </a:pPr>
            <a:r>
              <a:rPr lang="en-US" sz="2000" dirty="0" smtClean="0">
                <a:cs typeface="Courier New" pitchFamily="49" charset="0"/>
              </a:rPr>
              <a:t>Bootstrapping (or booting for short) refers to the starting up of a computer.</a:t>
            </a:r>
          </a:p>
          <a:p>
            <a:pPr eaLnBrk="1" hangingPunct="1">
              <a:lnSpc>
                <a:spcPct val="80000"/>
              </a:lnSpc>
            </a:pPr>
            <a:r>
              <a:rPr lang="en-US" sz="2000" dirty="0" smtClean="0">
                <a:cs typeface="Courier New" pitchFamily="49" charset="0"/>
              </a:rPr>
              <a:t>When power is first turned on, the OS is not yet available so the computer  must “pull itself up from its own </a:t>
            </a:r>
            <a:r>
              <a:rPr lang="en-US" sz="2000" i="1" dirty="0" smtClean="0">
                <a:cs typeface="Courier New" pitchFamily="49" charset="0"/>
              </a:rPr>
              <a:t>bootstrap</a:t>
            </a:r>
            <a:r>
              <a:rPr lang="en-US" sz="2000" dirty="0" smtClean="0">
                <a:cs typeface="Courier New" pitchFamily="49" charset="0"/>
              </a:rPr>
              <a:t>”.</a:t>
            </a:r>
          </a:p>
          <a:p>
            <a:pPr eaLnBrk="1" hangingPunct="1">
              <a:lnSpc>
                <a:spcPct val="80000"/>
              </a:lnSpc>
            </a:pPr>
            <a:r>
              <a:rPr lang="en-US" sz="2000" dirty="0" smtClean="0">
                <a:cs typeface="Courier New" pitchFamily="49" charset="0"/>
              </a:rPr>
              <a:t>These are the general steps during booting, no matter which OS will run the system:</a:t>
            </a:r>
          </a:p>
          <a:p>
            <a:pPr lvl="1" eaLnBrk="1" hangingPunct="1">
              <a:lnSpc>
                <a:spcPct val="80000"/>
              </a:lnSpc>
            </a:pPr>
            <a:r>
              <a:rPr lang="en-US" sz="2000" dirty="0" smtClean="0">
                <a:cs typeface="Courier New" pitchFamily="49" charset="0"/>
              </a:rPr>
              <a:t>Executes boot code that is stored in ROM</a:t>
            </a:r>
          </a:p>
          <a:p>
            <a:pPr lvl="1" eaLnBrk="1" hangingPunct="1">
              <a:lnSpc>
                <a:spcPct val="80000"/>
              </a:lnSpc>
            </a:pPr>
            <a:r>
              <a:rPr lang="en-US" sz="2000" dirty="0" smtClean="0">
                <a:cs typeface="Courier New" pitchFamily="49" charset="0"/>
              </a:rPr>
              <a:t>The code in ROM locates and loads the kernel</a:t>
            </a:r>
          </a:p>
          <a:p>
            <a:pPr lvl="1" eaLnBrk="1" hangingPunct="1">
              <a:lnSpc>
                <a:spcPct val="80000"/>
              </a:lnSpc>
            </a:pPr>
            <a:r>
              <a:rPr lang="en-US" sz="2000" dirty="0" smtClean="0">
                <a:cs typeface="Courier New" pitchFamily="49" charset="0"/>
              </a:rPr>
              <a:t>The kernel probes hardware devices and initializes or configures them</a:t>
            </a:r>
          </a:p>
          <a:p>
            <a:pPr lvl="1" eaLnBrk="1" hangingPunct="1">
              <a:lnSpc>
                <a:spcPct val="80000"/>
              </a:lnSpc>
            </a:pPr>
            <a:r>
              <a:rPr lang="en-US" sz="2000" dirty="0" smtClean="0">
                <a:cs typeface="Courier New" pitchFamily="49" charset="0"/>
              </a:rPr>
              <a:t>The kernel starts the init process, which sets up the file system, start daemons and other processes</a:t>
            </a:r>
          </a:p>
          <a:p>
            <a:pPr lvl="1" eaLnBrk="1" hangingPunct="1">
              <a:lnSpc>
                <a:spcPct val="80000"/>
              </a:lnSpc>
            </a:pPr>
            <a:r>
              <a:rPr lang="en-US" sz="2000" dirty="0" smtClean="0">
                <a:cs typeface="Courier New" pitchFamily="49" charset="0"/>
              </a:rPr>
              <a:t>Then the system is ready for log in</a:t>
            </a:r>
          </a:p>
          <a:p>
            <a:pPr eaLnBrk="1" hangingPunct="1">
              <a:lnSpc>
                <a:spcPct val="80000"/>
              </a:lnSpc>
            </a:pPr>
            <a:endParaRPr lang="en-US" sz="2000" dirty="0" smtClean="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11163"/>
          </a:xfrm>
        </p:spPr>
        <p:txBody>
          <a:bodyPr/>
          <a:lstStyle/>
          <a:p>
            <a:pPr eaLnBrk="1" hangingPunct="1">
              <a:defRPr/>
            </a:pPr>
            <a:r>
              <a:rPr lang="en-US" sz="2800" dirty="0" smtClean="0"/>
              <a:t>Booting with Linux </a:t>
            </a:r>
            <a:r>
              <a:rPr lang="en-US" sz="2000" dirty="0" smtClean="0"/>
              <a:t>(1 of 3)</a:t>
            </a:r>
            <a:endParaRPr lang="en-US" sz="2000" dirty="0" smtClean="0">
              <a:solidFill>
                <a:schemeClr val="accent1">
                  <a:lumMod val="50000"/>
                </a:schemeClr>
              </a:solidFill>
            </a:endParaRPr>
          </a:p>
        </p:txBody>
      </p:sp>
      <p:sp>
        <p:nvSpPr>
          <p:cNvPr id="20483" name="Rectangle 3"/>
          <p:cNvSpPr>
            <a:spLocks noGrp="1" noChangeArrowheads="1"/>
          </p:cNvSpPr>
          <p:nvPr>
            <p:ph type="body" idx="1"/>
          </p:nvPr>
        </p:nvSpPr>
        <p:spPr>
          <a:xfrm>
            <a:off x="533400" y="609600"/>
            <a:ext cx="8153400" cy="5867400"/>
          </a:xfrm>
        </p:spPr>
        <p:txBody>
          <a:bodyPr/>
          <a:lstStyle/>
          <a:p>
            <a:pPr marL="0" indent="0" eaLnBrk="1" hangingPunct="1">
              <a:lnSpc>
                <a:spcPct val="80000"/>
              </a:lnSpc>
              <a:buFontTx/>
              <a:buNone/>
            </a:pPr>
            <a:r>
              <a:rPr lang="en-US" sz="2000" dirty="0" smtClean="0">
                <a:cs typeface="Courier New" pitchFamily="49" charset="0"/>
              </a:rPr>
              <a:t>Linux follows the general steps in booting, but here are the specific steps for Linux to boot, in chronological order:</a:t>
            </a:r>
          </a:p>
          <a:p>
            <a:pPr marL="0" indent="0" eaLnBrk="1" hangingPunct="1">
              <a:lnSpc>
                <a:spcPct val="80000"/>
              </a:lnSpc>
              <a:buFontTx/>
              <a:buAutoNum type="arabicPeriod"/>
            </a:pPr>
            <a:r>
              <a:rPr lang="en-US" sz="2000" dirty="0" smtClean="0">
                <a:cs typeface="Courier New" pitchFamily="49" charset="0"/>
              </a:rPr>
              <a:t>Kernel initialization</a:t>
            </a:r>
          </a:p>
          <a:p>
            <a:pPr lvl="1" eaLnBrk="1" hangingPunct="1">
              <a:lnSpc>
                <a:spcPct val="80000"/>
              </a:lnSpc>
            </a:pPr>
            <a:r>
              <a:rPr lang="en-US" sz="2000" dirty="0" smtClean="0">
                <a:cs typeface="Courier New" pitchFamily="49" charset="0"/>
              </a:rPr>
              <a:t>The kernel is usually found at /</a:t>
            </a:r>
            <a:r>
              <a:rPr lang="en-US" sz="2000" dirty="0" err="1" smtClean="0">
                <a:cs typeface="Courier New" pitchFamily="49" charset="0"/>
              </a:rPr>
              <a:t>vmlinuz</a:t>
            </a:r>
            <a:r>
              <a:rPr lang="en-US" sz="2000" dirty="0" smtClean="0">
                <a:cs typeface="Courier New" pitchFamily="49" charset="0"/>
              </a:rPr>
              <a:t> or /boot/</a:t>
            </a:r>
            <a:r>
              <a:rPr lang="en-US" sz="2000" dirty="0" err="1" smtClean="0">
                <a:cs typeface="Courier New" pitchFamily="49" charset="0"/>
              </a:rPr>
              <a:t>vmlinuz</a:t>
            </a:r>
            <a:r>
              <a:rPr lang="en-US" sz="2000" dirty="0" smtClean="0">
                <a:cs typeface="Courier New" pitchFamily="49" charset="0"/>
              </a:rPr>
              <a:t>	  </a:t>
            </a:r>
          </a:p>
          <a:p>
            <a:pPr lvl="1" eaLnBrk="1" hangingPunct="1">
              <a:lnSpc>
                <a:spcPct val="80000"/>
              </a:lnSpc>
            </a:pPr>
            <a:r>
              <a:rPr lang="en-US" sz="2000" dirty="0" smtClean="0">
                <a:cs typeface="Courier New" pitchFamily="49" charset="0"/>
              </a:rPr>
              <a:t>Linux uses a 2 step loading process: the ROM code loads a small boot program into memory, then this boot program arranges for the kernel to be loaded.</a:t>
            </a:r>
          </a:p>
          <a:p>
            <a:pPr lvl="1" eaLnBrk="1" hangingPunct="1">
              <a:lnSpc>
                <a:spcPct val="80000"/>
              </a:lnSpc>
            </a:pPr>
            <a:r>
              <a:rPr lang="en-US" sz="2000" dirty="0" smtClean="0">
                <a:cs typeface="Courier New" pitchFamily="49" charset="0"/>
              </a:rPr>
              <a:t>The kernel performs memory tests to find out how much RAM is available, then it reserves a fixed amount of real memory for itself. This memory cannot be used by the user-level processes.</a:t>
            </a:r>
          </a:p>
          <a:p>
            <a:pPr marL="0" indent="0" eaLnBrk="1" hangingPunct="1">
              <a:lnSpc>
                <a:spcPct val="80000"/>
              </a:lnSpc>
              <a:buFontTx/>
              <a:buAutoNum type="arabicPeriod"/>
            </a:pPr>
            <a:r>
              <a:rPr lang="en-US" sz="2000" dirty="0" smtClean="0">
                <a:cs typeface="Courier New" pitchFamily="49" charset="0"/>
              </a:rPr>
              <a:t>Hardware configuration</a:t>
            </a:r>
          </a:p>
          <a:p>
            <a:pPr lvl="1" eaLnBrk="1" hangingPunct="1">
              <a:lnSpc>
                <a:spcPct val="80000"/>
              </a:lnSpc>
            </a:pPr>
            <a:r>
              <a:rPr lang="en-US" sz="2000" dirty="0" smtClean="0">
                <a:cs typeface="Courier New" pitchFamily="49" charset="0"/>
              </a:rPr>
              <a:t>The kernel tries to locate and initialize each hardware device that it knows about from its code.</a:t>
            </a:r>
          </a:p>
          <a:p>
            <a:pPr lvl="1" eaLnBrk="1" hangingPunct="1">
              <a:lnSpc>
                <a:spcPct val="80000"/>
              </a:lnSpc>
            </a:pPr>
            <a:r>
              <a:rPr lang="en-US" sz="2000" dirty="0" smtClean="0">
                <a:cs typeface="Courier New" pitchFamily="49" charset="0"/>
              </a:rPr>
              <a:t>These days, with many different types of devices, the kernel often needs to probe the bus for devices and asking the appropriate device driver for information on configuring the device.</a:t>
            </a:r>
          </a:p>
          <a:p>
            <a:pPr lvl="1" eaLnBrk="1" hangingPunct="1">
              <a:lnSpc>
                <a:spcPct val="80000"/>
              </a:lnSpc>
            </a:pPr>
            <a:r>
              <a:rPr lang="en-US" sz="2000" dirty="0" smtClean="0">
                <a:cs typeface="Courier New" pitchFamily="49" charset="0"/>
              </a:rPr>
              <a:t>If the device driver does not respond, the device will be disabled. The device and its device driver can be added to the system later.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11163"/>
          </a:xfrm>
        </p:spPr>
        <p:txBody>
          <a:bodyPr/>
          <a:lstStyle/>
          <a:p>
            <a:pPr eaLnBrk="1" hangingPunct="1">
              <a:defRPr/>
            </a:pPr>
            <a:r>
              <a:rPr lang="en-US" sz="2800" dirty="0" smtClean="0"/>
              <a:t>Booting with Linux </a:t>
            </a:r>
            <a:r>
              <a:rPr lang="en-US" sz="2000" dirty="0" smtClean="0"/>
              <a:t>(2 of 3)</a:t>
            </a:r>
            <a:endParaRPr lang="en-US" sz="2000" dirty="0" smtClean="0">
              <a:solidFill>
                <a:schemeClr val="accent1">
                  <a:lumMod val="50000"/>
                </a:schemeClr>
              </a:solidFill>
            </a:endParaRPr>
          </a:p>
        </p:txBody>
      </p:sp>
      <p:sp>
        <p:nvSpPr>
          <p:cNvPr id="20483" name="Rectangle 3"/>
          <p:cNvSpPr>
            <a:spLocks noGrp="1" noChangeArrowheads="1"/>
          </p:cNvSpPr>
          <p:nvPr>
            <p:ph type="body" idx="1"/>
          </p:nvPr>
        </p:nvSpPr>
        <p:spPr>
          <a:xfrm>
            <a:off x="457200" y="609600"/>
            <a:ext cx="8153400" cy="5867400"/>
          </a:xfrm>
        </p:spPr>
        <p:txBody>
          <a:bodyPr/>
          <a:lstStyle/>
          <a:p>
            <a:pPr marL="457200" indent="-457200" eaLnBrk="1" hangingPunct="1">
              <a:lnSpc>
                <a:spcPct val="80000"/>
              </a:lnSpc>
              <a:buFontTx/>
              <a:buAutoNum type="arabicPeriod" startAt="3"/>
              <a:defRPr/>
            </a:pPr>
            <a:r>
              <a:rPr lang="en-US" sz="2000" dirty="0" smtClean="0">
                <a:cs typeface="Courier New" pitchFamily="49" charset="0"/>
              </a:rPr>
              <a:t>Kernel threads</a:t>
            </a:r>
          </a:p>
          <a:p>
            <a:pPr marL="857250" lvl="1" indent="-457200" eaLnBrk="1" hangingPunct="1">
              <a:lnSpc>
                <a:spcPct val="80000"/>
              </a:lnSpc>
              <a:buFont typeface="Arial" charset="0"/>
              <a:buChar char="•"/>
              <a:defRPr/>
            </a:pPr>
            <a:r>
              <a:rPr lang="en-US" sz="2000" dirty="0" smtClean="0">
                <a:cs typeface="Courier New" pitchFamily="49" charset="0"/>
              </a:rPr>
              <a:t>Once the basic hardware is initialized, the kernel creates several threads, or processes.</a:t>
            </a:r>
          </a:p>
          <a:p>
            <a:pPr marL="857250" lvl="1" indent="-457200" eaLnBrk="1" hangingPunct="1">
              <a:lnSpc>
                <a:spcPct val="80000"/>
              </a:lnSpc>
              <a:buFont typeface="Arial" charset="0"/>
              <a:buChar char="•"/>
              <a:defRPr/>
            </a:pPr>
            <a:r>
              <a:rPr lang="en-US" sz="2000" dirty="0" smtClean="0">
                <a:cs typeface="Courier New" pitchFamily="49" charset="0"/>
              </a:rPr>
              <a:t>The first process is always called </a:t>
            </a:r>
            <a:r>
              <a:rPr lang="en-US" sz="2000" dirty="0" smtClean="0">
                <a:solidFill>
                  <a:srgbClr val="3C8C93"/>
                </a:solidFill>
                <a:cs typeface="Courier New" pitchFamily="49" charset="0"/>
              </a:rPr>
              <a:t>init</a:t>
            </a:r>
          </a:p>
          <a:p>
            <a:pPr marL="857250" lvl="1" indent="-457200" eaLnBrk="1" hangingPunct="1">
              <a:lnSpc>
                <a:spcPct val="80000"/>
              </a:lnSpc>
              <a:buFont typeface="Arial" charset="0"/>
              <a:buChar char="•"/>
              <a:defRPr/>
            </a:pPr>
            <a:r>
              <a:rPr lang="en-US" sz="2000" dirty="0" smtClean="0">
                <a:cs typeface="Courier New" pitchFamily="49" charset="0"/>
              </a:rPr>
              <a:t>The next kernel processes are used by the kernel to: update journals to disk, do memory swap, handle interrupts, configure devices, etc.</a:t>
            </a:r>
          </a:p>
          <a:p>
            <a:pPr marL="857250" lvl="1" indent="-457200" eaLnBrk="1" hangingPunct="1">
              <a:lnSpc>
                <a:spcPct val="80000"/>
              </a:lnSpc>
              <a:buFont typeface="Arial" charset="0"/>
              <a:buChar char="•"/>
              <a:defRPr/>
            </a:pPr>
            <a:r>
              <a:rPr lang="en-US" sz="2000" dirty="0" smtClean="0">
                <a:cs typeface="Courier New" pitchFamily="49" charset="0"/>
              </a:rPr>
              <a:t>If you run:   </a:t>
            </a:r>
            <a:r>
              <a:rPr lang="en-US" sz="2000" dirty="0" err="1" smtClean="0">
                <a:solidFill>
                  <a:srgbClr val="3C8C93"/>
                </a:solidFill>
                <a:cs typeface="Courier New" pitchFamily="49" charset="0"/>
              </a:rPr>
              <a:t>ps</a:t>
            </a:r>
            <a:r>
              <a:rPr lang="en-US" sz="2000" dirty="0" smtClean="0">
                <a:solidFill>
                  <a:srgbClr val="3C8C93"/>
                </a:solidFill>
                <a:cs typeface="Courier New" pitchFamily="49" charset="0"/>
              </a:rPr>
              <a:t>  –aux  |  less</a:t>
            </a:r>
          </a:p>
          <a:p>
            <a:pPr marL="857250" lvl="1" indent="-457200" eaLnBrk="1" hangingPunct="1">
              <a:lnSpc>
                <a:spcPct val="80000"/>
              </a:lnSpc>
              <a:buFontTx/>
              <a:buNone/>
              <a:defRPr/>
            </a:pPr>
            <a:r>
              <a:rPr lang="en-US" sz="2000" dirty="0" smtClean="0">
                <a:cs typeface="Courier New" pitchFamily="49" charset="0"/>
              </a:rPr>
              <a:t>	you will see that </a:t>
            </a:r>
            <a:r>
              <a:rPr lang="en-US" sz="2000" dirty="0" smtClean="0">
                <a:solidFill>
                  <a:schemeClr val="accent1">
                    <a:lumMod val="50000"/>
                  </a:schemeClr>
                </a:solidFill>
                <a:cs typeface="Courier New" pitchFamily="49" charset="0"/>
              </a:rPr>
              <a:t>init</a:t>
            </a:r>
            <a:r>
              <a:rPr lang="en-US" sz="2000" dirty="0" smtClean="0">
                <a:cs typeface="Courier New" pitchFamily="49" charset="0"/>
              </a:rPr>
              <a:t> has PID 1 because it’s the first process to run. The next process names are in </a:t>
            </a:r>
            <a:r>
              <a:rPr lang="en-US" sz="2000" dirty="0" smtClean="0">
                <a:solidFill>
                  <a:srgbClr val="3C8C93"/>
                </a:solidFill>
                <a:cs typeface="Courier New" pitchFamily="49" charset="0"/>
              </a:rPr>
              <a:t>[ ]</a:t>
            </a:r>
            <a:r>
              <a:rPr lang="en-US" sz="2000" dirty="0" smtClean="0">
                <a:cs typeface="Courier New" pitchFamily="49" charset="0"/>
              </a:rPr>
              <a:t> and take up the next PID numbers. If the process name ends with a slash and a digit, the digit indicates which processor is running the thread on a </a:t>
            </a:r>
            <a:r>
              <a:rPr lang="en-US" sz="2000" dirty="0" err="1" smtClean="0">
                <a:cs typeface="Courier New" pitchFamily="49" charset="0"/>
              </a:rPr>
              <a:t>multicore</a:t>
            </a:r>
            <a:r>
              <a:rPr lang="en-US" sz="2000" dirty="0" smtClean="0">
                <a:cs typeface="Courier New" pitchFamily="49" charset="0"/>
              </a:rPr>
              <a:t> system.</a:t>
            </a:r>
          </a:p>
          <a:p>
            <a:pPr marL="457200" indent="-457200" eaLnBrk="1" hangingPunct="1">
              <a:lnSpc>
                <a:spcPct val="80000"/>
              </a:lnSpc>
              <a:buFontTx/>
              <a:buAutoNum type="arabicPeriod" startAt="4"/>
              <a:defRPr/>
            </a:pPr>
            <a:r>
              <a:rPr lang="en-US" sz="2000" dirty="0" smtClean="0">
                <a:cs typeface="Courier New" pitchFamily="49" charset="0"/>
              </a:rPr>
              <a:t>Execution of startup scripts</a:t>
            </a:r>
          </a:p>
          <a:p>
            <a:pPr marL="857250" lvl="1" indent="-457200" eaLnBrk="1" hangingPunct="1">
              <a:lnSpc>
                <a:spcPct val="80000"/>
              </a:lnSpc>
              <a:buFont typeface="Arial" charset="0"/>
              <a:buChar char="•"/>
              <a:defRPr/>
            </a:pPr>
            <a:r>
              <a:rPr lang="en-US" sz="2000" dirty="0" smtClean="0">
                <a:cs typeface="Courier New" pitchFamily="49" charset="0"/>
              </a:rPr>
              <a:t>After the kernel threads are created, </a:t>
            </a:r>
            <a:r>
              <a:rPr lang="en-US" sz="2000" dirty="0" smtClean="0">
                <a:solidFill>
                  <a:srgbClr val="3C8C93"/>
                </a:solidFill>
                <a:cs typeface="Courier New" pitchFamily="49" charset="0"/>
              </a:rPr>
              <a:t>init</a:t>
            </a:r>
            <a:r>
              <a:rPr lang="en-US" sz="2000" dirty="0" smtClean="0">
                <a:cs typeface="Courier New" pitchFamily="49" charset="0"/>
              </a:rPr>
              <a:t> runs all the startup scripts.</a:t>
            </a:r>
          </a:p>
          <a:p>
            <a:pPr marL="857250" lvl="1" indent="-457200" eaLnBrk="1" hangingPunct="1">
              <a:lnSpc>
                <a:spcPct val="80000"/>
              </a:lnSpc>
              <a:buFont typeface="Arial" charset="0"/>
              <a:buChar char="•"/>
              <a:defRPr/>
            </a:pPr>
            <a:r>
              <a:rPr lang="en-US" sz="2000" dirty="0" smtClean="0">
                <a:cs typeface="Courier New" pitchFamily="49" charset="0"/>
              </a:rPr>
              <a:t>The startup scripts perform some of these tasks:</a:t>
            </a:r>
          </a:p>
          <a:p>
            <a:pPr marL="1257300" lvl="2" indent="-457200" eaLnBrk="1" hangingPunct="1">
              <a:lnSpc>
                <a:spcPct val="80000"/>
              </a:lnSpc>
              <a:buFontTx/>
              <a:buNone/>
              <a:defRPr/>
            </a:pPr>
            <a:r>
              <a:rPr lang="en-US" sz="2000" dirty="0" smtClean="0">
                <a:cs typeface="Courier New" pitchFamily="49" charset="0"/>
              </a:rPr>
              <a:t>- Set the name of the computer	- Set the time zone</a:t>
            </a:r>
          </a:p>
          <a:p>
            <a:pPr marL="1257300" lvl="2" indent="-457200" eaLnBrk="1" hangingPunct="1">
              <a:lnSpc>
                <a:spcPct val="80000"/>
              </a:lnSpc>
              <a:buFontTx/>
              <a:buNone/>
              <a:defRPr/>
            </a:pPr>
            <a:r>
              <a:rPr lang="en-US" sz="2000" dirty="0" smtClean="0">
                <a:cs typeface="Courier New" pitchFamily="49" charset="0"/>
              </a:rPr>
              <a:t>- Check the disks		- Mount system disks</a:t>
            </a:r>
          </a:p>
          <a:p>
            <a:pPr marL="1257300" lvl="2" indent="-457200" eaLnBrk="1" hangingPunct="1">
              <a:lnSpc>
                <a:spcPct val="80000"/>
              </a:lnSpc>
              <a:buFontTx/>
              <a:buNone/>
              <a:defRPr/>
            </a:pPr>
            <a:r>
              <a:rPr lang="en-US" sz="2000" dirty="0" smtClean="0">
                <a:cs typeface="Courier New" pitchFamily="49" charset="0"/>
              </a:rPr>
              <a:t>- Configure network interfaces	- Start daemons and network 				services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11163"/>
          </a:xfrm>
        </p:spPr>
        <p:txBody>
          <a:bodyPr/>
          <a:lstStyle/>
          <a:p>
            <a:pPr eaLnBrk="1" hangingPunct="1">
              <a:defRPr/>
            </a:pPr>
            <a:r>
              <a:rPr lang="en-US" sz="2800" dirty="0" smtClean="0"/>
              <a:t>Booting with Linux </a:t>
            </a:r>
            <a:r>
              <a:rPr lang="en-US" sz="2000" dirty="0" smtClean="0"/>
              <a:t>(3 of 3)</a:t>
            </a:r>
            <a:endParaRPr lang="en-US" sz="2000" dirty="0" smtClean="0">
              <a:solidFill>
                <a:schemeClr val="accent1">
                  <a:lumMod val="50000"/>
                </a:schemeClr>
              </a:solidFill>
            </a:endParaRPr>
          </a:p>
        </p:txBody>
      </p:sp>
      <p:sp>
        <p:nvSpPr>
          <p:cNvPr id="9219" name="Rectangle 3"/>
          <p:cNvSpPr>
            <a:spLocks noGrp="1" noChangeArrowheads="1"/>
          </p:cNvSpPr>
          <p:nvPr>
            <p:ph type="body" idx="1"/>
          </p:nvPr>
        </p:nvSpPr>
        <p:spPr>
          <a:xfrm>
            <a:off x="457200" y="762000"/>
            <a:ext cx="8153400" cy="5715000"/>
          </a:xfrm>
        </p:spPr>
        <p:txBody>
          <a:bodyPr/>
          <a:lstStyle/>
          <a:p>
            <a:pPr marL="457200" indent="-457200" eaLnBrk="1" hangingPunct="1">
              <a:lnSpc>
                <a:spcPct val="80000"/>
              </a:lnSpc>
              <a:buFontTx/>
              <a:buAutoNum type="arabicPeriod" startAt="5"/>
              <a:defRPr/>
            </a:pPr>
            <a:r>
              <a:rPr lang="en-US" sz="2000" dirty="0" smtClean="0">
                <a:cs typeface="Courier New" pitchFamily="49" charset="0"/>
              </a:rPr>
              <a:t>Multiuser operation</a:t>
            </a:r>
          </a:p>
          <a:p>
            <a:pPr marL="857250" lvl="1" indent="-457200" eaLnBrk="1" hangingPunct="1">
              <a:lnSpc>
                <a:spcPct val="80000"/>
              </a:lnSpc>
              <a:defRPr/>
            </a:pPr>
            <a:r>
              <a:rPr lang="en-US" sz="2000" dirty="0" smtClean="0">
                <a:cs typeface="Courier New" pitchFamily="49" charset="0"/>
              </a:rPr>
              <a:t>After the startup scripts have run, </a:t>
            </a:r>
            <a:r>
              <a:rPr lang="en-US" sz="2000" dirty="0" smtClean="0">
                <a:solidFill>
                  <a:srgbClr val="3C8C93"/>
                </a:solidFill>
                <a:cs typeface="Courier New" pitchFamily="49" charset="0"/>
              </a:rPr>
              <a:t>init</a:t>
            </a:r>
            <a:r>
              <a:rPr lang="en-US" sz="2000" dirty="0" smtClean="0">
                <a:cs typeface="Courier New" pitchFamily="49" charset="0"/>
              </a:rPr>
              <a:t> spawns multiple </a:t>
            </a:r>
            <a:r>
              <a:rPr lang="en-US" sz="2000" dirty="0" err="1" smtClean="0">
                <a:solidFill>
                  <a:srgbClr val="3C8C93"/>
                </a:solidFill>
                <a:cs typeface="Courier New" pitchFamily="49" charset="0"/>
              </a:rPr>
              <a:t>getty</a:t>
            </a:r>
            <a:r>
              <a:rPr lang="en-US" sz="2000" dirty="0" smtClean="0">
                <a:cs typeface="Courier New" pitchFamily="49" charset="0"/>
              </a:rPr>
              <a:t> processes.</a:t>
            </a:r>
          </a:p>
          <a:p>
            <a:pPr marL="857250" lvl="1" indent="-457200" eaLnBrk="1" hangingPunct="1">
              <a:lnSpc>
                <a:spcPct val="80000"/>
              </a:lnSpc>
              <a:defRPr/>
            </a:pPr>
            <a:r>
              <a:rPr lang="en-US" sz="2000" dirty="0" smtClean="0">
                <a:cs typeface="Courier New" pitchFamily="49" charset="0"/>
              </a:rPr>
              <a:t>Each </a:t>
            </a:r>
            <a:r>
              <a:rPr lang="en-US" sz="2000" dirty="0" err="1" smtClean="0">
                <a:solidFill>
                  <a:schemeClr val="accent1">
                    <a:lumMod val="50000"/>
                  </a:schemeClr>
                </a:solidFill>
                <a:cs typeface="Courier New" pitchFamily="49" charset="0"/>
              </a:rPr>
              <a:t>getty</a:t>
            </a:r>
            <a:r>
              <a:rPr lang="en-US" sz="2000" dirty="0" smtClean="0">
                <a:cs typeface="Courier New" pitchFamily="49" charset="0"/>
              </a:rPr>
              <a:t> process listens at a particular terminal, waiting for a user to log in.</a:t>
            </a:r>
          </a:p>
          <a:p>
            <a:pPr marL="857250" lvl="1" indent="-457200" eaLnBrk="1" hangingPunct="1">
              <a:lnSpc>
                <a:spcPct val="80000"/>
              </a:lnSpc>
              <a:defRPr/>
            </a:pPr>
            <a:r>
              <a:rPr lang="en-US" sz="2000" dirty="0" smtClean="0">
                <a:cs typeface="Courier New" pitchFamily="49" charset="0"/>
              </a:rPr>
              <a:t>If there is a graphical user interface, </a:t>
            </a:r>
            <a:r>
              <a:rPr lang="en-US" sz="2000" dirty="0" smtClean="0">
                <a:solidFill>
                  <a:srgbClr val="3C8C93"/>
                </a:solidFill>
                <a:cs typeface="Courier New" pitchFamily="49" charset="0"/>
              </a:rPr>
              <a:t>init</a:t>
            </a:r>
            <a:r>
              <a:rPr lang="en-US" sz="2000" dirty="0" smtClean="0">
                <a:cs typeface="Courier New" pitchFamily="49" charset="0"/>
              </a:rPr>
              <a:t> also starts the process to provide the GUI.</a:t>
            </a:r>
          </a:p>
          <a:p>
            <a:pPr marL="457200" indent="-457200" eaLnBrk="1" hangingPunct="1">
              <a:lnSpc>
                <a:spcPct val="80000"/>
              </a:lnSpc>
              <a:defRPr/>
            </a:pPr>
            <a:endParaRPr lang="en-US" sz="2000" dirty="0" smtClean="0">
              <a:cs typeface="Courier New" pitchFamily="49" charset="0"/>
            </a:endParaRPr>
          </a:p>
          <a:p>
            <a:pPr marL="457200" indent="-457200" eaLnBrk="1" hangingPunct="1">
              <a:lnSpc>
                <a:spcPct val="80000"/>
              </a:lnSpc>
              <a:defRPr/>
            </a:pPr>
            <a:r>
              <a:rPr lang="en-US" sz="2000" dirty="0" smtClean="0">
                <a:cs typeface="Courier New" pitchFamily="49" charset="0"/>
              </a:rPr>
              <a:t>It is also possible to boot in single user mode, which is the mode system administrators sometime use in order to change system configuration, perform maintenance, or troubleshoot errors.</a:t>
            </a:r>
          </a:p>
          <a:p>
            <a:pPr marL="457200" indent="-457200" eaLnBrk="1" hangingPunct="1">
              <a:lnSpc>
                <a:spcPct val="80000"/>
              </a:lnSpc>
              <a:defRPr/>
            </a:pPr>
            <a:r>
              <a:rPr lang="en-US" sz="2000" dirty="0" smtClean="0">
                <a:cs typeface="Courier New" pitchFamily="49" charset="0"/>
              </a:rPr>
              <a:t>Single user mode booting happens after step 3, before all the init scripts start to run, so that the system administrator can modify the init scripts. Then the boot process continues with step 4, when all the modified init scripts will run.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11163"/>
          </a:xfrm>
        </p:spPr>
        <p:txBody>
          <a:bodyPr/>
          <a:lstStyle/>
          <a:p>
            <a:pPr eaLnBrk="1" hangingPunct="1">
              <a:defRPr/>
            </a:pPr>
            <a:r>
              <a:rPr lang="en-US" sz="2800" dirty="0" smtClean="0"/>
              <a:t>Shut Down</a:t>
            </a:r>
            <a:endParaRPr lang="en-US" sz="2000" dirty="0" smtClean="0">
              <a:solidFill>
                <a:schemeClr val="accent1">
                  <a:lumMod val="50000"/>
                </a:schemeClr>
              </a:solidFill>
            </a:endParaRPr>
          </a:p>
        </p:txBody>
      </p:sp>
      <p:sp>
        <p:nvSpPr>
          <p:cNvPr id="3075" name="Rectangle 3"/>
          <p:cNvSpPr>
            <a:spLocks noGrp="1" noChangeArrowheads="1"/>
          </p:cNvSpPr>
          <p:nvPr>
            <p:ph type="body" idx="1"/>
          </p:nvPr>
        </p:nvSpPr>
        <p:spPr>
          <a:xfrm>
            <a:off x="533400" y="762000"/>
            <a:ext cx="8001000" cy="5715000"/>
          </a:xfrm>
        </p:spPr>
        <p:txBody>
          <a:bodyPr/>
          <a:lstStyle/>
          <a:p>
            <a:pPr marL="457200" indent="-457200" eaLnBrk="1" hangingPunct="1">
              <a:lnSpc>
                <a:spcPct val="80000"/>
              </a:lnSpc>
              <a:defRPr/>
            </a:pPr>
            <a:r>
              <a:rPr lang="en-US" sz="2000" dirty="0" smtClean="0">
                <a:cs typeface="Courier New" pitchFamily="49" charset="0"/>
              </a:rPr>
              <a:t>The Linux </a:t>
            </a:r>
            <a:r>
              <a:rPr lang="en-US" sz="2000" dirty="0" err="1" smtClean="0">
                <a:cs typeface="Courier New" pitchFamily="49" charset="0"/>
              </a:rPr>
              <a:t>filesystem</a:t>
            </a:r>
            <a:r>
              <a:rPr lang="en-US" sz="2000" dirty="0" smtClean="0">
                <a:cs typeface="Courier New" pitchFamily="49" charset="0"/>
              </a:rPr>
              <a:t> buffer changes in memory and is written back to disk only at regular intervals, not continuously.</a:t>
            </a:r>
          </a:p>
          <a:p>
            <a:pPr marL="457200" indent="-457200" eaLnBrk="1" hangingPunct="1">
              <a:lnSpc>
                <a:spcPct val="80000"/>
              </a:lnSpc>
              <a:defRPr/>
            </a:pPr>
            <a:r>
              <a:rPr lang="en-US" sz="2000" dirty="0" smtClean="0">
                <a:cs typeface="Courier New" pitchFamily="49" charset="0"/>
              </a:rPr>
              <a:t>This makes disk IO faster, but it makes it easier to lose data if the system is powered down suddenly, before the write to disk takes place.</a:t>
            </a:r>
          </a:p>
          <a:p>
            <a:pPr marL="457200" indent="-457200" eaLnBrk="1" hangingPunct="1">
              <a:lnSpc>
                <a:spcPct val="80000"/>
              </a:lnSpc>
              <a:defRPr/>
            </a:pPr>
            <a:r>
              <a:rPr lang="en-US" sz="2000" dirty="0" smtClean="0">
                <a:cs typeface="Courier New" pitchFamily="49" charset="0"/>
              </a:rPr>
              <a:t>To shut down the system safely, use </a:t>
            </a:r>
            <a:r>
              <a:rPr lang="en-US" sz="2000" dirty="0" smtClean="0">
                <a:solidFill>
                  <a:schemeClr val="accent1">
                    <a:lumMod val="50000"/>
                  </a:schemeClr>
                </a:solidFill>
                <a:cs typeface="Courier New" pitchFamily="49" charset="0"/>
              </a:rPr>
              <a:t>shutdown</a:t>
            </a:r>
            <a:endParaRPr lang="en-US" sz="2000" dirty="0" smtClean="0">
              <a:cs typeface="Courier New" pitchFamily="49" charset="0"/>
            </a:endParaRPr>
          </a:p>
          <a:p>
            <a:pPr marL="457200" indent="-457200" eaLnBrk="1" hangingPunct="1">
              <a:lnSpc>
                <a:spcPct val="80000"/>
              </a:lnSpc>
              <a:defRPr/>
            </a:pPr>
            <a:r>
              <a:rPr lang="en-US" sz="2000" dirty="0" smtClean="0">
                <a:solidFill>
                  <a:schemeClr val="accent1">
                    <a:lumMod val="50000"/>
                  </a:schemeClr>
                </a:solidFill>
                <a:cs typeface="Courier New" pitchFamily="49" charset="0"/>
              </a:rPr>
              <a:t>shutdown </a:t>
            </a:r>
            <a:r>
              <a:rPr lang="en-US" sz="2000" dirty="0" smtClean="0">
                <a:cs typeface="Courier New" pitchFamily="49" charset="0"/>
              </a:rPr>
              <a:t>automatically sends a warning of an impending shut down to all logged in users, and it requires a time argument which lets you choose to shutdown immediately or after a time delay.</a:t>
            </a:r>
          </a:p>
          <a:p>
            <a:pPr marL="457200" indent="-457200" eaLnBrk="1" hangingPunct="1">
              <a:lnSpc>
                <a:spcPct val="80000"/>
              </a:lnSpc>
              <a:defRPr/>
            </a:pPr>
            <a:r>
              <a:rPr lang="en-US" sz="2000" dirty="0" smtClean="0">
                <a:cs typeface="Courier New" pitchFamily="49" charset="0"/>
              </a:rPr>
              <a:t>To shut down immediately, choose:  </a:t>
            </a:r>
            <a:r>
              <a:rPr lang="en-US" sz="2000" dirty="0" smtClean="0">
                <a:solidFill>
                  <a:schemeClr val="accent1">
                    <a:lumMod val="50000"/>
                  </a:schemeClr>
                </a:solidFill>
                <a:cs typeface="Courier New" pitchFamily="49" charset="0"/>
              </a:rPr>
              <a:t>now</a:t>
            </a:r>
          </a:p>
          <a:p>
            <a:pPr marL="457200" indent="-457200" eaLnBrk="1" hangingPunct="1">
              <a:lnSpc>
                <a:spcPct val="80000"/>
              </a:lnSpc>
              <a:buFontTx/>
              <a:buNone/>
              <a:defRPr/>
            </a:pPr>
            <a:r>
              <a:rPr lang="en-US" sz="2000" dirty="0" smtClean="0">
                <a:cs typeface="Courier New" pitchFamily="49" charset="0"/>
              </a:rPr>
              <a:t>	To shut down after a time delay, choose:  </a:t>
            </a:r>
            <a:r>
              <a:rPr lang="en-US" sz="2000" dirty="0" smtClean="0">
                <a:solidFill>
                  <a:schemeClr val="accent1">
                    <a:lumMod val="50000"/>
                  </a:schemeClr>
                </a:solidFill>
                <a:cs typeface="Courier New" pitchFamily="49" charset="0"/>
              </a:rPr>
              <a:t>+</a:t>
            </a:r>
            <a:r>
              <a:rPr lang="en-US" sz="2000" dirty="0" smtClean="0">
                <a:solidFill>
                  <a:schemeClr val="bg1">
                    <a:lumMod val="50000"/>
                  </a:schemeClr>
                </a:solidFill>
                <a:cs typeface="Courier New" pitchFamily="49" charset="0"/>
              </a:rPr>
              <a:t>n</a:t>
            </a:r>
            <a:r>
              <a:rPr lang="en-US" sz="2000" dirty="0" smtClean="0">
                <a:cs typeface="Courier New" pitchFamily="49" charset="0"/>
              </a:rPr>
              <a:t>   </a:t>
            </a:r>
          </a:p>
          <a:p>
            <a:pPr marL="457200" indent="-457200" eaLnBrk="1" hangingPunct="1">
              <a:lnSpc>
                <a:spcPct val="80000"/>
              </a:lnSpc>
              <a:buFontTx/>
              <a:buNone/>
              <a:defRPr/>
            </a:pPr>
            <a:r>
              <a:rPr lang="en-US" sz="2000" dirty="0" smtClean="0">
                <a:cs typeface="Courier New" pitchFamily="49" charset="0"/>
              </a:rPr>
              <a:t>	where </a:t>
            </a:r>
            <a:r>
              <a:rPr lang="en-US" sz="2000" dirty="0" smtClean="0">
                <a:solidFill>
                  <a:schemeClr val="bg1">
                    <a:lumMod val="50000"/>
                  </a:schemeClr>
                </a:solidFill>
                <a:cs typeface="Courier New" pitchFamily="49" charset="0"/>
              </a:rPr>
              <a:t>n</a:t>
            </a:r>
            <a:r>
              <a:rPr lang="en-US" sz="2000" dirty="0" smtClean="0">
                <a:cs typeface="Courier New" pitchFamily="49" charset="0"/>
              </a:rPr>
              <a:t> can be a number of </a:t>
            </a:r>
            <a:r>
              <a:rPr lang="en-US" sz="2000" i="1" dirty="0" smtClean="0">
                <a:cs typeface="Courier New" pitchFamily="49" charset="0"/>
              </a:rPr>
              <a:t>seconds</a:t>
            </a:r>
            <a:r>
              <a:rPr lang="en-US" sz="2000" dirty="0" smtClean="0">
                <a:cs typeface="Courier New" pitchFamily="49" charset="0"/>
              </a:rPr>
              <a:t> or number of </a:t>
            </a:r>
            <a:r>
              <a:rPr lang="en-US" sz="2000" i="1" dirty="0" smtClean="0">
                <a:cs typeface="Courier New" pitchFamily="49" charset="0"/>
              </a:rPr>
              <a:t>minutes</a:t>
            </a:r>
            <a:r>
              <a:rPr lang="en-US" sz="2000" dirty="0" smtClean="0">
                <a:cs typeface="Courier New" pitchFamily="49" charset="0"/>
              </a:rPr>
              <a:t> (read the man page for the Linux </a:t>
            </a:r>
            <a:r>
              <a:rPr lang="en-US" sz="2000" dirty="0" err="1" smtClean="0">
                <a:cs typeface="Courier New" pitchFamily="49" charset="0"/>
              </a:rPr>
              <a:t>distro</a:t>
            </a:r>
            <a:r>
              <a:rPr lang="en-US" sz="2000" dirty="0" smtClean="0">
                <a:cs typeface="Courier New" pitchFamily="49" charset="0"/>
              </a:rPr>
              <a:t> you have).</a:t>
            </a:r>
          </a:p>
          <a:p>
            <a:pPr marL="457200" indent="-457200" eaLnBrk="1" hangingPunct="1">
              <a:lnSpc>
                <a:spcPct val="80000"/>
              </a:lnSpc>
              <a:defRPr/>
            </a:pPr>
            <a:r>
              <a:rPr lang="en-US" sz="2000" dirty="0" smtClean="0">
                <a:cs typeface="Courier New" pitchFamily="49" charset="0"/>
              </a:rPr>
              <a:t>In default mode,</a:t>
            </a:r>
            <a:r>
              <a:rPr lang="en-US" sz="2000" dirty="0" smtClean="0">
                <a:solidFill>
                  <a:schemeClr val="accent1">
                    <a:lumMod val="50000"/>
                  </a:schemeClr>
                </a:solidFill>
                <a:cs typeface="Courier New" pitchFamily="49" charset="0"/>
              </a:rPr>
              <a:t> shutdown</a:t>
            </a:r>
            <a:r>
              <a:rPr lang="en-US" sz="2000" dirty="0" smtClean="0">
                <a:cs typeface="Courier New" pitchFamily="49" charset="0"/>
              </a:rPr>
              <a:t>  brings you to the single user mode, which requires administrative utilities to be useful, so it’s better to use an option:</a:t>
            </a:r>
          </a:p>
          <a:p>
            <a:pPr marL="457200" indent="-457200" eaLnBrk="1" hangingPunct="1">
              <a:lnSpc>
                <a:spcPct val="80000"/>
              </a:lnSpc>
              <a:buFontTx/>
              <a:buNone/>
              <a:defRPr/>
            </a:pPr>
            <a:r>
              <a:rPr lang="en-US" sz="2000" dirty="0" smtClean="0">
                <a:solidFill>
                  <a:schemeClr val="accent1">
                    <a:lumMod val="50000"/>
                  </a:schemeClr>
                </a:solidFill>
                <a:cs typeface="Courier New" pitchFamily="49" charset="0"/>
              </a:rPr>
              <a:t>	shutdown  –r   	</a:t>
            </a:r>
            <a:r>
              <a:rPr lang="en-US" sz="2000" dirty="0" smtClean="0">
                <a:cs typeface="Courier New" pitchFamily="49" charset="0"/>
              </a:rPr>
              <a:t>restart</a:t>
            </a:r>
          </a:p>
          <a:p>
            <a:pPr marL="457200" indent="-457200" eaLnBrk="1" hangingPunct="1">
              <a:lnSpc>
                <a:spcPct val="80000"/>
              </a:lnSpc>
              <a:buFontTx/>
              <a:buNone/>
              <a:defRPr/>
            </a:pPr>
            <a:r>
              <a:rPr lang="en-US" sz="2000" dirty="0" smtClean="0">
                <a:cs typeface="Courier New" pitchFamily="49" charset="0"/>
              </a:rPr>
              <a:t>	</a:t>
            </a:r>
            <a:r>
              <a:rPr lang="en-US" sz="2000" dirty="0" smtClean="0">
                <a:solidFill>
                  <a:schemeClr val="accent1">
                    <a:lumMod val="50000"/>
                  </a:schemeClr>
                </a:solidFill>
                <a:cs typeface="Courier New" pitchFamily="49" charset="0"/>
              </a:rPr>
              <a:t>shutdown  –P</a:t>
            </a:r>
            <a:r>
              <a:rPr lang="en-US" sz="2000" dirty="0" smtClean="0">
                <a:cs typeface="Courier New" pitchFamily="49" charset="0"/>
              </a:rPr>
              <a:t> 	halt and power off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t>On Becoming Root</a:t>
            </a:r>
            <a:endParaRPr lang="en-US" sz="2000" dirty="0" smtClean="0">
              <a:solidFill>
                <a:schemeClr val="accent1">
                  <a:lumMod val="50000"/>
                </a:schemeClr>
              </a:solidFill>
            </a:endParaRPr>
          </a:p>
        </p:txBody>
      </p:sp>
      <p:sp>
        <p:nvSpPr>
          <p:cNvPr id="3075" name="Rectangle 3"/>
          <p:cNvSpPr>
            <a:spLocks noGrp="1" noChangeArrowheads="1"/>
          </p:cNvSpPr>
          <p:nvPr>
            <p:ph type="body" idx="1"/>
          </p:nvPr>
        </p:nvSpPr>
        <p:spPr>
          <a:xfrm>
            <a:off x="457200" y="762000"/>
            <a:ext cx="8229600" cy="5486400"/>
          </a:xfrm>
        </p:spPr>
        <p:txBody>
          <a:bodyPr/>
          <a:lstStyle/>
          <a:p>
            <a:pPr marL="457200" indent="-457200" eaLnBrk="1" hangingPunct="1">
              <a:lnSpc>
                <a:spcPct val="80000"/>
              </a:lnSpc>
              <a:defRPr/>
            </a:pPr>
            <a:r>
              <a:rPr lang="en-US" sz="2000" dirty="0" smtClean="0">
                <a:cs typeface="Courier New" pitchFamily="49" charset="0"/>
              </a:rPr>
              <a:t>root is a user id on the system. This means you can log in as root and do all your work as the root user.</a:t>
            </a:r>
          </a:p>
          <a:p>
            <a:pPr marL="457200" indent="-457200" eaLnBrk="1" hangingPunct="1">
              <a:lnSpc>
                <a:spcPct val="80000"/>
              </a:lnSpc>
              <a:defRPr/>
            </a:pPr>
            <a:r>
              <a:rPr lang="en-US" sz="2000" dirty="0" smtClean="0">
                <a:cs typeface="Courier New" pitchFamily="49" charset="0"/>
              </a:rPr>
              <a:t>However, root login allows you to do anything and everything in the system, which means that if you accidentally type the wrong command, you can destroy the system ( </a:t>
            </a:r>
            <a:r>
              <a:rPr lang="en-US" sz="2000" dirty="0" err="1" smtClean="0">
                <a:solidFill>
                  <a:schemeClr val="bg1">
                    <a:lumMod val="50000"/>
                  </a:schemeClr>
                </a:solidFill>
                <a:cs typeface="Courier New" pitchFamily="49" charset="0"/>
              </a:rPr>
              <a:t>rm</a:t>
            </a:r>
            <a:r>
              <a:rPr lang="en-US" sz="2000" dirty="0" smtClean="0">
                <a:solidFill>
                  <a:schemeClr val="bg1">
                    <a:lumMod val="50000"/>
                  </a:schemeClr>
                </a:solidFill>
                <a:cs typeface="Courier New" pitchFamily="49" charset="0"/>
              </a:rPr>
              <a:t> –</a:t>
            </a:r>
            <a:r>
              <a:rPr lang="en-US" sz="2000" dirty="0" err="1" smtClean="0">
                <a:solidFill>
                  <a:schemeClr val="bg1">
                    <a:lumMod val="50000"/>
                  </a:schemeClr>
                </a:solidFill>
                <a:cs typeface="Courier New" pitchFamily="49" charset="0"/>
              </a:rPr>
              <a:t>rf</a:t>
            </a:r>
            <a:r>
              <a:rPr lang="en-US" sz="2000" dirty="0" smtClean="0">
                <a:solidFill>
                  <a:schemeClr val="bg1">
                    <a:lumMod val="50000"/>
                  </a:schemeClr>
                </a:solidFill>
                <a:cs typeface="Courier New" pitchFamily="49" charset="0"/>
              </a:rPr>
              <a:t>  /  </a:t>
            </a:r>
            <a:r>
              <a:rPr lang="en-US" sz="2000" dirty="0" smtClean="0">
                <a:cs typeface="Courier New" pitchFamily="49" charset="0"/>
              </a:rPr>
              <a:t>could do a lot of damage if you are root, but not if you are a regular user).</a:t>
            </a:r>
          </a:p>
          <a:p>
            <a:pPr marL="457200" indent="-457200" eaLnBrk="1" hangingPunct="1">
              <a:lnSpc>
                <a:spcPct val="80000"/>
              </a:lnSpc>
              <a:defRPr/>
            </a:pPr>
            <a:r>
              <a:rPr lang="en-US" sz="2000" dirty="0" smtClean="0">
                <a:cs typeface="Courier New" pitchFamily="49" charset="0"/>
              </a:rPr>
              <a:t>In a multiuser system, root login is also dangerous because several people may have root login, and when something goes wrong it is not easy to know which person made the error.</a:t>
            </a:r>
          </a:p>
          <a:p>
            <a:pPr marL="457200" indent="-457200" eaLnBrk="1" hangingPunct="1">
              <a:lnSpc>
                <a:spcPct val="80000"/>
              </a:lnSpc>
              <a:defRPr/>
            </a:pPr>
            <a:r>
              <a:rPr lang="en-US" sz="2000" dirty="0" smtClean="0">
                <a:cs typeface="Courier New" pitchFamily="49" charset="0"/>
              </a:rPr>
              <a:t>Root login is generally being discouraged, and some Linux distributions (most notably </a:t>
            </a:r>
            <a:r>
              <a:rPr lang="en-US" sz="2000" dirty="0" err="1" smtClean="0">
                <a:cs typeface="Courier New" pitchFamily="49" charset="0"/>
              </a:rPr>
              <a:t>Ubuntu</a:t>
            </a:r>
            <a:r>
              <a:rPr lang="en-US" sz="2000" dirty="0" smtClean="0">
                <a:cs typeface="Courier New" pitchFamily="49" charset="0"/>
              </a:rPr>
              <a:t>) do not allow root login.</a:t>
            </a:r>
          </a:p>
          <a:p>
            <a:pPr marL="457200" indent="-457200" eaLnBrk="1" hangingPunct="1">
              <a:lnSpc>
                <a:spcPct val="80000"/>
              </a:lnSpc>
              <a:defRPr/>
            </a:pPr>
            <a:r>
              <a:rPr lang="en-US" sz="2000" dirty="0" smtClean="0">
                <a:cs typeface="Courier New" pitchFamily="49" charset="0"/>
              </a:rPr>
              <a:t>However, there are times that you need to have root privilege to maintain the system, such as when you need to reboot or install new software packages.</a:t>
            </a:r>
          </a:p>
          <a:p>
            <a:pPr marL="457200" indent="-457200" eaLnBrk="1" hangingPunct="1">
              <a:lnSpc>
                <a:spcPct val="80000"/>
              </a:lnSpc>
              <a:defRPr/>
            </a:pPr>
            <a:r>
              <a:rPr lang="en-US" sz="2000" dirty="0" smtClean="0">
                <a:cs typeface="Courier New" pitchFamily="49" charset="0"/>
              </a:rPr>
              <a:t>When you need to have root privilege to run a certain command, use: </a:t>
            </a:r>
            <a:r>
              <a:rPr lang="en-US" sz="2000" dirty="0" err="1" smtClean="0">
                <a:solidFill>
                  <a:schemeClr val="accent1">
                    <a:lumMod val="50000"/>
                  </a:schemeClr>
                </a:solidFill>
                <a:cs typeface="Courier New" pitchFamily="49" charset="0"/>
              </a:rPr>
              <a:t>sudo</a:t>
            </a:r>
            <a:r>
              <a:rPr lang="en-US" sz="2000" dirty="0" smtClean="0">
                <a:solidFill>
                  <a:schemeClr val="accent1">
                    <a:lumMod val="50000"/>
                  </a:schemeClr>
                </a:solidFill>
                <a:cs typeface="Courier New" pitchFamily="49" charset="0"/>
              </a:rPr>
              <a:t>   </a:t>
            </a:r>
            <a:r>
              <a:rPr lang="en-US" sz="2000" dirty="0" smtClean="0">
                <a:cs typeface="Courier New" pitchFamily="49" charset="0"/>
              </a:rPr>
              <a:t>in front of the command.</a:t>
            </a:r>
          </a:p>
          <a:p>
            <a:pPr marL="457200" indent="-457200" eaLnBrk="1" hangingPunct="1">
              <a:lnSpc>
                <a:spcPct val="80000"/>
              </a:lnSpc>
              <a:defRPr/>
            </a:pPr>
            <a:r>
              <a:rPr lang="en-US" sz="2000" dirty="0" smtClean="0">
                <a:cs typeface="Courier New" pitchFamily="49" charset="0"/>
              </a:rPr>
              <a:t>Using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answers the 2 dangers above about having root privilege: 1) by typing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in front  of the command, you are reminded that this is a privileged command that should be used with caution, 2) every privileged command you type is logged with your user id so there is an audit trail.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11163"/>
          </a:xfrm>
        </p:spPr>
        <p:txBody>
          <a:bodyPr/>
          <a:lstStyle/>
          <a:p>
            <a:pPr eaLnBrk="1" hangingPunct="1">
              <a:defRPr/>
            </a:pPr>
            <a:r>
              <a:rPr lang="en-US" sz="2800" dirty="0" err="1" smtClean="0">
                <a:solidFill>
                  <a:schemeClr val="accent1">
                    <a:lumMod val="50000"/>
                  </a:schemeClr>
                </a:solidFill>
              </a:rPr>
              <a:t>sudo</a:t>
            </a:r>
            <a:endParaRPr lang="en-US" sz="2000" dirty="0" smtClean="0">
              <a:solidFill>
                <a:schemeClr val="accent1">
                  <a:lumMod val="50000"/>
                </a:schemeClr>
              </a:solidFill>
            </a:endParaRPr>
          </a:p>
        </p:txBody>
      </p:sp>
      <p:sp>
        <p:nvSpPr>
          <p:cNvPr id="3075" name="Rectangle 3"/>
          <p:cNvSpPr>
            <a:spLocks noGrp="1" noChangeArrowheads="1"/>
          </p:cNvSpPr>
          <p:nvPr>
            <p:ph type="body" idx="1"/>
          </p:nvPr>
        </p:nvSpPr>
        <p:spPr>
          <a:xfrm>
            <a:off x="533400" y="609600"/>
            <a:ext cx="8001000" cy="5715000"/>
          </a:xfrm>
        </p:spPr>
        <p:txBody>
          <a:bodyPr/>
          <a:lstStyle/>
          <a:p>
            <a:pPr marL="457200" indent="-457200" eaLnBrk="1" hangingPunct="1">
              <a:lnSpc>
                <a:spcPct val="80000"/>
              </a:lnSpc>
              <a:defRPr/>
            </a:pPr>
            <a:r>
              <a:rPr lang="en-US" sz="2000" dirty="0" err="1" smtClean="0">
                <a:solidFill>
                  <a:schemeClr val="accent1">
                    <a:lumMod val="50000"/>
                  </a:schemeClr>
                </a:solidFill>
                <a:cs typeface="Courier New" pitchFamily="49" charset="0"/>
              </a:rPr>
              <a:t>sudo</a:t>
            </a:r>
            <a:r>
              <a:rPr lang="en-US" sz="2000" dirty="0" smtClean="0">
                <a:solidFill>
                  <a:schemeClr val="accent1">
                    <a:lumMod val="50000"/>
                  </a:schemeClr>
                </a:solidFill>
                <a:cs typeface="Courier New" pitchFamily="49" charset="0"/>
              </a:rPr>
              <a:t> </a:t>
            </a:r>
            <a:r>
              <a:rPr lang="en-US" sz="2000" dirty="0" smtClean="0">
                <a:cs typeface="Courier New" pitchFamily="49" charset="0"/>
              </a:rPr>
              <a:t>(</a:t>
            </a:r>
            <a:r>
              <a:rPr lang="en-US" sz="2000" b="1" u="sng" dirty="0" err="1" smtClean="0">
                <a:cs typeface="Courier New" pitchFamily="49" charset="0"/>
              </a:rPr>
              <a:t>s</a:t>
            </a:r>
            <a:r>
              <a:rPr lang="en-US" sz="2000" dirty="0" err="1" smtClean="0">
                <a:cs typeface="Courier New" pitchFamily="49" charset="0"/>
              </a:rPr>
              <a:t>uper</a:t>
            </a:r>
            <a:r>
              <a:rPr lang="en-US" sz="2000" b="1" u="sng" dirty="0" err="1" smtClean="0">
                <a:cs typeface="Courier New" pitchFamily="49" charset="0"/>
              </a:rPr>
              <a:t>u</a:t>
            </a:r>
            <a:r>
              <a:rPr lang="en-US" sz="2000" dirty="0" err="1" smtClean="0">
                <a:cs typeface="Courier New" pitchFamily="49" charset="0"/>
              </a:rPr>
              <a:t>ser</a:t>
            </a:r>
            <a:r>
              <a:rPr lang="en-US" sz="2000" dirty="0" smtClean="0">
                <a:cs typeface="Courier New" pitchFamily="49" charset="0"/>
              </a:rPr>
              <a:t> </a:t>
            </a:r>
            <a:r>
              <a:rPr lang="en-US" sz="2000" b="1" u="sng" dirty="0" smtClean="0">
                <a:cs typeface="Courier New" pitchFamily="49" charset="0"/>
              </a:rPr>
              <a:t>do</a:t>
            </a:r>
            <a:r>
              <a:rPr lang="en-US" sz="2000" dirty="0" smtClean="0">
                <a:cs typeface="Courier New" pitchFamily="49" charset="0"/>
              </a:rPr>
              <a:t>): allows you a set amount of time (usually a couple minutes) to “do” a command that requires root or </a:t>
            </a:r>
            <a:r>
              <a:rPr lang="en-US" sz="2000" dirty="0" err="1" smtClean="0">
                <a:cs typeface="Courier New" pitchFamily="49" charset="0"/>
              </a:rPr>
              <a:t>superuser</a:t>
            </a:r>
            <a:r>
              <a:rPr lang="en-US" sz="2000" dirty="0" smtClean="0">
                <a:cs typeface="Courier New" pitchFamily="49" charset="0"/>
              </a:rPr>
              <a:t> privilege.</a:t>
            </a:r>
          </a:p>
          <a:p>
            <a:pPr marL="457200" indent="-457200" eaLnBrk="1" hangingPunct="1">
              <a:lnSpc>
                <a:spcPct val="80000"/>
              </a:lnSpc>
              <a:defRPr/>
            </a:pPr>
            <a:r>
              <a:rPr lang="en-US" sz="2000" dirty="0" smtClean="0">
                <a:cs typeface="Courier New" pitchFamily="49" charset="0"/>
              </a:rPr>
              <a:t>Not everyone can use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however.</a:t>
            </a:r>
          </a:p>
          <a:p>
            <a:pPr marL="457200" indent="-457200" eaLnBrk="1" hangingPunct="1">
              <a:lnSpc>
                <a:spcPct val="80000"/>
              </a:lnSpc>
              <a:defRPr/>
            </a:pPr>
            <a:r>
              <a:rPr lang="en-US" sz="2000" dirty="0" smtClean="0">
                <a:cs typeface="Courier New" pitchFamily="49" charset="0"/>
              </a:rPr>
              <a:t>The file </a:t>
            </a:r>
            <a:r>
              <a:rPr lang="en-US" sz="2000" dirty="0" smtClean="0">
                <a:solidFill>
                  <a:schemeClr val="accent1">
                    <a:lumMod val="50000"/>
                  </a:schemeClr>
                </a:solidFill>
                <a:cs typeface="Courier New" pitchFamily="49" charset="0"/>
              </a:rPr>
              <a:t>/etc/</a:t>
            </a:r>
            <a:r>
              <a:rPr lang="en-US" sz="2000" dirty="0" err="1" smtClean="0">
                <a:solidFill>
                  <a:schemeClr val="accent1">
                    <a:lumMod val="50000"/>
                  </a:schemeClr>
                </a:solidFill>
                <a:cs typeface="Courier New" pitchFamily="49" charset="0"/>
              </a:rPr>
              <a:t>sudoers</a:t>
            </a:r>
            <a:r>
              <a:rPr lang="en-US" sz="2000" dirty="0" smtClean="0">
                <a:solidFill>
                  <a:schemeClr val="accent1">
                    <a:lumMod val="50000"/>
                  </a:schemeClr>
                </a:solidFill>
                <a:cs typeface="Courier New" pitchFamily="49" charset="0"/>
              </a:rPr>
              <a:t>  </a:t>
            </a:r>
            <a:r>
              <a:rPr lang="en-US" sz="2000" dirty="0" smtClean="0">
                <a:cs typeface="Courier New" pitchFamily="49" charset="0"/>
              </a:rPr>
              <a:t>keeps track of which users are allowed to run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to have root privilege.</a:t>
            </a:r>
          </a:p>
          <a:p>
            <a:pPr marL="457200" indent="-457200" eaLnBrk="1" hangingPunct="1">
              <a:lnSpc>
                <a:spcPct val="80000"/>
              </a:lnSpc>
              <a:defRPr/>
            </a:pPr>
            <a:r>
              <a:rPr lang="en-US" sz="2000" dirty="0" smtClean="0">
                <a:cs typeface="Courier New" pitchFamily="49" charset="0"/>
              </a:rPr>
              <a:t>If your user id is not in the file, you cannot use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to get root access. In fact, some system is set up such that if someone who is not authorized tries to use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it sends an email to sys admin. At the very least, sys admin typically keeps track of failed attempts of using </a:t>
            </a:r>
            <a:r>
              <a:rPr lang="en-US" sz="2000" dirty="0" err="1" smtClean="0">
                <a:solidFill>
                  <a:schemeClr val="accent1">
                    <a:lumMod val="50000"/>
                  </a:schemeClr>
                </a:solidFill>
                <a:cs typeface="Courier New" pitchFamily="49" charset="0"/>
              </a:rPr>
              <a:t>sudo</a:t>
            </a:r>
            <a:r>
              <a:rPr lang="en-US" sz="2000" dirty="0" smtClean="0">
                <a:solidFill>
                  <a:schemeClr val="accent1">
                    <a:lumMod val="50000"/>
                  </a:schemeClr>
                </a:solidFill>
                <a:cs typeface="Courier New" pitchFamily="49" charset="0"/>
              </a:rPr>
              <a:t>.</a:t>
            </a:r>
          </a:p>
          <a:p>
            <a:pPr marL="457200" indent="-457200" eaLnBrk="1" hangingPunct="1">
              <a:lnSpc>
                <a:spcPct val="80000"/>
              </a:lnSpc>
              <a:defRPr/>
            </a:pPr>
            <a:r>
              <a:rPr lang="en-US" sz="2000" dirty="0" smtClean="0">
                <a:cs typeface="Courier New" pitchFamily="49" charset="0"/>
              </a:rPr>
              <a:t>Format</a:t>
            </a:r>
            <a:r>
              <a:rPr lang="en-US" sz="2000" dirty="0" smtClean="0">
                <a:solidFill>
                  <a:schemeClr val="accent1">
                    <a:lumMod val="50000"/>
                  </a:schemeClr>
                </a:solidFill>
                <a:cs typeface="Courier New" pitchFamily="49" charset="0"/>
              </a:rPr>
              <a:t>:   </a:t>
            </a:r>
            <a:r>
              <a:rPr lang="en-US" sz="2000" dirty="0" err="1" smtClean="0">
                <a:solidFill>
                  <a:schemeClr val="accent1">
                    <a:lumMod val="50000"/>
                  </a:schemeClr>
                </a:solidFill>
                <a:cs typeface="Courier New" pitchFamily="49" charset="0"/>
              </a:rPr>
              <a:t>sudo</a:t>
            </a:r>
            <a:r>
              <a:rPr lang="en-US" sz="2000" dirty="0" smtClean="0">
                <a:solidFill>
                  <a:schemeClr val="accent1">
                    <a:lumMod val="50000"/>
                  </a:schemeClr>
                </a:solidFill>
                <a:cs typeface="Courier New" pitchFamily="49" charset="0"/>
              </a:rPr>
              <a:t>   </a:t>
            </a:r>
            <a:r>
              <a:rPr lang="en-US" sz="2000" dirty="0" smtClean="0">
                <a:solidFill>
                  <a:schemeClr val="bg1">
                    <a:lumMod val="50000"/>
                  </a:schemeClr>
                </a:solidFill>
                <a:cs typeface="Courier New" pitchFamily="49" charset="0"/>
              </a:rPr>
              <a:t>command</a:t>
            </a:r>
          </a:p>
          <a:p>
            <a:pPr marL="457200" indent="-457200" eaLnBrk="1" hangingPunct="1">
              <a:lnSpc>
                <a:spcPct val="80000"/>
              </a:lnSpc>
              <a:buFontTx/>
              <a:buNone/>
              <a:defRPr/>
            </a:pPr>
            <a:r>
              <a:rPr lang="en-US" sz="2000" dirty="0" smtClean="0">
                <a:cs typeface="Courier New" pitchFamily="49" charset="0"/>
              </a:rPr>
              <a:t>	where </a:t>
            </a:r>
            <a:r>
              <a:rPr lang="en-US" sz="2000" dirty="0" smtClean="0">
                <a:solidFill>
                  <a:schemeClr val="bg1">
                    <a:lumMod val="50000"/>
                  </a:schemeClr>
                </a:solidFill>
                <a:cs typeface="Courier New" pitchFamily="49" charset="0"/>
              </a:rPr>
              <a:t>command</a:t>
            </a:r>
            <a:r>
              <a:rPr lang="en-US" sz="2000" dirty="0" smtClean="0">
                <a:cs typeface="Courier New" pitchFamily="49" charset="0"/>
              </a:rPr>
              <a:t> is any root privileged command.</a:t>
            </a:r>
          </a:p>
          <a:p>
            <a:pPr marL="457200" indent="-457200" eaLnBrk="1" hangingPunct="1">
              <a:lnSpc>
                <a:spcPct val="80000"/>
              </a:lnSpc>
              <a:defRPr/>
            </a:pPr>
            <a:r>
              <a:rPr lang="en-US" sz="2000" dirty="0" smtClean="0">
                <a:cs typeface="Courier New" pitchFamily="49" charset="0"/>
              </a:rPr>
              <a:t>You will be prompted for your password so the system knows that it is you who issues the command, not just someone sitting at your terminal.</a:t>
            </a:r>
          </a:p>
          <a:p>
            <a:pPr marL="457200" indent="-457200" eaLnBrk="1" hangingPunct="1">
              <a:lnSpc>
                <a:spcPct val="80000"/>
              </a:lnSpc>
              <a:defRPr/>
            </a:pPr>
            <a:r>
              <a:rPr lang="en-US" sz="2000" dirty="0" smtClean="0">
                <a:cs typeface="Courier New" pitchFamily="49" charset="0"/>
              </a:rPr>
              <a:t>Example:   </a:t>
            </a:r>
            <a:r>
              <a:rPr lang="en-US" sz="2000" dirty="0" err="1" smtClean="0">
                <a:solidFill>
                  <a:schemeClr val="bg1">
                    <a:lumMod val="50000"/>
                  </a:schemeClr>
                </a:solidFill>
                <a:cs typeface="Courier New" pitchFamily="49" charset="0"/>
              </a:rPr>
              <a:t>sudo</a:t>
            </a:r>
            <a:r>
              <a:rPr lang="en-US" sz="2000" dirty="0" smtClean="0">
                <a:solidFill>
                  <a:schemeClr val="bg1">
                    <a:lumMod val="50000"/>
                  </a:schemeClr>
                </a:solidFill>
                <a:cs typeface="Courier New" pitchFamily="49" charset="0"/>
              </a:rPr>
              <a:t>   less /etc/</a:t>
            </a:r>
            <a:r>
              <a:rPr lang="en-US" sz="2000" dirty="0" err="1" smtClean="0">
                <a:solidFill>
                  <a:schemeClr val="bg1">
                    <a:lumMod val="50000"/>
                  </a:schemeClr>
                </a:solidFill>
                <a:cs typeface="Courier New" pitchFamily="49" charset="0"/>
              </a:rPr>
              <a:t>sudoers</a:t>
            </a:r>
            <a:endParaRPr lang="en-US" sz="2000" dirty="0" smtClean="0">
              <a:cs typeface="Courier New" pitchFamily="49" charset="0"/>
            </a:endParaRPr>
          </a:p>
          <a:p>
            <a:pPr marL="457200" indent="-457200" eaLnBrk="1" hangingPunct="1">
              <a:lnSpc>
                <a:spcPct val="80000"/>
              </a:lnSpc>
              <a:buFontTx/>
              <a:buNone/>
              <a:defRPr/>
            </a:pPr>
            <a:r>
              <a:rPr lang="en-US" sz="2000" dirty="0" smtClean="0">
                <a:cs typeface="Courier New" pitchFamily="49" charset="0"/>
              </a:rPr>
              <a:t>		           </a:t>
            </a:r>
            <a:r>
              <a:rPr lang="en-US" sz="2000" dirty="0" smtClean="0">
                <a:solidFill>
                  <a:schemeClr val="bg1">
                    <a:lumMod val="50000"/>
                  </a:schemeClr>
                </a:solidFill>
                <a:cs typeface="Courier New" pitchFamily="49" charset="0"/>
              </a:rPr>
              <a:t>then enter your password at the prompt</a:t>
            </a:r>
          </a:p>
          <a:p>
            <a:pPr marL="457200" indent="-457200" eaLnBrk="1" hangingPunct="1">
              <a:lnSpc>
                <a:spcPct val="80000"/>
              </a:lnSpc>
              <a:buFontTx/>
              <a:buNone/>
              <a:defRPr/>
            </a:pPr>
            <a:r>
              <a:rPr lang="en-US" sz="2000" dirty="0" smtClean="0">
                <a:cs typeface="Courier New" pitchFamily="49" charset="0"/>
              </a:rPr>
              <a:t>	- </a:t>
            </a:r>
            <a:r>
              <a:rPr lang="en-US" sz="2000" dirty="0" err="1" smtClean="0">
                <a:solidFill>
                  <a:schemeClr val="accent1">
                    <a:lumMod val="50000"/>
                  </a:schemeClr>
                </a:solidFill>
                <a:cs typeface="Courier New" pitchFamily="49" charset="0"/>
              </a:rPr>
              <a:t>sudo</a:t>
            </a:r>
            <a:r>
              <a:rPr lang="en-US" sz="2000" dirty="0" smtClean="0">
                <a:cs typeface="Courier New" pitchFamily="49" charset="0"/>
              </a:rPr>
              <a:t> records in its log file that you run the command.</a:t>
            </a:r>
          </a:p>
          <a:p>
            <a:pPr marL="457200" indent="-457200" eaLnBrk="1" hangingPunct="1">
              <a:lnSpc>
                <a:spcPct val="80000"/>
              </a:lnSpc>
              <a:buFontTx/>
              <a:buNone/>
              <a:defRPr/>
            </a:pPr>
            <a:r>
              <a:rPr lang="en-US" sz="2000" dirty="0" smtClean="0">
                <a:cs typeface="Courier New"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8229600" cy="487363"/>
          </a:xfrm>
        </p:spPr>
        <p:txBody>
          <a:bodyPr/>
          <a:lstStyle/>
          <a:p>
            <a:pPr eaLnBrk="1" hangingPunct="1"/>
            <a:r>
              <a:rPr lang="en-US" sz="2800" smtClean="0">
                <a:solidFill>
                  <a:schemeClr val="tx1"/>
                </a:solidFill>
              </a:rPr>
              <a:t>Package Management </a:t>
            </a:r>
            <a:r>
              <a:rPr lang="en-US" sz="2000" smtClean="0">
                <a:solidFill>
                  <a:schemeClr val="tx1"/>
                </a:solidFill>
              </a:rPr>
              <a:t>(1 of 2)</a:t>
            </a:r>
          </a:p>
        </p:txBody>
      </p:sp>
      <p:sp>
        <p:nvSpPr>
          <p:cNvPr id="13315" name="Rectangle 3"/>
          <p:cNvSpPr>
            <a:spLocks noGrp="1" noChangeArrowheads="1"/>
          </p:cNvSpPr>
          <p:nvPr>
            <p:ph type="body" idx="1"/>
          </p:nvPr>
        </p:nvSpPr>
        <p:spPr>
          <a:xfrm>
            <a:off x="609600" y="838200"/>
            <a:ext cx="7924800" cy="5410200"/>
          </a:xfrm>
        </p:spPr>
        <p:txBody>
          <a:bodyPr/>
          <a:lstStyle/>
          <a:p>
            <a:pPr marL="457200" indent="-457200" eaLnBrk="1" hangingPunct="1">
              <a:lnSpc>
                <a:spcPct val="80000"/>
              </a:lnSpc>
              <a:defRPr/>
            </a:pPr>
            <a:r>
              <a:rPr lang="en-US" sz="2000" dirty="0" smtClean="0">
                <a:cs typeface="Courier New" pitchFamily="49" charset="0"/>
              </a:rPr>
              <a:t>A package is a collection of software that can be installed or uninstalled on the system. A package can be a group of fonts, a web browser, or a library.</a:t>
            </a:r>
          </a:p>
          <a:p>
            <a:pPr marL="457200" indent="-457200" eaLnBrk="1" hangingPunct="1">
              <a:lnSpc>
                <a:spcPct val="80000"/>
              </a:lnSpc>
              <a:defRPr/>
            </a:pPr>
            <a:r>
              <a:rPr lang="en-US" sz="2000" dirty="0" smtClean="0">
                <a:cs typeface="Courier New" pitchFamily="49" charset="0"/>
              </a:rPr>
              <a:t>Linux distributions all use some form of packaging system to distribute software, configuration files, administrative data, etc.</a:t>
            </a:r>
          </a:p>
          <a:p>
            <a:pPr marL="457200" indent="-457200" eaLnBrk="1" hangingPunct="1">
              <a:lnSpc>
                <a:spcPct val="80000"/>
              </a:lnSpc>
              <a:defRPr/>
            </a:pPr>
            <a:r>
              <a:rPr lang="en-US" sz="2000" dirty="0" smtClean="0">
                <a:cs typeface="Courier New" pitchFamily="49" charset="0"/>
              </a:rPr>
              <a:t>In the beginning these packages were downloaded as </a:t>
            </a:r>
            <a:r>
              <a:rPr lang="en-US" sz="2000" dirty="0" smtClean="0">
                <a:solidFill>
                  <a:schemeClr val="bg2">
                    <a:lumMod val="50000"/>
                  </a:schemeClr>
                </a:solidFill>
                <a:cs typeface="Courier New" pitchFamily="49" charset="0"/>
              </a:rPr>
              <a:t>.tar.gz </a:t>
            </a:r>
            <a:r>
              <a:rPr lang="en-US" sz="2000" dirty="0" smtClean="0">
                <a:cs typeface="Courier New" pitchFamily="49" charset="0"/>
              </a:rPr>
              <a:t>archives, and it was up to the system administrator to </a:t>
            </a:r>
            <a:r>
              <a:rPr lang="en-US" sz="2000" dirty="0" err="1" smtClean="0">
                <a:cs typeface="Courier New" pitchFamily="49" charset="0"/>
              </a:rPr>
              <a:t>unarchive</a:t>
            </a:r>
            <a:r>
              <a:rPr lang="en-US" sz="2000" dirty="0" smtClean="0">
                <a:cs typeface="Courier New" pitchFamily="49" charset="0"/>
              </a:rPr>
              <a:t> and figure out all the dependencies when installing or upgrading the software (typically a </a:t>
            </a:r>
            <a:r>
              <a:rPr lang="en-US" sz="2000" dirty="0" err="1" smtClean="0">
                <a:cs typeface="Courier New" pitchFamily="49" charset="0"/>
              </a:rPr>
              <a:t>makefile</a:t>
            </a:r>
            <a:r>
              <a:rPr lang="en-US" sz="2000" dirty="0" smtClean="0">
                <a:cs typeface="Courier New" pitchFamily="49" charset="0"/>
              </a:rPr>
              <a:t> would be used).</a:t>
            </a:r>
          </a:p>
          <a:p>
            <a:pPr marL="457200" indent="-457200" eaLnBrk="1" hangingPunct="1">
              <a:lnSpc>
                <a:spcPct val="80000"/>
              </a:lnSpc>
              <a:defRPr/>
            </a:pPr>
            <a:r>
              <a:rPr lang="en-US" sz="2000" dirty="0" smtClean="0">
                <a:cs typeface="Courier New" pitchFamily="49" charset="0"/>
              </a:rPr>
              <a:t>In more recent versions of Linux distributions, there were 2 utilities that help with package management:</a:t>
            </a:r>
          </a:p>
          <a:p>
            <a:pPr marL="857250" lvl="1" indent="-457200" eaLnBrk="1" hangingPunct="1">
              <a:lnSpc>
                <a:spcPct val="80000"/>
              </a:lnSpc>
              <a:defRPr/>
            </a:pPr>
            <a:r>
              <a:rPr lang="en-US" sz="2000" dirty="0" smtClean="0">
                <a:solidFill>
                  <a:schemeClr val="accent1">
                    <a:lumMod val="50000"/>
                  </a:schemeClr>
                </a:solidFill>
                <a:cs typeface="Courier New" pitchFamily="49" charset="0"/>
              </a:rPr>
              <a:t>rpm     </a:t>
            </a:r>
            <a:r>
              <a:rPr lang="en-US" sz="2000" dirty="0" smtClean="0">
                <a:cs typeface="Courier New" pitchFamily="49" charset="0"/>
              </a:rPr>
              <a:t> (for </a:t>
            </a:r>
            <a:r>
              <a:rPr lang="en-US" sz="2000" u="sng" dirty="0" smtClean="0">
                <a:cs typeface="Courier New" pitchFamily="49" charset="0"/>
              </a:rPr>
              <a:t>R</a:t>
            </a:r>
            <a:r>
              <a:rPr lang="en-US" sz="2000" dirty="0" smtClean="0">
                <a:cs typeface="Courier New" pitchFamily="49" charset="0"/>
              </a:rPr>
              <a:t>ed Hat </a:t>
            </a:r>
            <a:r>
              <a:rPr lang="en-US" sz="2000" u="sng" dirty="0" smtClean="0">
                <a:cs typeface="Courier New" pitchFamily="49" charset="0"/>
              </a:rPr>
              <a:t>p</a:t>
            </a:r>
            <a:r>
              <a:rPr lang="en-US" sz="2000" dirty="0" smtClean="0">
                <a:cs typeface="Courier New" pitchFamily="49" charset="0"/>
              </a:rPr>
              <a:t>ackage </a:t>
            </a:r>
            <a:r>
              <a:rPr lang="en-US" sz="2000" u="sng" dirty="0" smtClean="0">
                <a:cs typeface="Courier New" pitchFamily="49" charset="0"/>
              </a:rPr>
              <a:t>m</a:t>
            </a:r>
            <a:r>
              <a:rPr lang="en-US" sz="2000" dirty="0" smtClean="0">
                <a:cs typeface="Courier New" pitchFamily="49" charset="0"/>
              </a:rPr>
              <a:t>anager)</a:t>
            </a:r>
          </a:p>
          <a:p>
            <a:pPr marL="857250" lvl="1" indent="-457200" eaLnBrk="1" hangingPunct="1">
              <a:lnSpc>
                <a:spcPct val="80000"/>
              </a:lnSpc>
              <a:defRPr/>
            </a:pPr>
            <a:r>
              <a:rPr lang="en-US" sz="2000" dirty="0" err="1" smtClean="0">
                <a:solidFill>
                  <a:schemeClr val="accent1">
                    <a:lumMod val="50000"/>
                  </a:schemeClr>
                </a:solidFill>
                <a:cs typeface="Courier New" pitchFamily="49" charset="0"/>
              </a:rPr>
              <a:t>dpkg</a:t>
            </a:r>
            <a:r>
              <a:rPr lang="en-US" sz="2000" dirty="0" smtClean="0">
                <a:cs typeface="Courier New" pitchFamily="49" charset="0"/>
              </a:rPr>
              <a:t>    (for </a:t>
            </a:r>
            <a:r>
              <a:rPr lang="en-US" sz="2000" u="sng" dirty="0" err="1" smtClean="0">
                <a:cs typeface="Courier New" pitchFamily="49" charset="0"/>
              </a:rPr>
              <a:t>D</a:t>
            </a:r>
            <a:r>
              <a:rPr lang="en-US" sz="2000" dirty="0" err="1" smtClean="0">
                <a:cs typeface="Courier New" pitchFamily="49" charset="0"/>
              </a:rPr>
              <a:t>ebian</a:t>
            </a:r>
            <a:r>
              <a:rPr lang="en-US" sz="2000" dirty="0" smtClean="0">
                <a:cs typeface="Courier New" pitchFamily="49" charset="0"/>
              </a:rPr>
              <a:t> </a:t>
            </a:r>
            <a:r>
              <a:rPr lang="en-US" sz="2000" u="sng" dirty="0" smtClean="0">
                <a:cs typeface="Courier New" pitchFamily="49" charset="0"/>
              </a:rPr>
              <a:t>p</a:t>
            </a:r>
            <a:r>
              <a:rPr lang="en-US" sz="2000" dirty="0" smtClean="0">
                <a:cs typeface="Courier New" pitchFamily="49" charset="0"/>
              </a:rPr>
              <a:t>ac</a:t>
            </a:r>
            <a:r>
              <a:rPr lang="en-US" sz="2000" u="sng" dirty="0" smtClean="0">
                <a:cs typeface="Courier New" pitchFamily="49" charset="0"/>
              </a:rPr>
              <a:t>k</a:t>
            </a:r>
            <a:r>
              <a:rPr lang="en-US" sz="2000" dirty="0" smtClean="0">
                <a:cs typeface="Courier New" pitchFamily="49" charset="0"/>
              </a:rPr>
              <a:t>a</a:t>
            </a:r>
            <a:r>
              <a:rPr lang="en-US" sz="2000" u="sng" dirty="0" smtClean="0">
                <a:cs typeface="Courier New" pitchFamily="49" charset="0"/>
              </a:rPr>
              <a:t>g</a:t>
            </a:r>
            <a:r>
              <a:rPr lang="en-US" sz="2000" dirty="0" smtClean="0">
                <a:cs typeface="Courier New" pitchFamily="49" charset="0"/>
              </a:rPr>
              <a:t>e) </a:t>
            </a:r>
          </a:p>
          <a:p>
            <a:pPr marL="857250" lvl="1" indent="-457200" eaLnBrk="1" hangingPunct="1">
              <a:lnSpc>
                <a:spcPct val="80000"/>
              </a:lnSpc>
              <a:defRPr/>
            </a:pPr>
            <a:r>
              <a:rPr lang="en-US" sz="2000" dirty="0" smtClean="0">
                <a:cs typeface="Courier New" pitchFamily="49" charset="0"/>
              </a:rPr>
              <a:t>They are used to download, check for dependencies, and install new packages.</a:t>
            </a:r>
          </a:p>
          <a:p>
            <a:pPr marL="857250" lvl="1" indent="-457200" eaLnBrk="1" hangingPunct="1">
              <a:lnSpc>
                <a:spcPct val="80000"/>
              </a:lnSpc>
              <a:defRPr/>
            </a:pPr>
            <a:r>
              <a:rPr lang="en-US" sz="2000" dirty="0" smtClean="0">
                <a:cs typeface="Courier New" pitchFamily="49" charset="0"/>
              </a:rPr>
              <a:t>They can also be used to query for the version of existing packages, upgrade existing packages, and removal of packages.</a:t>
            </a:r>
          </a:p>
          <a:p>
            <a:pPr marL="857250" lvl="1" indent="-457200" eaLnBrk="1" hangingPunct="1">
              <a:lnSpc>
                <a:spcPct val="80000"/>
              </a:lnSpc>
              <a:defRPr/>
            </a:pPr>
            <a:r>
              <a:rPr lang="en-US" sz="2000" dirty="0" smtClean="0">
                <a:cs typeface="Courier New" pitchFamily="49" charset="0"/>
              </a:rPr>
              <a:t>Which utility you use depends on the Linux distribution you choose. Some use </a:t>
            </a:r>
            <a:r>
              <a:rPr lang="en-US" sz="2000" dirty="0" smtClean="0">
                <a:solidFill>
                  <a:schemeClr val="accent1">
                    <a:lumMod val="50000"/>
                  </a:schemeClr>
                </a:solidFill>
                <a:cs typeface="Courier New" pitchFamily="49" charset="0"/>
              </a:rPr>
              <a:t>rpm</a:t>
            </a:r>
            <a:r>
              <a:rPr lang="en-US" sz="2000" dirty="0" smtClean="0">
                <a:cs typeface="Courier New" pitchFamily="49" charset="0"/>
              </a:rPr>
              <a:t> while others use </a:t>
            </a:r>
            <a:r>
              <a:rPr lang="en-US" sz="2000" dirty="0" err="1" smtClean="0">
                <a:solidFill>
                  <a:schemeClr val="accent1">
                    <a:lumMod val="50000"/>
                  </a:schemeClr>
                </a:solidFill>
                <a:cs typeface="Courier New" pitchFamily="49" charset="0"/>
              </a:rPr>
              <a:t>dpkg</a:t>
            </a:r>
            <a:endParaRPr lang="en-US" sz="2000" dirty="0" smtClean="0">
              <a:solidFill>
                <a:schemeClr val="accent1">
                  <a:lumMod val="50000"/>
                </a:schemeClr>
              </a:solidFill>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411163"/>
          </a:xfrm>
        </p:spPr>
        <p:txBody>
          <a:bodyPr/>
          <a:lstStyle/>
          <a:p>
            <a:pPr eaLnBrk="1" hangingPunct="1"/>
            <a:r>
              <a:rPr lang="en-US" sz="2800" smtClean="0">
                <a:solidFill>
                  <a:schemeClr val="tx1"/>
                </a:solidFill>
              </a:rPr>
              <a:t>Package Management </a:t>
            </a:r>
            <a:r>
              <a:rPr lang="en-US" sz="2000" smtClean="0">
                <a:solidFill>
                  <a:schemeClr val="tx1"/>
                </a:solidFill>
              </a:rPr>
              <a:t>(2 of 2)</a:t>
            </a:r>
          </a:p>
        </p:txBody>
      </p:sp>
      <p:sp>
        <p:nvSpPr>
          <p:cNvPr id="13315" name="Rectangle 3"/>
          <p:cNvSpPr>
            <a:spLocks noGrp="1" noChangeArrowheads="1"/>
          </p:cNvSpPr>
          <p:nvPr>
            <p:ph type="body" idx="1"/>
          </p:nvPr>
        </p:nvSpPr>
        <p:spPr>
          <a:xfrm>
            <a:off x="381000" y="609600"/>
            <a:ext cx="8305800" cy="5715000"/>
          </a:xfrm>
        </p:spPr>
        <p:txBody>
          <a:bodyPr/>
          <a:lstStyle/>
          <a:p>
            <a:pPr marL="457200" indent="-457200" eaLnBrk="1" hangingPunct="1">
              <a:lnSpc>
                <a:spcPct val="80000"/>
              </a:lnSpc>
              <a:defRPr/>
            </a:pPr>
            <a:r>
              <a:rPr lang="en-US" sz="2000" dirty="0" smtClean="0">
                <a:cs typeface="Courier New" pitchFamily="49" charset="0"/>
              </a:rPr>
              <a:t>Most recently there are 2 common high level package management systems that make maintaining the system even easier:</a:t>
            </a:r>
          </a:p>
          <a:p>
            <a:pPr marL="857250" lvl="1" indent="-457200" eaLnBrk="1" hangingPunct="1">
              <a:lnSpc>
                <a:spcPct val="80000"/>
              </a:lnSpc>
              <a:defRPr/>
            </a:pPr>
            <a:r>
              <a:rPr lang="en-US" sz="2000" dirty="0" smtClean="0">
                <a:solidFill>
                  <a:schemeClr val="accent1">
                    <a:lumMod val="50000"/>
                  </a:schemeClr>
                </a:solidFill>
                <a:cs typeface="Courier New" pitchFamily="49" charset="0"/>
              </a:rPr>
              <a:t>apt</a:t>
            </a:r>
            <a:r>
              <a:rPr lang="en-US" sz="2000" dirty="0" smtClean="0">
                <a:cs typeface="Courier New" pitchFamily="49" charset="0"/>
              </a:rPr>
              <a:t> (</a:t>
            </a:r>
            <a:r>
              <a:rPr lang="en-US" sz="2000" u="sng" dirty="0" smtClean="0">
                <a:cs typeface="Courier New" pitchFamily="49" charset="0"/>
              </a:rPr>
              <a:t>a</a:t>
            </a:r>
            <a:r>
              <a:rPr lang="en-US" sz="2000" dirty="0" smtClean="0">
                <a:cs typeface="Courier New" pitchFamily="49" charset="0"/>
              </a:rPr>
              <a:t>dvance </a:t>
            </a:r>
            <a:r>
              <a:rPr lang="en-US" sz="2000" u="sng" dirty="0" smtClean="0">
                <a:cs typeface="Courier New" pitchFamily="49" charset="0"/>
              </a:rPr>
              <a:t>p</a:t>
            </a:r>
            <a:r>
              <a:rPr lang="en-US" sz="2000" dirty="0" smtClean="0">
                <a:cs typeface="Courier New" pitchFamily="49" charset="0"/>
              </a:rPr>
              <a:t>ackage </a:t>
            </a:r>
            <a:r>
              <a:rPr lang="en-US" sz="2000" u="sng" dirty="0" smtClean="0">
                <a:cs typeface="Courier New" pitchFamily="49" charset="0"/>
              </a:rPr>
              <a:t>t</a:t>
            </a:r>
            <a:r>
              <a:rPr lang="en-US" sz="2000" dirty="0" smtClean="0">
                <a:cs typeface="Courier New" pitchFamily="49" charset="0"/>
              </a:rPr>
              <a:t>ool), which started from </a:t>
            </a:r>
            <a:r>
              <a:rPr lang="en-US" sz="2000" dirty="0" err="1" smtClean="0">
                <a:solidFill>
                  <a:schemeClr val="accent1">
                    <a:lumMod val="50000"/>
                  </a:schemeClr>
                </a:solidFill>
                <a:cs typeface="Courier New" pitchFamily="49" charset="0"/>
              </a:rPr>
              <a:t>dpkg</a:t>
            </a:r>
            <a:endParaRPr lang="en-US" sz="2000" dirty="0" smtClean="0">
              <a:cs typeface="Courier New" pitchFamily="49" charset="0"/>
            </a:endParaRPr>
          </a:p>
          <a:p>
            <a:pPr marL="857250" lvl="1" indent="-457200" eaLnBrk="1" hangingPunct="1">
              <a:lnSpc>
                <a:spcPct val="80000"/>
              </a:lnSpc>
              <a:defRPr/>
            </a:pPr>
            <a:r>
              <a:rPr lang="en-US" sz="2000" dirty="0" smtClean="0">
                <a:solidFill>
                  <a:schemeClr val="accent1">
                    <a:lumMod val="50000"/>
                  </a:schemeClr>
                </a:solidFill>
                <a:cs typeface="Courier New" pitchFamily="49" charset="0"/>
              </a:rPr>
              <a:t>yum</a:t>
            </a:r>
            <a:r>
              <a:rPr lang="en-US" sz="2000" dirty="0" smtClean="0">
                <a:cs typeface="Courier New" pitchFamily="49" charset="0"/>
              </a:rPr>
              <a:t> (</a:t>
            </a:r>
            <a:r>
              <a:rPr lang="en-US" sz="2000" u="sng" dirty="0" smtClean="0">
                <a:cs typeface="Courier New" pitchFamily="49" charset="0"/>
              </a:rPr>
              <a:t>y</a:t>
            </a:r>
            <a:r>
              <a:rPr lang="en-US" sz="2000" dirty="0" smtClean="0">
                <a:cs typeface="Courier New" pitchFamily="49" charset="0"/>
              </a:rPr>
              <a:t>ellow dog </a:t>
            </a:r>
            <a:r>
              <a:rPr lang="en-US" sz="2000" u="sng" dirty="0" smtClean="0">
                <a:cs typeface="Courier New" pitchFamily="49" charset="0"/>
              </a:rPr>
              <a:t>u</a:t>
            </a:r>
            <a:r>
              <a:rPr lang="en-US" sz="2000" dirty="0" smtClean="0">
                <a:cs typeface="Courier New" pitchFamily="49" charset="0"/>
              </a:rPr>
              <a:t>pdater </a:t>
            </a:r>
            <a:r>
              <a:rPr lang="en-US" sz="2000" u="sng" dirty="0" smtClean="0">
                <a:cs typeface="Courier New" pitchFamily="49" charset="0"/>
              </a:rPr>
              <a:t>m</a:t>
            </a:r>
            <a:r>
              <a:rPr lang="en-US" sz="2000" dirty="0" smtClean="0">
                <a:cs typeface="Courier New" pitchFamily="49" charset="0"/>
              </a:rPr>
              <a:t>odified), which started from </a:t>
            </a:r>
            <a:r>
              <a:rPr lang="en-US" sz="2000" dirty="0" smtClean="0">
                <a:solidFill>
                  <a:schemeClr val="accent1">
                    <a:lumMod val="50000"/>
                  </a:schemeClr>
                </a:solidFill>
                <a:cs typeface="Courier New" pitchFamily="49" charset="0"/>
              </a:rPr>
              <a:t>rpm</a:t>
            </a:r>
          </a:p>
          <a:p>
            <a:pPr marL="457200" indent="-457200" eaLnBrk="1" hangingPunct="1">
              <a:lnSpc>
                <a:spcPct val="80000"/>
              </a:lnSpc>
              <a:defRPr/>
            </a:pPr>
            <a:r>
              <a:rPr lang="en-US" sz="2000" dirty="0" smtClean="0">
                <a:cs typeface="Courier New" pitchFamily="49" charset="0"/>
              </a:rPr>
              <a:t>They are used to locate and download packages, automate the process of upgrading systems, and manage inter-package dependencies.</a:t>
            </a:r>
          </a:p>
          <a:p>
            <a:pPr marL="457200" indent="-457200" eaLnBrk="1" hangingPunct="1">
              <a:lnSpc>
                <a:spcPct val="80000"/>
              </a:lnSpc>
              <a:defRPr/>
            </a:pPr>
            <a:r>
              <a:rPr lang="en-US" sz="2000" dirty="0" smtClean="0">
                <a:cs typeface="Courier New" pitchFamily="49" charset="0"/>
              </a:rPr>
              <a:t>To locate packages, these tools go to the software repositories for your distribution to check for available packages. Repositories are directories or websites that contain software packages</a:t>
            </a:r>
            <a:r>
              <a:rPr lang="en-US" sz="2000" dirty="0">
                <a:cs typeface="Courier New" pitchFamily="49" charset="0"/>
              </a:rPr>
              <a:t> </a:t>
            </a:r>
            <a:r>
              <a:rPr lang="en-US" sz="2000" dirty="0" smtClean="0">
                <a:cs typeface="Courier New" pitchFamily="49" charset="0"/>
              </a:rPr>
              <a:t>specifically for your distribution.</a:t>
            </a:r>
          </a:p>
          <a:p>
            <a:pPr marL="457200" indent="-457200" eaLnBrk="1" hangingPunct="1">
              <a:lnSpc>
                <a:spcPct val="80000"/>
              </a:lnSpc>
              <a:defRPr/>
            </a:pPr>
            <a:r>
              <a:rPr lang="en-US" sz="2000" dirty="0" smtClean="0">
                <a:cs typeface="Courier New" pitchFamily="49" charset="0"/>
              </a:rPr>
              <a:t>Whether you use </a:t>
            </a:r>
            <a:r>
              <a:rPr lang="en-US" sz="2000" dirty="0" smtClean="0">
                <a:solidFill>
                  <a:schemeClr val="accent1">
                    <a:lumMod val="50000"/>
                  </a:schemeClr>
                </a:solidFill>
                <a:cs typeface="Courier New" pitchFamily="49" charset="0"/>
              </a:rPr>
              <a:t>apt</a:t>
            </a:r>
            <a:r>
              <a:rPr lang="en-US" sz="2000" dirty="0" smtClean="0">
                <a:cs typeface="Courier New" pitchFamily="49" charset="0"/>
              </a:rPr>
              <a:t> or </a:t>
            </a:r>
            <a:r>
              <a:rPr lang="en-US" sz="2000" dirty="0" smtClean="0">
                <a:solidFill>
                  <a:schemeClr val="accent1">
                    <a:lumMod val="50000"/>
                  </a:schemeClr>
                </a:solidFill>
                <a:cs typeface="Courier New" pitchFamily="49" charset="0"/>
              </a:rPr>
              <a:t>yum</a:t>
            </a:r>
            <a:r>
              <a:rPr lang="en-US" sz="2000" dirty="0" smtClean="0">
                <a:cs typeface="Courier New" pitchFamily="49" charset="0"/>
              </a:rPr>
              <a:t> or some other package manager is dependent on which Linux distribution you have. To check which package manager your distribution favors, go to the </a:t>
            </a:r>
            <a:r>
              <a:rPr lang="en-US" sz="2000" dirty="0" smtClean="0">
                <a:solidFill>
                  <a:schemeClr val="accent1">
                    <a:lumMod val="50000"/>
                  </a:schemeClr>
                </a:solidFill>
                <a:cs typeface="Courier New" pitchFamily="49" charset="0"/>
              </a:rPr>
              <a:t>/etc </a:t>
            </a:r>
            <a:r>
              <a:rPr lang="en-US" sz="2000" dirty="0" smtClean="0">
                <a:cs typeface="Courier New" pitchFamily="49" charset="0"/>
              </a:rPr>
              <a:t>directory and see if there is a </a:t>
            </a:r>
            <a:r>
              <a:rPr lang="en-US" sz="2000" dirty="0" smtClean="0">
                <a:solidFill>
                  <a:schemeClr val="accent1">
                    <a:lumMod val="50000"/>
                  </a:schemeClr>
                </a:solidFill>
                <a:cs typeface="Courier New" pitchFamily="49" charset="0"/>
              </a:rPr>
              <a:t>yum</a:t>
            </a:r>
            <a:r>
              <a:rPr lang="en-US" sz="2000" dirty="0" smtClean="0">
                <a:cs typeface="Courier New" pitchFamily="49" charset="0"/>
              </a:rPr>
              <a:t> subdirectory or an </a:t>
            </a:r>
            <a:r>
              <a:rPr lang="en-US" sz="2000" dirty="0" smtClean="0">
                <a:solidFill>
                  <a:schemeClr val="accent1">
                    <a:lumMod val="50000"/>
                  </a:schemeClr>
                </a:solidFill>
                <a:cs typeface="Courier New" pitchFamily="49" charset="0"/>
              </a:rPr>
              <a:t>apt</a:t>
            </a:r>
            <a:r>
              <a:rPr lang="en-US" sz="2000" dirty="0" smtClean="0">
                <a:cs typeface="Courier New" pitchFamily="49" charset="0"/>
              </a:rPr>
              <a:t> subdirectory.</a:t>
            </a:r>
          </a:p>
          <a:p>
            <a:pPr marL="457200" indent="-457200" eaLnBrk="1" hangingPunct="1">
              <a:lnSpc>
                <a:spcPct val="80000"/>
              </a:lnSpc>
              <a:defRPr/>
            </a:pPr>
            <a:r>
              <a:rPr lang="en-US" sz="2000" dirty="0" smtClean="0">
                <a:cs typeface="Courier New" pitchFamily="49" charset="0"/>
              </a:rPr>
              <a:t>System administrators can typically write scripts to run package manager commands to check for software updates, and the scripts can be scheduled to run at regular intervals.</a:t>
            </a:r>
          </a:p>
          <a:p>
            <a:pPr marL="457200" indent="-457200" eaLnBrk="1" hangingPunct="1">
              <a:lnSpc>
                <a:spcPct val="80000"/>
              </a:lnSpc>
              <a:defRPr/>
            </a:pPr>
            <a:r>
              <a:rPr lang="en-US" sz="2000" dirty="0" smtClean="0">
                <a:cs typeface="Courier New" pitchFamily="49" charset="0"/>
              </a:rPr>
              <a:t>At an even more user friendly level, most Linux distributions that run GUI have an update manager that automatically updates software. All the user has to do is choose the packages he/she wants.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solidFill>
                  <a:schemeClr val="accent1">
                    <a:lumMod val="50000"/>
                  </a:schemeClr>
                </a:solidFill>
              </a:rPr>
              <a:t>apt </a:t>
            </a:r>
            <a:r>
              <a:rPr lang="en-US" sz="2000" dirty="0" smtClean="0">
                <a:solidFill>
                  <a:schemeClr val="tx1"/>
                </a:solidFill>
              </a:rPr>
              <a:t>(1 of 2)</a:t>
            </a:r>
          </a:p>
        </p:txBody>
      </p:sp>
      <p:sp>
        <p:nvSpPr>
          <p:cNvPr id="13315" name="Rectangle 3"/>
          <p:cNvSpPr>
            <a:spLocks noGrp="1" noChangeArrowheads="1"/>
          </p:cNvSpPr>
          <p:nvPr>
            <p:ph type="body" idx="1"/>
          </p:nvPr>
        </p:nvSpPr>
        <p:spPr>
          <a:xfrm>
            <a:off x="457200" y="685800"/>
            <a:ext cx="8305800" cy="5791200"/>
          </a:xfrm>
        </p:spPr>
        <p:txBody>
          <a:bodyPr/>
          <a:lstStyle/>
          <a:p>
            <a:pPr marL="457200" indent="-457200" eaLnBrk="1" hangingPunct="1">
              <a:lnSpc>
                <a:spcPct val="80000"/>
              </a:lnSpc>
              <a:defRPr/>
            </a:pPr>
            <a:r>
              <a:rPr lang="en-US" sz="2000" dirty="0" smtClean="0">
                <a:solidFill>
                  <a:schemeClr val="accent1">
                    <a:lumMod val="50000"/>
                  </a:schemeClr>
                </a:solidFill>
                <a:cs typeface="Courier New" pitchFamily="49" charset="0"/>
              </a:rPr>
              <a:t>apt</a:t>
            </a:r>
            <a:r>
              <a:rPr lang="en-US" sz="2000" dirty="0" smtClean="0">
                <a:cs typeface="Courier New" pitchFamily="49" charset="0"/>
              </a:rPr>
              <a:t> can be used to search, install, update, and remove packages.</a:t>
            </a:r>
          </a:p>
          <a:p>
            <a:pPr marL="457200" indent="-457200" eaLnBrk="1" hangingPunct="1">
              <a:lnSpc>
                <a:spcPct val="80000"/>
              </a:lnSpc>
              <a:defRPr/>
            </a:pPr>
            <a:r>
              <a:rPr lang="en-US" sz="2000" dirty="0" smtClean="0">
                <a:cs typeface="Courier New" pitchFamily="49" charset="0"/>
              </a:rPr>
              <a:t>The </a:t>
            </a:r>
            <a:r>
              <a:rPr lang="en-US" sz="2000" dirty="0" smtClean="0">
                <a:solidFill>
                  <a:schemeClr val="accent1">
                    <a:lumMod val="50000"/>
                  </a:schemeClr>
                </a:solidFill>
                <a:cs typeface="Courier New" pitchFamily="49" charset="0"/>
              </a:rPr>
              <a:t>apt</a:t>
            </a:r>
            <a:r>
              <a:rPr lang="en-US" sz="2000" dirty="0" smtClean="0">
                <a:cs typeface="Courier New" pitchFamily="49" charset="0"/>
              </a:rPr>
              <a:t> commands run in verbose mode and will print the status of each step that they do, giving you a general idea what it takes to install the package.</a:t>
            </a:r>
          </a:p>
          <a:p>
            <a:pPr marL="457200" indent="-457200" eaLnBrk="1" hangingPunct="1">
              <a:lnSpc>
                <a:spcPct val="80000"/>
              </a:lnSpc>
              <a:defRPr/>
            </a:pPr>
            <a:r>
              <a:rPr lang="en-US" sz="2000" dirty="0" smtClean="0">
                <a:cs typeface="Courier New" pitchFamily="49" charset="0"/>
              </a:rPr>
              <a:t>To search in your distribution’s repository for available packages that aren’t already installed in your system:    </a:t>
            </a:r>
            <a:r>
              <a:rPr lang="en-US" sz="2000" dirty="0" smtClean="0">
                <a:solidFill>
                  <a:schemeClr val="accent1">
                    <a:lumMod val="50000"/>
                  </a:schemeClr>
                </a:solidFill>
                <a:cs typeface="Courier New" pitchFamily="49" charset="0"/>
              </a:rPr>
              <a:t>apt-cache   </a:t>
            </a:r>
            <a:r>
              <a:rPr lang="en-US" sz="2000" dirty="0" err="1" smtClean="0">
                <a:solidFill>
                  <a:schemeClr val="accent1">
                    <a:lumMod val="50000"/>
                  </a:schemeClr>
                </a:solidFill>
                <a:cs typeface="Courier New" pitchFamily="49" charset="0"/>
              </a:rPr>
              <a:t>pkgnames</a:t>
            </a:r>
            <a:endParaRPr lang="en-US" sz="2000" dirty="0" smtClean="0">
              <a:solidFill>
                <a:schemeClr val="accent1">
                  <a:lumMod val="50000"/>
                </a:schemeClr>
              </a:solidFill>
              <a:cs typeface="Courier New" pitchFamily="49" charset="0"/>
            </a:endParaRPr>
          </a:p>
          <a:p>
            <a:pPr marL="457200" indent="-457200" eaLnBrk="1" hangingPunct="1">
              <a:lnSpc>
                <a:spcPct val="80000"/>
              </a:lnSpc>
              <a:buFontTx/>
              <a:buNone/>
              <a:defRPr/>
            </a:pPr>
            <a:r>
              <a:rPr lang="en-US" sz="2000" dirty="0" smtClean="0">
                <a:cs typeface="Courier New" pitchFamily="49" charset="0"/>
              </a:rPr>
              <a:t>	Since this is a listing of the repository, there will likely be many package names. Use filtering utilities to narrow the search for the ones you want.</a:t>
            </a:r>
          </a:p>
          <a:p>
            <a:pPr marL="457200" indent="-457200" eaLnBrk="1" hangingPunct="1">
              <a:lnSpc>
                <a:spcPct val="80000"/>
              </a:lnSpc>
              <a:buFontTx/>
              <a:buNone/>
              <a:defRPr/>
            </a:pPr>
            <a:r>
              <a:rPr lang="en-US" sz="2000" dirty="0" smtClean="0">
                <a:cs typeface="Courier New" pitchFamily="49" charset="0"/>
              </a:rPr>
              <a:t>	Alternatively, you can download packages on an ‘as needed’ basis. When you need to use a utility, you can:</a:t>
            </a:r>
          </a:p>
          <a:p>
            <a:pPr marL="457200" indent="-457200" eaLnBrk="1" hangingPunct="1">
              <a:lnSpc>
                <a:spcPct val="80000"/>
              </a:lnSpc>
              <a:buFontTx/>
              <a:buNone/>
              <a:defRPr/>
            </a:pPr>
            <a:r>
              <a:rPr lang="en-US" sz="2000" dirty="0" smtClean="0">
                <a:cs typeface="Courier New" pitchFamily="49" charset="0"/>
              </a:rPr>
              <a:t>	-  check to see if the utility exists on the system (what command do you use for this?) </a:t>
            </a:r>
          </a:p>
          <a:p>
            <a:pPr marL="457200" indent="-457200" eaLnBrk="1" hangingPunct="1">
              <a:lnSpc>
                <a:spcPct val="80000"/>
              </a:lnSpc>
              <a:buFontTx/>
              <a:buNone/>
              <a:defRPr/>
            </a:pPr>
            <a:r>
              <a:rPr lang="en-US" sz="2000" dirty="0" smtClean="0">
                <a:cs typeface="Courier New" pitchFamily="49" charset="0"/>
              </a:rPr>
              <a:t> 	or </a:t>
            </a:r>
          </a:p>
          <a:p>
            <a:pPr marL="457200" indent="-457200" eaLnBrk="1" hangingPunct="1">
              <a:lnSpc>
                <a:spcPct val="80000"/>
              </a:lnSpc>
              <a:buFontTx/>
              <a:buNone/>
              <a:defRPr/>
            </a:pPr>
            <a:r>
              <a:rPr lang="en-US" sz="2000" dirty="0" smtClean="0">
                <a:cs typeface="Courier New" pitchFamily="49" charset="0"/>
              </a:rPr>
              <a:t>	- type its name on the command line and get an error message that the utility doesn’t exist.</a:t>
            </a:r>
          </a:p>
          <a:p>
            <a:pPr marL="457200" indent="-457200" eaLnBrk="1" hangingPunct="1">
              <a:lnSpc>
                <a:spcPct val="80000"/>
              </a:lnSpc>
              <a:defRPr/>
            </a:pPr>
            <a:r>
              <a:rPr lang="en-US" sz="2000" dirty="0" smtClean="0">
                <a:cs typeface="Courier New" pitchFamily="49" charset="0"/>
              </a:rPr>
              <a:t>To install a new package:   </a:t>
            </a:r>
            <a:r>
              <a:rPr lang="en-US" sz="2000" dirty="0" smtClean="0">
                <a:solidFill>
                  <a:schemeClr val="accent1">
                    <a:lumMod val="50000"/>
                  </a:schemeClr>
                </a:solidFill>
                <a:cs typeface="Courier New" pitchFamily="49" charset="0"/>
              </a:rPr>
              <a:t>apt-get  install  </a:t>
            </a:r>
            <a:r>
              <a:rPr lang="en-US" sz="2000" dirty="0" smtClean="0">
                <a:solidFill>
                  <a:schemeClr val="bg1">
                    <a:lumMod val="50000"/>
                  </a:schemeClr>
                </a:solidFill>
                <a:cs typeface="Courier New" pitchFamily="49" charset="0"/>
              </a:rPr>
              <a:t>&lt;</a:t>
            </a:r>
            <a:r>
              <a:rPr lang="en-US" sz="2000" dirty="0" err="1" smtClean="0">
                <a:solidFill>
                  <a:schemeClr val="bg1">
                    <a:lumMod val="50000"/>
                  </a:schemeClr>
                </a:solidFill>
                <a:cs typeface="Courier New" pitchFamily="49" charset="0"/>
              </a:rPr>
              <a:t>packageName</a:t>
            </a:r>
            <a:r>
              <a:rPr lang="en-US" sz="2000" dirty="0" smtClean="0">
                <a:solidFill>
                  <a:schemeClr val="bg1">
                    <a:lumMod val="50000"/>
                  </a:schemeClr>
                </a:solidFill>
                <a:cs typeface="Courier New" pitchFamily="49" charset="0"/>
              </a:rPr>
              <a:t>&gt;</a:t>
            </a:r>
          </a:p>
          <a:p>
            <a:pPr marL="457200" indent="-457200" eaLnBrk="1" hangingPunct="1">
              <a:lnSpc>
                <a:spcPct val="80000"/>
              </a:lnSpc>
              <a:buFontTx/>
              <a:buNone/>
              <a:defRPr/>
            </a:pPr>
            <a:r>
              <a:rPr lang="en-US" sz="2000" dirty="0" smtClean="0">
                <a:cs typeface="Courier New" pitchFamily="49" charset="0"/>
              </a:rPr>
              <a:t>	This downloads the package with </a:t>
            </a:r>
            <a:r>
              <a:rPr lang="en-US" sz="2000" dirty="0" err="1" smtClean="0">
                <a:solidFill>
                  <a:schemeClr val="bg1">
                    <a:lumMod val="50000"/>
                  </a:schemeClr>
                </a:solidFill>
                <a:cs typeface="Courier New" pitchFamily="49" charset="0"/>
              </a:rPr>
              <a:t>packageName</a:t>
            </a:r>
            <a:r>
              <a:rPr lang="en-US" sz="2000" dirty="0" smtClean="0">
                <a:cs typeface="Courier New" pitchFamily="49" charset="0"/>
              </a:rPr>
              <a:t> and resolves dependencies by downloading and installing dependent packages.</a:t>
            </a:r>
          </a:p>
          <a:p>
            <a:pPr marL="457200" indent="-457200" eaLnBrk="1" hangingPunct="1">
              <a:lnSpc>
                <a:spcPct val="80000"/>
              </a:lnSpc>
              <a:buFontTx/>
              <a:buNone/>
              <a:defRPr/>
            </a:pPr>
            <a:r>
              <a:rPr lang="en-US" sz="2000" dirty="0" smtClean="0">
                <a:cs typeface="Courier New" pitchFamily="49" charset="0"/>
              </a:rPr>
              <a:t>	If the system already has the package, it lets you know that the package is already installed.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11162"/>
          </a:xfrm>
        </p:spPr>
        <p:txBody>
          <a:bodyPr/>
          <a:lstStyle/>
          <a:p>
            <a:pPr eaLnBrk="1" hangingPunct="1">
              <a:defRPr/>
            </a:pPr>
            <a:r>
              <a:rPr lang="en-US" sz="2800" dirty="0" smtClean="0"/>
              <a:t>Background History</a:t>
            </a:r>
            <a:endParaRPr lang="en-US" sz="2000" dirty="0" smtClean="0">
              <a:solidFill>
                <a:schemeClr val="accent1">
                  <a:lumMod val="50000"/>
                </a:schemeClr>
              </a:solidFill>
            </a:endParaRPr>
          </a:p>
        </p:txBody>
      </p:sp>
      <p:sp>
        <p:nvSpPr>
          <p:cNvPr id="3075" name="Rectangle 3"/>
          <p:cNvSpPr>
            <a:spLocks noGrp="1" noChangeArrowheads="1"/>
          </p:cNvSpPr>
          <p:nvPr>
            <p:ph type="body" idx="1"/>
          </p:nvPr>
        </p:nvSpPr>
        <p:spPr>
          <a:xfrm>
            <a:off x="533400" y="685800"/>
            <a:ext cx="8153400" cy="5791200"/>
          </a:xfrm>
        </p:spPr>
        <p:txBody>
          <a:bodyPr/>
          <a:lstStyle/>
          <a:p>
            <a:pPr eaLnBrk="1" hangingPunct="1">
              <a:lnSpc>
                <a:spcPct val="80000"/>
              </a:lnSpc>
              <a:buFontTx/>
              <a:buNone/>
            </a:pPr>
            <a:r>
              <a:rPr lang="en-US" sz="2000" dirty="0" smtClean="0"/>
              <a:t>In the beginning</a:t>
            </a:r>
          </a:p>
          <a:p>
            <a:pPr eaLnBrk="1" hangingPunct="1">
              <a:lnSpc>
                <a:spcPct val="80000"/>
              </a:lnSpc>
            </a:pPr>
            <a:r>
              <a:rPr lang="en-US" sz="2000" dirty="0" smtClean="0">
                <a:cs typeface="Courier New" pitchFamily="49" charset="0"/>
              </a:rPr>
              <a:t>Unix began in 1969 as a research project at AT&amp;T Bell Labs.</a:t>
            </a:r>
          </a:p>
          <a:p>
            <a:pPr eaLnBrk="1" hangingPunct="1">
              <a:lnSpc>
                <a:spcPct val="80000"/>
              </a:lnSpc>
            </a:pPr>
            <a:r>
              <a:rPr lang="en-US" sz="2000" dirty="0" smtClean="0">
                <a:cs typeface="Courier New" pitchFamily="49" charset="0"/>
              </a:rPr>
              <a:t>In the 1970’s Unix ran on mainframes and was free and open sourced.</a:t>
            </a:r>
          </a:p>
          <a:p>
            <a:pPr eaLnBrk="1" hangingPunct="1">
              <a:lnSpc>
                <a:spcPct val="80000"/>
              </a:lnSpc>
            </a:pPr>
            <a:r>
              <a:rPr lang="en-US" sz="2000" dirty="0" smtClean="0">
                <a:cs typeface="Courier New" pitchFamily="49" charset="0"/>
              </a:rPr>
              <a:t>There were 2 variants of Unix: System V (from AT&amp;T) and BSD (from UC Berkeley).</a:t>
            </a:r>
          </a:p>
          <a:p>
            <a:pPr eaLnBrk="1" hangingPunct="1">
              <a:lnSpc>
                <a:spcPct val="80000"/>
              </a:lnSpc>
            </a:pPr>
            <a:r>
              <a:rPr lang="en-US" sz="2000" dirty="0" smtClean="0">
                <a:cs typeface="Courier New" pitchFamily="49" charset="0"/>
              </a:rPr>
              <a:t>In the 1980’s Unix became the OS of choice for the growing high tech industry.</a:t>
            </a:r>
          </a:p>
          <a:p>
            <a:pPr eaLnBrk="1" hangingPunct="1">
              <a:lnSpc>
                <a:spcPct val="80000"/>
              </a:lnSpc>
            </a:pPr>
            <a:r>
              <a:rPr lang="en-US" sz="2000" dirty="0" smtClean="0">
                <a:cs typeface="Courier New" pitchFamily="49" charset="0"/>
              </a:rPr>
              <a:t>Unix continued to run on mainframes, but also ran on workstations that are networked together.</a:t>
            </a:r>
          </a:p>
          <a:p>
            <a:pPr eaLnBrk="1" hangingPunct="1">
              <a:lnSpc>
                <a:spcPct val="80000"/>
              </a:lnSpc>
            </a:pPr>
            <a:r>
              <a:rPr lang="en-US" sz="2000" dirty="0" smtClean="0">
                <a:cs typeface="Courier New" pitchFamily="49" charset="0"/>
              </a:rPr>
              <a:t>Unix began to have many more variants, most are proprietary and costly.</a:t>
            </a:r>
          </a:p>
          <a:p>
            <a:pPr eaLnBrk="1" hangingPunct="1">
              <a:lnSpc>
                <a:spcPct val="80000"/>
              </a:lnSpc>
              <a:spcBef>
                <a:spcPts val="1200"/>
              </a:spcBef>
              <a:buFontTx/>
              <a:buNone/>
            </a:pPr>
            <a:r>
              <a:rPr lang="en-US" sz="2000" dirty="0" smtClean="0">
                <a:cs typeface="Courier New" pitchFamily="49" charset="0"/>
              </a:rPr>
              <a:t>The arrival of Linux</a:t>
            </a:r>
            <a:endParaRPr lang="en-US" sz="2000" dirty="0" smtClean="0"/>
          </a:p>
          <a:p>
            <a:pPr eaLnBrk="1" hangingPunct="1">
              <a:lnSpc>
                <a:spcPct val="80000"/>
              </a:lnSpc>
            </a:pPr>
            <a:r>
              <a:rPr lang="en-US" sz="2000" dirty="0" smtClean="0"/>
              <a:t>Linux started out as a personal project for </a:t>
            </a:r>
            <a:r>
              <a:rPr lang="en-US" sz="2000" dirty="0" err="1" smtClean="0"/>
              <a:t>Linus</a:t>
            </a:r>
            <a:r>
              <a:rPr lang="en-US" sz="2000" dirty="0" smtClean="0"/>
              <a:t> </a:t>
            </a:r>
            <a:r>
              <a:rPr lang="en-US" sz="2000" dirty="0" err="1" smtClean="0"/>
              <a:t>Torvalds</a:t>
            </a:r>
            <a:r>
              <a:rPr lang="en-US" sz="2000" dirty="0" smtClean="0"/>
              <a:t> in 1991.</a:t>
            </a:r>
          </a:p>
          <a:p>
            <a:pPr eaLnBrk="1" hangingPunct="1">
              <a:lnSpc>
                <a:spcPct val="80000"/>
              </a:lnSpc>
            </a:pPr>
            <a:r>
              <a:rPr lang="en-US" sz="2000" dirty="0" smtClean="0"/>
              <a:t>Soon Linux became a free, open sourced, cooperatively developed variant of Unix.</a:t>
            </a:r>
          </a:p>
          <a:p>
            <a:pPr eaLnBrk="1" hangingPunct="1">
              <a:lnSpc>
                <a:spcPct val="80000"/>
              </a:lnSpc>
            </a:pPr>
            <a:r>
              <a:rPr lang="en-US" sz="2000" dirty="0" smtClean="0"/>
              <a:t>Linux is a reimplementation and enhancement of Unix, and conforms to the POSIX standard.</a:t>
            </a:r>
          </a:p>
          <a:p>
            <a:pPr eaLnBrk="1" hangingPunct="1">
              <a:lnSpc>
                <a:spcPct val="80000"/>
              </a:lnSpc>
            </a:pPr>
            <a:r>
              <a:rPr lang="en-US" sz="2000" dirty="0" smtClean="0"/>
              <a:t>Linux does not ‘inherit’ code from the AT&amp;T or the BSD variant, but from a functional perspective it is somewhere between the two.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solidFill>
                  <a:schemeClr val="accent1">
                    <a:lumMod val="50000"/>
                  </a:schemeClr>
                </a:solidFill>
              </a:rPr>
              <a:t>apt </a:t>
            </a:r>
            <a:r>
              <a:rPr lang="en-US" sz="2000" dirty="0" smtClean="0">
                <a:solidFill>
                  <a:schemeClr val="tx1"/>
                </a:solidFill>
              </a:rPr>
              <a:t>(2 of 2)</a:t>
            </a:r>
          </a:p>
        </p:txBody>
      </p:sp>
      <p:sp>
        <p:nvSpPr>
          <p:cNvPr id="13315" name="Rectangle 3"/>
          <p:cNvSpPr>
            <a:spLocks noGrp="1" noChangeArrowheads="1"/>
          </p:cNvSpPr>
          <p:nvPr>
            <p:ph type="body" idx="1"/>
          </p:nvPr>
        </p:nvSpPr>
        <p:spPr>
          <a:xfrm>
            <a:off x="457200" y="685800"/>
            <a:ext cx="8305800" cy="5638800"/>
          </a:xfrm>
        </p:spPr>
        <p:txBody>
          <a:bodyPr/>
          <a:lstStyle/>
          <a:p>
            <a:pPr marL="457200" indent="-457200" eaLnBrk="1" hangingPunct="1">
              <a:lnSpc>
                <a:spcPct val="80000"/>
              </a:lnSpc>
              <a:defRPr/>
            </a:pPr>
            <a:r>
              <a:rPr lang="en-US" sz="2000" dirty="0" smtClean="0">
                <a:cs typeface="Courier New" pitchFamily="49" charset="0"/>
              </a:rPr>
              <a:t>To upgrade all installed packages:    </a:t>
            </a:r>
            <a:r>
              <a:rPr lang="en-US" sz="2000" dirty="0" smtClean="0">
                <a:solidFill>
                  <a:schemeClr val="accent1">
                    <a:lumMod val="50000"/>
                  </a:schemeClr>
                </a:solidFill>
                <a:cs typeface="Courier New" pitchFamily="49" charset="0"/>
              </a:rPr>
              <a:t>apt-get  upgrade</a:t>
            </a:r>
          </a:p>
          <a:p>
            <a:pPr marL="457200" indent="-457200" eaLnBrk="1" hangingPunct="1">
              <a:lnSpc>
                <a:spcPct val="80000"/>
              </a:lnSpc>
              <a:buFontTx/>
              <a:buNone/>
              <a:defRPr/>
            </a:pPr>
            <a:r>
              <a:rPr lang="en-US" sz="2000" dirty="0" smtClean="0">
                <a:cs typeface="Courier New" pitchFamily="49" charset="0"/>
              </a:rPr>
              <a:t>	This checks for outdated packages that are in your system and upgrades all of them.</a:t>
            </a:r>
          </a:p>
          <a:p>
            <a:pPr marL="457200" indent="-457200" eaLnBrk="1" hangingPunct="1">
              <a:lnSpc>
                <a:spcPct val="80000"/>
              </a:lnSpc>
              <a:defRPr/>
            </a:pPr>
            <a:r>
              <a:rPr lang="en-US" sz="2000" dirty="0" smtClean="0">
                <a:cs typeface="Courier New" pitchFamily="49" charset="0"/>
              </a:rPr>
              <a:t>To remove a package:   </a:t>
            </a:r>
            <a:r>
              <a:rPr lang="en-US" sz="2000" dirty="0" smtClean="0">
                <a:solidFill>
                  <a:schemeClr val="accent1">
                    <a:lumMod val="50000"/>
                  </a:schemeClr>
                </a:solidFill>
                <a:cs typeface="Courier New" pitchFamily="49" charset="0"/>
              </a:rPr>
              <a:t>apt-get  remove  </a:t>
            </a:r>
            <a:r>
              <a:rPr lang="en-US" sz="2000" dirty="0" smtClean="0">
                <a:solidFill>
                  <a:schemeClr val="bg1">
                    <a:lumMod val="50000"/>
                  </a:schemeClr>
                </a:solidFill>
                <a:cs typeface="Courier New" pitchFamily="49" charset="0"/>
              </a:rPr>
              <a:t>&lt;</a:t>
            </a:r>
            <a:r>
              <a:rPr lang="en-US" sz="2000" dirty="0" err="1" smtClean="0">
                <a:solidFill>
                  <a:schemeClr val="bg1">
                    <a:lumMod val="50000"/>
                  </a:schemeClr>
                </a:solidFill>
                <a:cs typeface="Courier New" pitchFamily="49" charset="0"/>
              </a:rPr>
              <a:t>packageName</a:t>
            </a:r>
            <a:r>
              <a:rPr lang="en-US" sz="2000" dirty="0" smtClean="0">
                <a:solidFill>
                  <a:schemeClr val="bg1">
                    <a:lumMod val="50000"/>
                  </a:schemeClr>
                </a:solidFill>
                <a:cs typeface="Courier New" pitchFamily="49" charset="0"/>
              </a:rPr>
              <a:t>&gt;</a:t>
            </a:r>
          </a:p>
          <a:p>
            <a:pPr marL="457200" indent="-457200" eaLnBrk="1" hangingPunct="1">
              <a:lnSpc>
                <a:spcPct val="80000"/>
              </a:lnSpc>
              <a:defRPr/>
            </a:pPr>
            <a:r>
              <a:rPr lang="en-US" sz="2000" dirty="0" smtClean="0">
                <a:cs typeface="Courier New" pitchFamily="49" charset="0"/>
              </a:rPr>
              <a:t>This removes the package with </a:t>
            </a:r>
            <a:r>
              <a:rPr lang="en-US" sz="2000" dirty="0" err="1" smtClean="0">
                <a:solidFill>
                  <a:schemeClr val="bg1">
                    <a:lumMod val="50000"/>
                  </a:schemeClr>
                </a:solidFill>
                <a:cs typeface="Courier New" pitchFamily="49" charset="0"/>
              </a:rPr>
              <a:t>packageName</a:t>
            </a:r>
            <a:r>
              <a:rPr lang="en-US" sz="2000" dirty="0" smtClean="0">
                <a:cs typeface="Courier New" pitchFamily="49" charset="0"/>
              </a:rPr>
              <a:t> and removes all packages that depend on it.</a:t>
            </a:r>
          </a:p>
          <a:p>
            <a:pPr marL="457200" indent="-457200" eaLnBrk="1" hangingPunct="1">
              <a:lnSpc>
                <a:spcPct val="80000"/>
              </a:lnSpc>
              <a:defRPr/>
            </a:pPr>
            <a:r>
              <a:rPr lang="en-US" sz="2000" dirty="0" smtClean="0">
                <a:cs typeface="Courier New" pitchFamily="49" charset="0"/>
              </a:rPr>
              <a:t>To clear out the directory that </a:t>
            </a:r>
            <a:r>
              <a:rPr lang="en-US" sz="2000" dirty="0" smtClean="0">
                <a:solidFill>
                  <a:schemeClr val="accent1">
                    <a:lumMod val="50000"/>
                  </a:schemeClr>
                </a:solidFill>
                <a:cs typeface="Courier New" pitchFamily="49" charset="0"/>
              </a:rPr>
              <a:t>apt</a:t>
            </a:r>
            <a:r>
              <a:rPr lang="en-US" sz="2000" dirty="0" smtClean="0">
                <a:cs typeface="Courier New" pitchFamily="49" charset="0"/>
              </a:rPr>
              <a:t> uses to download packages:    	</a:t>
            </a:r>
            <a:r>
              <a:rPr lang="en-US" sz="2000" dirty="0" smtClean="0">
                <a:solidFill>
                  <a:schemeClr val="accent1">
                    <a:lumMod val="50000"/>
                  </a:schemeClr>
                </a:solidFill>
                <a:cs typeface="Courier New" pitchFamily="49" charset="0"/>
              </a:rPr>
              <a:t>apt-get  clean</a:t>
            </a:r>
          </a:p>
          <a:p>
            <a:pPr marL="457200" indent="-457200" eaLnBrk="1" hangingPunct="1">
              <a:lnSpc>
                <a:spcPct val="80000"/>
              </a:lnSpc>
              <a:buFontTx/>
              <a:buNone/>
              <a:defRPr/>
            </a:pPr>
            <a:r>
              <a:rPr lang="en-US" sz="2000" dirty="0" smtClean="0">
                <a:cs typeface="Courier New" pitchFamily="49" charset="0"/>
              </a:rPr>
              <a:t>	When </a:t>
            </a:r>
            <a:r>
              <a:rPr lang="en-US" sz="2000" dirty="0" smtClean="0">
                <a:solidFill>
                  <a:schemeClr val="accent1">
                    <a:lumMod val="50000"/>
                  </a:schemeClr>
                </a:solidFill>
                <a:cs typeface="Courier New" pitchFamily="49" charset="0"/>
              </a:rPr>
              <a:t>apt-get</a:t>
            </a:r>
            <a:r>
              <a:rPr lang="en-US" sz="2000" dirty="0" smtClean="0">
                <a:cs typeface="Courier New" pitchFamily="49" charset="0"/>
              </a:rPr>
              <a:t> downloads a package, it stores the package (which is a binary file) at </a:t>
            </a:r>
            <a:r>
              <a:rPr lang="en-US" sz="2000" i="1" dirty="0" smtClean="0">
                <a:cs typeface="Courier New" pitchFamily="49" charset="0"/>
              </a:rPr>
              <a:t>/</a:t>
            </a:r>
            <a:r>
              <a:rPr lang="en-US" sz="2000" i="1" dirty="0" err="1" smtClean="0">
                <a:cs typeface="Courier New" pitchFamily="49" charset="0"/>
              </a:rPr>
              <a:t>var</a:t>
            </a:r>
            <a:r>
              <a:rPr lang="en-US" sz="2000" i="1" dirty="0" smtClean="0">
                <a:cs typeface="Courier New" pitchFamily="49" charset="0"/>
              </a:rPr>
              <a:t>/cache/apt/archives</a:t>
            </a:r>
            <a:r>
              <a:rPr lang="en-US" sz="2000" dirty="0" smtClean="0">
                <a:cs typeface="Courier New" pitchFamily="49" charset="0"/>
              </a:rPr>
              <a:t>. Then it ‘</a:t>
            </a:r>
            <a:r>
              <a:rPr lang="en-US" sz="2000" dirty="0" err="1" smtClean="0">
                <a:cs typeface="Courier New" pitchFamily="49" charset="0"/>
              </a:rPr>
              <a:t>unpackages</a:t>
            </a:r>
            <a:r>
              <a:rPr lang="en-US" sz="2000" dirty="0" smtClean="0">
                <a:cs typeface="Courier New" pitchFamily="49" charset="0"/>
              </a:rPr>
              <a:t>’ the binary file and installs the various files in the system . After the package is installed, the file in the archive is not used.</a:t>
            </a:r>
          </a:p>
          <a:p>
            <a:pPr marL="457200" indent="-457200" eaLnBrk="1" hangingPunct="1">
              <a:lnSpc>
                <a:spcPct val="80000"/>
              </a:lnSpc>
              <a:buFontTx/>
              <a:buNone/>
              <a:defRPr/>
            </a:pPr>
            <a:r>
              <a:rPr lang="en-US" sz="2000" dirty="0" smtClean="0">
                <a:cs typeface="Courier New" pitchFamily="49" charset="0"/>
              </a:rPr>
              <a:t>	If you download a lot of packages, over time this </a:t>
            </a:r>
            <a:r>
              <a:rPr lang="en-US" sz="2000" i="1" dirty="0" smtClean="0">
                <a:cs typeface="Courier New" pitchFamily="49" charset="0"/>
              </a:rPr>
              <a:t>archives</a:t>
            </a:r>
            <a:r>
              <a:rPr lang="en-US" sz="2000" dirty="0" smtClean="0">
                <a:cs typeface="Courier New" pitchFamily="49" charset="0"/>
              </a:rPr>
              <a:t> directory can take up memory space and will be full of binary files that are not used. The </a:t>
            </a:r>
            <a:r>
              <a:rPr lang="en-US" sz="2000" dirty="0" smtClean="0">
                <a:solidFill>
                  <a:schemeClr val="accent1">
                    <a:lumMod val="50000"/>
                  </a:schemeClr>
                </a:solidFill>
                <a:cs typeface="Courier New" pitchFamily="49" charset="0"/>
              </a:rPr>
              <a:t>clean</a:t>
            </a:r>
            <a:r>
              <a:rPr lang="en-US" sz="2000" dirty="0" smtClean="0">
                <a:cs typeface="Courier New" pitchFamily="49" charset="0"/>
              </a:rPr>
              <a:t> utility empties the directory, freeing up memory for the system.</a:t>
            </a:r>
          </a:p>
          <a:p>
            <a:pPr marL="457200" indent="-457200" eaLnBrk="1" hangingPunct="1">
              <a:lnSpc>
                <a:spcPct val="80000"/>
              </a:lnSpc>
              <a:defRPr/>
            </a:pPr>
            <a:endParaRPr lang="en-US" sz="2000" dirty="0" smtClean="0">
              <a:cs typeface="Courier New" pitchFamily="49" charset="0"/>
            </a:endParaRPr>
          </a:p>
          <a:p>
            <a:pPr marL="457200" indent="-457200" eaLnBrk="1" hangingPunct="1">
              <a:lnSpc>
                <a:spcPct val="80000"/>
              </a:lnSpc>
              <a:buFontTx/>
              <a:buNone/>
              <a:defRPr/>
            </a:pPr>
            <a:r>
              <a:rPr lang="en-US" sz="2000" dirty="0" smtClean="0">
                <a:cs typeface="Courier New" pitchFamily="49" charset="0"/>
              </a:rPr>
              <a:t>	</a:t>
            </a:r>
            <a:br>
              <a:rPr lang="en-US" sz="2000" dirty="0" smtClean="0">
                <a:cs typeface="Courier New" pitchFamily="49" charset="0"/>
              </a:rPr>
            </a:br>
            <a:endParaRPr lang="en-US" sz="2000" dirty="0" smtClean="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solidFill>
                  <a:schemeClr val="accent1">
                    <a:lumMod val="50000"/>
                  </a:schemeClr>
                </a:solidFill>
              </a:rPr>
              <a:t>yum</a:t>
            </a:r>
            <a:endParaRPr lang="en-US" sz="2000" dirty="0" smtClean="0">
              <a:solidFill>
                <a:schemeClr val="tx1"/>
              </a:solidFill>
            </a:endParaRPr>
          </a:p>
        </p:txBody>
      </p:sp>
      <p:sp>
        <p:nvSpPr>
          <p:cNvPr id="13315" name="Rectangle 3"/>
          <p:cNvSpPr>
            <a:spLocks noGrp="1" noChangeArrowheads="1"/>
          </p:cNvSpPr>
          <p:nvPr>
            <p:ph type="body" idx="1"/>
          </p:nvPr>
        </p:nvSpPr>
        <p:spPr>
          <a:xfrm>
            <a:off x="457200" y="685800"/>
            <a:ext cx="8305800" cy="5638800"/>
          </a:xfrm>
        </p:spPr>
        <p:txBody>
          <a:bodyPr/>
          <a:lstStyle/>
          <a:p>
            <a:pPr marL="457200" indent="-457200" eaLnBrk="1" hangingPunct="1">
              <a:lnSpc>
                <a:spcPct val="80000"/>
              </a:lnSpc>
              <a:defRPr/>
            </a:pPr>
            <a:r>
              <a:rPr lang="en-US" sz="2000" dirty="0" smtClean="0">
                <a:solidFill>
                  <a:schemeClr val="accent1">
                    <a:lumMod val="50000"/>
                  </a:schemeClr>
                </a:solidFill>
                <a:cs typeface="Courier New" pitchFamily="49" charset="0"/>
              </a:rPr>
              <a:t>yum</a:t>
            </a:r>
            <a:r>
              <a:rPr lang="en-US" sz="2000" dirty="0" smtClean="0">
                <a:cs typeface="Courier New" pitchFamily="49" charset="0"/>
              </a:rPr>
              <a:t> is another popular package manager that has the same functionality as </a:t>
            </a:r>
            <a:r>
              <a:rPr lang="en-US" sz="2000" dirty="0" smtClean="0">
                <a:solidFill>
                  <a:schemeClr val="accent1">
                    <a:lumMod val="50000"/>
                  </a:schemeClr>
                </a:solidFill>
                <a:cs typeface="Courier New" pitchFamily="49" charset="0"/>
              </a:rPr>
              <a:t>apt</a:t>
            </a:r>
          </a:p>
          <a:p>
            <a:pPr marL="457200" indent="-457200" eaLnBrk="1" hangingPunct="1">
              <a:lnSpc>
                <a:spcPct val="80000"/>
              </a:lnSpc>
              <a:defRPr/>
            </a:pPr>
            <a:r>
              <a:rPr lang="en-US" sz="2000" dirty="0" smtClean="0">
                <a:cs typeface="Courier New" pitchFamily="49" charset="0"/>
              </a:rPr>
              <a:t>To search the repository for packages that are not already on the system:   </a:t>
            </a:r>
            <a:r>
              <a:rPr lang="en-US" sz="2000" dirty="0" smtClean="0">
                <a:solidFill>
                  <a:schemeClr val="accent1">
                    <a:lumMod val="50000"/>
                  </a:schemeClr>
                </a:solidFill>
              </a:rPr>
              <a:t>available  yum  list </a:t>
            </a:r>
          </a:p>
          <a:p>
            <a:pPr marL="457200" indent="-457200" eaLnBrk="1" hangingPunct="1">
              <a:lnSpc>
                <a:spcPct val="80000"/>
              </a:lnSpc>
              <a:buFontTx/>
              <a:buNone/>
              <a:defRPr/>
            </a:pPr>
            <a:r>
              <a:rPr lang="en-US" sz="2000" dirty="0" smtClean="0">
                <a:cs typeface="Courier New" pitchFamily="49" charset="0"/>
              </a:rPr>
              <a:t>	Again, this can be a long list, so use filtering utilities to find the package you want.</a:t>
            </a:r>
          </a:p>
          <a:p>
            <a:pPr marL="457200" indent="-457200" eaLnBrk="1" hangingPunct="1">
              <a:lnSpc>
                <a:spcPct val="80000"/>
              </a:lnSpc>
              <a:defRPr/>
            </a:pPr>
            <a:r>
              <a:rPr lang="en-US" sz="2000" dirty="0" smtClean="0">
                <a:cs typeface="Courier New" pitchFamily="49" charset="0"/>
              </a:rPr>
              <a:t>To install a new package:  </a:t>
            </a:r>
            <a:r>
              <a:rPr lang="en-US" sz="2000" dirty="0" smtClean="0">
                <a:solidFill>
                  <a:schemeClr val="accent1">
                    <a:lumMod val="50000"/>
                  </a:schemeClr>
                </a:solidFill>
              </a:rPr>
              <a:t>yum   install  </a:t>
            </a:r>
            <a:r>
              <a:rPr lang="en-US" sz="2000" dirty="0" smtClean="0">
                <a:solidFill>
                  <a:schemeClr val="bg1">
                    <a:lumMod val="50000"/>
                  </a:schemeClr>
                </a:solidFill>
              </a:rPr>
              <a:t>&lt;</a:t>
            </a:r>
            <a:r>
              <a:rPr lang="en-US" sz="2000" dirty="0" err="1" smtClean="0">
                <a:solidFill>
                  <a:schemeClr val="bg1">
                    <a:lumMod val="50000"/>
                  </a:schemeClr>
                </a:solidFill>
              </a:rPr>
              <a:t>packageName</a:t>
            </a:r>
            <a:r>
              <a:rPr lang="en-US" sz="2000" dirty="0" smtClean="0">
                <a:solidFill>
                  <a:schemeClr val="bg1">
                    <a:lumMod val="50000"/>
                  </a:schemeClr>
                </a:solidFill>
              </a:rPr>
              <a:t>&gt;</a:t>
            </a:r>
            <a:endParaRPr lang="en-US" sz="2000" dirty="0" smtClean="0">
              <a:solidFill>
                <a:schemeClr val="bg1">
                  <a:lumMod val="50000"/>
                </a:schemeClr>
              </a:solidFill>
              <a:cs typeface="Courier New" pitchFamily="49" charset="0"/>
            </a:endParaRPr>
          </a:p>
          <a:p>
            <a:pPr marL="457200" indent="-457200" eaLnBrk="1" hangingPunct="1">
              <a:lnSpc>
                <a:spcPct val="80000"/>
              </a:lnSpc>
              <a:defRPr/>
            </a:pPr>
            <a:r>
              <a:rPr lang="en-US" sz="2000" dirty="0" smtClean="0">
                <a:cs typeface="Courier New" pitchFamily="49" charset="0"/>
              </a:rPr>
              <a:t>To upgrade installed packages:    </a:t>
            </a:r>
            <a:r>
              <a:rPr lang="en-US" sz="2000" dirty="0" smtClean="0">
                <a:solidFill>
                  <a:schemeClr val="accent1">
                    <a:lumMod val="50000"/>
                  </a:schemeClr>
                </a:solidFill>
                <a:cs typeface="Courier New" pitchFamily="49" charset="0"/>
              </a:rPr>
              <a:t>yum  update</a:t>
            </a:r>
          </a:p>
          <a:p>
            <a:pPr marL="457200" indent="-457200" eaLnBrk="1" hangingPunct="1">
              <a:lnSpc>
                <a:spcPct val="80000"/>
              </a:lnSpc>
              <a:defRPr/>
            </a:pPr>
            <a:r>
              <a:rPr lang="en-US" sz="2000" dirty="0" smtClean="0">
                <a:cs typeface="Courier New" pitchFamily="49" charset="0"/>
              </a:rPr>
              <a:t>To remove a package:     </a:t>
            </a:r>
            <a:r>
              <a:rPr lang="en-US" sz="2000" dirty="0" smtClean="0">
                <a:solidFill>
                  <a:schemeClr val="accent1">
                    <a:lumMod val="50000"/>
                  </a:schemeClr>
                </a:solidFill>
                <a:cs typeface="Courier New" pitchFamily="49" charset="0"/>
              </a:rPr>
              <a:t>yum  remove  </a:t>
            </a:r>
            <a:r>
              <a:rPr lang="en-US" sz="2000" dirty="0" smtClean="0">
                <a:solidFill>
                  <a:schemeClr val="bg1">
                    <a:lumMod val="50000"/>
                  </a:schemeClr>
                </a:solidFill>
                <a:cs typeface="Courier New" pitchFamily="49" charset="0"/>
              </a:rPr>
              <a:t>&lt;</a:t>
            </a:r>
            <a:r>
              <a:rPr lang="en-US" sz="2000" dirty="0" err="1" smtClean="0">
                <a:solidFill>
                  <a:schemeClr val="bg1">
                    <a:lumMod val="50000"/>
                  </a:schemeClr>
                </a:solidFill>
                <a:cs typeface="Courier New" pitchFamily="49" charset="0"/>
              </a:rPr>
              <a:t>packageName</a:t>
            </a:r>
            <a:r>
              <a:rPr lang="en-US" sz="2000" dirty="0" smtClean="0">
                <a:solidFill>
                  <a:schemeClr val="bg1">
                    <a:lumMod val="50000"/>
                  </a:schemeClr>
                </a:solidFill>
                <a:cs typeface="Courier New" pitchFamily="49" charset="0"/>
              </a:rPr>
              <a:t>&gt;</a:t>
            </a:r>
          </a:p>
          <a:p>
            <a:pPr marL="457200" indent="-457200" eaLnBrk="1" hangingPunct="1">
              <a:lnSpc>
                <a:spcPct val="80000"/>
              </a:lnSpc>
              <a:defRPr/>
            </a:pPr>
            <a:r>
              <a:rPr lang="en-US" sz="2000" dirty="0" smtClean="0">
                <a:cs typeface="Courier New" pitchFamily="49" charset="0"/>
              </a:rPr>
              <a:t>To remove the directory of binary files that yum uses to download packages:    </a:t>
            </a:r>
            <a:r>
              <a:rPr lang="en-US" sz="2000" dirty="0" smtClean="0">
                <a:solidFill>
                  <a:schemeClr val="accent1">
                    <a:lumMod val="50000"/>
                  </a:schemeClr>
                </a:solidFill>
                <a:cs typeface="Courier New" pitchFamily="49" charset="0"/>
              </a:rPr>
              <a:t>yum  clean  all</a:t>
            </a:r>
          </a:p>
          <a:p>
            <a:pPr marL="457200" indent="-457200" eaLnBrk="1" hangingPunct="1">
              <a:lnSpc>
                <a:spcPct val="80000"/>
              </a:lnSpc>
              <a:buFontTx/>
              <a:buNone/>
              <a:defRPr/>
            </a:pPr>
            <a:r>
              <a:rPr lang="en-US" sz="2000" dirty="0" smtClean="0">
                <a:cs typeface="Courier New" pitchFamily="49" charset="0"/>
              </a:rPr>
              <a:t>	</a:t>
            </a:r>
            <a:br>
              <a:rPr lang="en-US" sz="2000" dirty="0" smtClean="0">
                <a:cs typeface="Courier New" pitchFamily="49" charset="0"/>
              </a:rPr>
            </a:br>
            <a:endParaRPr lang="en-US" sz="2000" dirty="0" smtClean="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The End</a:t>
            </a:r>
            <a:endParaRPr lang="en-US" sz="2000" dirty="0" smtClean="0">
              <a:solidFill>
                <a:schemeClr val="accent1">
                  <a:lumMod val="50000"/>
                </a:schemeClr>
              </a:solidFill>
            </a:endParaRPr>
          </a:p>
        </p:txBody>
      </p:sp>
      <p:sp>
        <p:nvSpPr>
          <p:cNvPr id="31747" name="Rectangle 3"/>
          <p:cNvSpPr>
            <a:spLocks noGrp="1" noChangeArrowheads="1"/>
          </p:cNvSpPr>
          <p:nvPr>
            <p:ph type="body" idx="1"/>
          </p:nvPr>
        </p:nvSpPr>
        <p:spPr>
          <a:xfrm>
            <a:off x="762000" y="762000"/>
            <a:ext cx="7467600" cy="5486400"/>
          </a:xfrm>
        </p:spPr>
        <p:txBody>
          <a:bodyPr/>
          <a:lstStyle/>
          <a:p>
            <a:pPr eaLnBrk="1" hangingPunct="1">
              <a:lnSpc>
                <a:spcPct val="80000"/>
              </a:lnSpc>
              <a:buFontTx/>
              <a:buNone/>
            </a:pPr>
            <a:endParaRPr lang="en-US" sz="2000" dirty="0" smtClean="0"/>
          </a:p>
          <a:p>
            <a:pPr eaLnBrk="1" hangingPunct="1">
              <a:lnSpc>
                <a:spcPct val="80000"/>
              </a:lnSpc>
            </a:pPr>
            <a:endParaRPr lang="en-US" sz="2000" dirty="0" smtClean="0"/>
          </a:p>
          <a:p>
            <a:pPr eaLnBrk="1" hangingPunct="1">
              <a:lnSpc>
                <a:spcPct val="80000"/>
              </a:lnSpc>
            </a:pPr>
            <a:r>
              <a:rPr lang="en-US" sz="2000" dirty="0" smtClean="0"/>
              <a:t>Congratulations! You’ve reached the end of the material for CIS 18B </a:t>
            </a:r>
          </a:p>
          <a:p>
            <a:pPr eaLnBrk="1" hangingPunct="1">
              <a:lnSpc>
                <a:spcPct val="80000"/>
              </a:lnSpc>
            </a:pPr>
            <a:r>
              <a:rPr lang="en-US" sz="2000" dirty="0" smtClean="0"/>
              <a:t>As an advanced user of Linux, you probably find that Linux is not an intimidating black box as some people tend to think. Linux is actually an open system that allows you to probe it and tweak it as much as you like. </a:t>
            </a:r>
          </a:p>
          <a:p>
            <a:pPr eaLnBrk="1" hangingPunct="1">
              <a:lnSpc>
                <a:spcPct val="80000"/>
              </a:lnSpc>
            </a:pPr>
            <a:r>
              <a:rPr lang="en-US" sz="2000" dirty="0" smtClean="0"/>
              <a:t>Linux can give GUI support for the newly initiated and for those who want graphics for games, videos, images. At the same time, Linux gives access to the rich command line interface where the power users get their work </a:t>
            </a:r>
            <a:r>
              <a:rPr lang="en-US" sz="2000" smtClean="0"/>
              <a:t>done efficiently.</a:t>
            </a:r>
          </a:p>
          <a:p>
            <a:pPr eaLnBrk="1" hangingPunct="1">
              <a:lnSpc>
                <a:spcPct val="80000"/>
              </a:lnSpc>
            </a:pPr>
            <a:r>
              <a:rPr lang="en-US" sz="2000" dirty="0" smtClean="0"/>
              <a:t>I hope you continue to use Linux in the future, whether it’s at work, at school, or the next time you have a spare computer and want to get it running for practically no cost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28600"/>
            <a:ext cx="8229600" cy="411163"/>
          </a:xfrm>
        </p:spPr>
        <p:txBody>
          <a:bodyPr/>
          <a:lstStyle/>
          <a:p>
            <a:pPr eaLnBrk="1" hangingPunct="1">
              <a:defRPr/>
            </a:pPr>
            <a:r>
              <a:rPr lang="en-US" sz="2800" dirty="0" smtClean="0"/>
              <a:t>Linux Distributions</a:t>
            </a:r>
            <a:endParaRPr lang="en-US" sz="2000" dirty="0" smtClean="0">
              <a:solidFill>
                <a:schemeClr val="accent1">
                  <a:lumMod val="50000"/>
                </a:schemeClr>
              </a:solidFill>
            </a:endParaRPr>
          </a:p>
        </p:txBody>
      </p:sp>
      <p:sp>
        <p:nvSpPr>
          <p:cNvPr id="4099" name="Rectangle 3"/>
          <p:cNvSpPr>
            <a:spLocks noGrp="1" noChangeArrowheads="1"/>
          </p:cNvSpPr>
          <p:nvPr>
            <p:ph type="body" idx="1"/>
          </p:nvPr>
        </p:nvSpPr>
        <p:spPr>
          <a:xfrm>
            <a:off x="457200" y="685800"/>
            <a:ext cx="8229600" cy="5715000"/>
          </a:xfrm>
        </p:spPr>
        <p:txBody>
          <a:bodyPr/>
          <a:lstStyle/>
          <a:p>
            <a:pPr eaLnBrk="1" hangingPunct="1">
              <a:lnSpc>
                <a:spcPct val="80000"/>
              </a:lnSpc>
            </a:pPr>
            <a:r>
              <a:rPr lang="en-US" sz="2000" dirty="0" smtClean="0">
                <a:cs typeface="Courier New" pitchFamily="49" charset="0"/>
              </a:rPr>
              <a:t>Linux differs from Unix in that the Linux core project only defines an OS kernel.</a:t>
            </a:r>
          </a:p>
          <a:p>
            <a:pPr eaLnBrk="1" hangingPunct="1">
              <a:lnSpc>
                <a:spcPct val="80000"/>
              </a:lnSpc>
            </a:pPr>
            <a:r>
              <a:rPr lang="en-US" sz="2000" dirty="0" smtClean="0">
                <a:cs typeface="Courier New" pitchFamily="49" charset="0"/>
              </a:rPr>
              <a:t>The kernel must be packaged together with utilities, daemons, and other software components to form a usable and complete OS</a:t>
            </a:r>
            <a:r>
              <a:rPr lang="en-US" sz="2000" dirty="0" smtClean="0"/>
              <a:t>, also known as a </a:t>
            </a:r>
            <a:r>
              <a:rPr lang="en-US" sz="2000" u="sng" dirty="0" smtClean="0"/>
              <a:t>distribution.</a:t>
            </a:r>
          </a:p>
          <a:p>
            <a:pPr eaLnBrk="1" hangingPunct="1">
              <a:lnSpc>
                <a:spcPct val="80000"/>
              </a:lnSpc>
            </a:pPr>
            <a:r>
              <a:rPr lang="en-US" sz="2000" dirty="0" smtClean="0">
                <a:cs typeface="Courier New" pitchFamily="49" charset="0"/>
              </a:rPr>
              <a:t>All Linux distributions share the same kernel core, but the additional software that are packaged with the kernel can change quite a bit between distributions.</a:t>
            </a:r>
          </a:p>
          <a:p>
            <a:pPr eaLnBrk="1" hangingPunct="1">
              <a:lnSpc>
                <a:spcPct val="80000"/>
              </a:lnSpc>
            </a:pPr>
            <a:r>
              <a:rPr lang="en-US" sz="2000" dirty="0" smtClean="0">
                <a:cs typeface="Courier New" pitchFamily="49" charset="0"/>
              </a:rPr>
              <a:t>Linux is open sourced, so it is possible for anyone to download the core kernel and select software packages to add to the kernel, creating a customized distribution. This is the reason why there are so many Linux distributions.</a:t>
            </a:r>
          </a:p>
          <a:p>
            <a:pPr eaLnBrk="1" hangingPunct="1">
              <a:lnSpc>
                <a:spcPct val="80000"/>
              </a:lnSpc>
            </a:pPr>
            <a:r>
              <a:rPr lang="en-US" sz="2000" dirty="0" smtClean="0">
                <a:cs typeface="Courier New" pitchFamily="49" charset="0"/>
              </a:rPr>
              <a:t>Distributions vary in their use and support</a:t>
            </a:r>
          </a:p>
          <a:p>
            <a:pPr lvl="1" eaLnBrk="1" hangingPunct="1">
              <a:lnSpc>
                <a:spcPct val="80000"/>
              </a:lnSpc>
            </a:pPr>
            <a:r>
              <a:rPr lang="en-US" sz="2000" dirty="0" smtClean="0">
                <a:cs typeface="Courier New" pitchFamily="49" charset="0"/>
              </a:rPr>
              <a:t>Some are created for embedded systems: small, single purpose</a:t>
            </a:r>
          </a:p>
          <a:p>
            <a:pPr lvl="1" eaLnBrk="1" hangingPunct="1">
              <a:lnSpc>
                <a:spcPct val="80000"/>
              </a:lnSpc>
            </a:pPr>
            <a:r>
              <a:rPr lang="en-US" sz="2000" dirty="0" smtClean="0">
                <a:cs typeface="Courier New" pitchFamily="49" charset="0"/>
              </a:rPr>
              <a:t>Some are designed for a single user system: research, development, test purpose</a:t>
            </a:r>
          </a:p>
          <a:p>
            <a:pPr lvl="1" eaLnBrk="1" hangingPunct="1">
              <a:lnSpc>
                <a:spcPct val="80000"/>
              </a:lnSpc>
            </a:pPr>
            <a:r>
              <a:rPr lang="en-US" sz="2000" dirty="0" smtClean="0">
                <a:cs typeface="Courier New" pitchFamily="49" charset="0"/>
              </a:rPr>
              <a:t>Others are for use in a production environment: an organization depends on the system to run their business</a:t>
            </a:r>
          </a:p>
          <a:p>
            <a:pPr lvl="1" eaLnBrk="1" hangingPunct="1">
              <a:lnSpc>
                <a:spcPct val="80000"/>
              </a:lnSpc>
            </a:pPr>
            <a:r>
              <a:rPr lang="en-US" sz="2000" dirty="0" smtClean="0">
                <a:cs typeface="Courier New" pitchFamily="49" charset="0"/>
              </a:rPr>
              <a:t>Some distributions have on demand technical support</a:t>
            </a:r>
          </a:p>
          <a:p>
            <a:pPr lvl="1" eaLnBrk="1" hangingPunct="1">
              <a:lnSpc>
                <a:spcPct val="80000"/>
              </a:lnSpc>
            </a:pPr>
            <a:r>
              <a:rPr lang="en-US" sz="2000" dirty="0" smtClean="0">
                <a:cs typeface="Courier New" pitchFamily="49" charset="0"/>
              </a:rPr>
              <a:t>Some only have online support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457200"/>
          </a:xfrm>
        </p:spPr>
        <p:txBody>
          <a:bodyPr/>
          <a:lstStyle/>
          <a:p>
            <a:pPr eaLnBrk="1" hangingPunct="1">
              <a:defRPr/>
            </a:pPr>
            <a:r>
              <a:rPr lang="en-US" sz="2800" dirty="0" smtClean="0"/>
              <a:t>Major Linux Distributions </a:t>
            </a:r>
            <a:r>
              <a:rPr lang="en-US" sz="2000" dirty="0" smtClean="0"/>
              <a:t>(1 of 2)</a:t>
            </a:r>
            <a:endParaRPr lang="en-US" sz="2000" dirty="0" smtClean="0">
              <a:solidFill>
                <a:schemeClr val="accent1">
                  <a:lumMod val="50000"/>
                </a:schemeClr>
              </a:solidFill>
            </a:endParaRPr>
          </a:p>
        </p:txBody>
      </p:sp>
      <p:sp>
        <p:nvSpPr>
          <p:cNvPr id="5123" name="Rectangle 3"/>
          <p:cNvSpPr>
            <a:spLocks noGrp="1" noChangeArrowheads="1"/>
          </p:cNvSpPr>
          <p:nvPr>
            <p:ph type="body" idx="1"/>
          </p:nvPr>
        </p:nvSpPr>
        <p:spPr>
          <a:xfrm>
            <a:off x="381000" y="609600"/>
            <a:ext cx="8458200" cy="5943600"/>
          </a:xfrm>
        </p:spPr>
        <p:txBody>
          <a:bodyPr/>
          <a:lstStyle/>
          <a:p>
            <a:pPr eaLnBrk="1" hangingPunct="1">
              <a:lnSpc>
                <a:spcPct val="80000"/>
              </a:lnSpc>
            </a:pPr>
            <a:r>
              <a:rPr lang="en-US" sz="2000" dirty="0" smtClean="0">
                <a:cs typeface="Courier New" pitchFamily="49" charset="0"/>
              </a:rPr>
              <a:t>With so many distributions, here are some major branches, color coded to distinguish them.</a:t>
            </a:r>
          </a:p>
          <a:p>
            <a:pPr eaLnBrk="1" hangingPunct="1">
              <a:lnSpc>
                <a:spcPct val="80000"/>
              </a:lnSpc>
            </a:pPr>
            <a:r>
              <a:rPr lang="en-US" sz="2000" dirty="0" smtClean="0">
                <a:solidFill>
                  <a:schemeClr val="accent1">
                    <a:lumMod val="50000"/>
                  </a:schemeClr>
                </a:solidFill>
                <a:cs typeface="Courier New" pitchFamily="49" charset="0"/>
              </a:rPr>
              <a:t>Red Hat</a:t>
            </a:r>
          </a:p>
          <a:p>
            <a:pPr lvl="1" eaLnBrk="1" hangingPunct="1">
              <a:lnSpc>
                <a:spcPct val="80000"/>
              </a:lnSpc>
            </a:pPr>
            <a:r>
              <a:rPr lang="en-US" sz="2000" dirty="0" smtClean="0">
                <a:solidFill>
                  <a:schemeClr val="accent1">
                    <a:lumMod val="50000"/>
                  </a:schemeClr>
                </a:solidFill>
                <a:cs typeface="Courier New" pitchFamily="49" charset="0"/>
              </a:rPr>
              <a:t>Red Hat Enterprise: highly corporatized Linux, used for commercial or production purpose (voyager is Red Hat Enterprise).</a:t>
            </a:r>
          </a:p>
          <a:p>
            <a:pPr lvl="1" eaLnBrk="1" hangingPunct="1">
              <a:lnSpc>
                <a:spcPct val="80000"/>
              </a:lnSpc>
            </a:pPr>
            <a:r>
              <a:rPr lang="en-US" sz="2000" dirty="0" smtClean="0">
                <a:solidFill>
                  <a:schemeClr val="accent1">
                    <a:lumMod val="50000"/>
                  </a:schemeClr>
                </a:solidFill>
                <a:cs typeface="Courier New" pitchFamily="49" charset="0"/>
              </a:rPr>
              <a:t>Fedora: the non-production version of Red Hat Enterprise, for people who want to “play” with Red Hat but are not interested in the cost of the commercial product.</a:t>
            </a:r>
          </a:p>
          <a:p>
            <a:pPr eaLnBrk="1" hangingPunct="1">
              <a:lnSpc>
                <a:spcPct val="80000"/>
              </a:lnSpc>
            </a:pPr>
            <a:r>
              <a:rPr lang="en-US" sz="2000" dirty="0" err="1" smtClean="0">
                <a:solidFill>
                  <a:schemeClr val="accent2">
                    <a:lumMod val="60000"/>
                    <a:lumOff val="40000"/>
                  </a:schemeClr>
                </a:solidFill>
                <a:cs typeface="Courier New" pitchFamily="49" charset="0"/>
              </a:rPr>
              <a:t>Debian</a:t>
            </a:r>
            <a:r>
              <a:rPr lang="en-US" sz="2000" dirty="0" smtClean="0">
                <a:solidFill>
                  <a:schemeClr val="accent2">
                    <a:lumMod val="60000"/>
                    <a:lumOff val="40000"/>
                  </a:schemeClr>
                </a:solidFill>
                <a:cs typeface="Courier New" pitchFamily="49" charset="0"/>
              </a:rPr>
              <a:t>:</a:t>
            </a:r>
          </a:p>
          <a:p>
            <a:pPr lvl="1" eaLnBrk="1" hangingPunct="1">
              <a:lnSpc>
                <a:spcPct val="80000"/>
              </a:lnSpc>
            </a:pPr>
            <a:r>
              <a:rPr lang="en-US" sz="2000" dirty="0" err="1" smtClean="0">
                <a:solidFill>
                  <a:schemeClr val="accent2">
                    <a:lumMod val="60000"/>
                    <a:lumOff val="40000"/>
                  </a:schemeClr>
                </a:solidFill>
                <a:cs typeface="Courier New" pitchFamily="49" charset="0"/>
              </a:rPr>
              <a:t>Debian</a:t>
            </a:r>
            <a:r>
              <a:rPr lang="en-US" sz="2000" dirty="0" smtClean="0">
                <a:solidFill>
                  <a:schemeClr val="accent2">
                    <a:lumMod val="60000"/>
                    <a:lumOff val="40000"/>
                  </a:schemeClr>
                </a:solidFill>
                <a:cs typeface="Courier New" pitchFamily="49" charset="0"/>
              </a:rPr>
              <a:t>: noncommercial distribution, has the most open source spirit, for people who are not afraid to use the command line.</a:t>
            </a:r>
          </a:p>
          <a:p>
            <a:pPr lvl="1" eaLnBrk="1" hangingPunct="1">
              <a:lnSpc>
                <a:spcPct val="80000"/>
              </a:lnSpc>
            </a:pPr>
            <a:r>
              <a:rPr lang="en-US" sz="2000" dirty="0" err="1" smtClean="0">
                <a:solidFill>
                  <a:schemeClr val="accent2">
                    <a:lumMod val="60000"/>
                    <a:lumOff val="40000"/>
                  </a:schemeClr>
                </a:solidFill>
                <a:cs typeface="Courier New" pitchFamily="49" charset="0"/>
              </a:rPr>
              <a:t>Ubuntu</a:t>
            </a:r>
            <a:r>
              <a:rPr lang="en-US" sz="2000" dirty="0" smtClean="0">
                <a:solidFill>
                  <a:schemeClr val="accent2">
                    <a:lumMod val="60000"/>
                    <a:lumOff val="40000"/>
                  </a:schemeClr>
                </a:solidFill>
                <a:cs typeface="Courier New" pitchFamily="49" charset="0"/>
              </a:rPr>
              <a:t>: a copy of </a:t>
            </a:r>
            <a:r>
              <a:rPr lang="en-US" sz="2000" dirty="0" err="1" smtClean="0">
                <a:solidFill>
                  <a:schemeClr val="accent2">
                    <a:lumMod val="60000"/>
                    <a:lumOff val="40000"/>
                  </a:schemeClr>
                </a:solidFill>
                <a:cs typeface="Courier New" pitchFamily="49" charset="0"/>
              </a:rPr>
              <a:t>Debian</a:t>
            </a:r>
            <a:r>
              <a:rPr lang="en-US" sz="2000" dirty="0" smtClean="0">
                <a:solidFill>
                  <a:schemeClr val="accent2">
                    <a:lumMod val="60000"/>
                    <a:lumOff val="40000"/>
                  </a:schemeClr>
                </a:solidFill>
                <a:cs typeface="Courier New" pitchFamily="49" charset="0"/>
              </a:rPr>
              <a:t> but more user friendly, supposed to be one of the easiest distributions for </a:t>
            </a:r>
            <a:r>
              <a:rPr lang="en-US" sz="2000" dirty="0" err="1" smtClean="0">
                <a:solidFill>
                  <a:schemeClr val="accent2">
                    <a:lumMod val="60000"/>
                    <a:lumOff val="40000"/>
                  </a:schemeClr>
                </a:solidFill>
                <a:cs typeface="Courier New" pitchFamily="49" charset="0"/>
              </a:rPr>
              <a:t>newbies</a:t>
            </a:r>
            <a:r>
              <a:rPr lang="en-US" sz="2000" dirty="0" smtClean="0">
                <a:solidFill>
                  <a:schemeClr val="accent2">
                    <a:lumMod val="60000"/>
                    <a:lumOff val="40000"/>
                  </a:schemeClr>
                </a:solidFill>
                <a:cs typeface="Courier New" pitchFamily="49" charset="0"/>
              </a:rPr>
              <a:t> or for people who just want a system that works ‘out of the box</a:t>
            </a:r>
            <a:r>
              <a:rPr lang="en-US" sz="2000" dirty="0" smtClean="0">
                <a:cs typeface="Courier New" pitchFamily="49" charset="0"/>
              </a:rPr>
              <a:t>’.</a:t>
            </a:r>
          </a:p>
          <a:p>
            <a:pPr eaLnBrk="1" hangingPunct="1">
              <a:lnSpc>
                <a:spcPct val="80000"/>
              </a:lnSpc>
            </a:pPr>
            <a:r>
              <a:rPr lang="en-US" sz="2000" dirty="0" err="1" smtClean="0">
                <a:solidFill>
                  <a:srgbClr val="5C8E26"/>
                </a:solidFill>
                <a:cs typeface="Courier New" pitchFamily="49" charset="0"/>
              </a:rPr>
              <a:t>Slackware</a:t>
            </a:r>
            <a:r>
              <a:rPr lang="en-US" sz="2000" dirty="0" smtClean="0">
                <a:solidFill>
                  <a:srgbClr val="5C8E26"/>
                </a:solidFill>
                <a:cs typeface="Courier New" pitchFamily="49" charset="0"/>
              </a:rPr>
              <a:t>: bare bone distribution, supposed to be the distribution for people who like to get under the hood and customize their system to exactly the “right” way for them (opposite of people who use </a:t>
            </a:r>
            <a:r>
              <a:rPr lang="en-US" sz="2000" dirty="0" err="1" smtClean="0">
                <a:solidFill>
                  <a:srgbClr val="5C8E26"/>
                </a:solidFill>
                <a:cs typeface="Courier New" pitchFamily="49" charset="0"/>
              </a:rPr>
              <a:t>Ubuntu</a:t>
            </a:r>
            <a:r>
              <a:rPr lang="en-US" sz="2000" dirty="0" smtClean="0">
                <a:solidFill>
                  <a:srgbClr val="5C8E26"/>
                </a:solidFill>
                <a:cs typeface="Courier New" pitchFamily="49" charset="0"/>
              </a:rPr>
              <a:t>).</a:t>
            </a:r>
          </a:p>
          <a:p>
            <a:pPr eaLnBrk="1" hangingPunct="1">
              <a:lnSpc>
                <a:spcPct val="80000"/>
              </a:lnSpc>
              <a:spcBef>
                <a:spcPts val="600"/>
              </a:spcBef>
            </a:pPr>
            <a:r>
              <a:rPr lang="en-US" sz="2000" dirty="0" smtClean="0">
                <a:solidFill>
                  <a:schemeClr val="bg1">
                    <a:lumMod val="50000"/>
                  </a:schemeClr>
                </a:solidFill>
                <a:cs typeface="Courier New" pitchFamily="49" charset="0"/>
              </a:rPr>
              <a:t>FreeBSD:  unlike any of the other Linux distribution because it is derived from Unix BSD. Historically the first version of FreeBSD came before </a:t>
            </a:r>
            <a:r>
              <a:rPr lang="en-US" sz="2000" dirty="0" err="1" smtClean="0">
                <a:solidFill>
                  <a:schemeClr val="bg1">
                    <a:lumMod val="50000"/>
                  </a:schemeClr>
                </a:solidFill>
                <a:cs typeface="Courier New" pitchFamily="49" charset="0"/>
              </a:rPr>
              <a:t>Linus</a:t>
            </a:r>
            <a:r>
              <a:rPr lang="en-US" sz="2000" dirty="0" smtClean="0">
                <a:solidFill>
                  <a:schemeClr val="bg1">
                    <a:lumMod val="50000"/>
                  </a:schemeClr>
                </a:solidFill>
                <a:cs typeface="Courier New" pitchFamily="49" charset="0"/>
              </a:rPr>
              <a:t> </a:t>
            </a:r>
            <a:r>
              <a:rPr lang="en-US" sz="2000" dirty="0" err="1" smtClean="0">
                <a:solidFill>
                  <a:schemeClr val="bg1">
                    <a:lumMod val="50000"/>
                  </a:schemeClr>
                </a:solidFill>
                <a:cs typeface="Courier New" pitchFamily="49" charset="0"/>
              </a:rPr>
              <a:t>Torvalds</a:t>
            </a:r>
            <a:r>
              <a:rPr lang="en-US" sz="2000" dirty="0" smtClean="0">
                <a:solidFill>
                  <a:schemeClr val="bg1">
                    <a:lumMod val="50000"/>
                  </a:schemeClr>
                </a:solidFill>
                <a:cs typeface="Courier New" pitchFamily="49" charset="0"/>
              </a:rPr>
              <a:t> released Linux. It is also a distribution for those who don’t mind getting their hands dirty to configure their system to their liking.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609600"/>
          </a:xfrm>
        </p:spPr>
        <p:txBody>
          <a:bodyPr/>
          <a:lstStyle/>
          <a:p>
            <a:pPr eaLnBrk="1" hangingPunct="1">
              <a:defRPr/>
            </a:pPr>
            <a:r>
              <a:rPr lang="en-US" sz="2800" dirty="0" smtClean="0"/>
              <a:t>Major Linux Distributions </a:t>
            </a:r>
            <a:r>
              <a:rPr lang="en-US" sz="2000" dirty="0" smtClean="0"/>
              <a:t>(2 of 2)</a:t>
            </a:r>
            <a:endParaRPr lang="en-US" sz="2000" dirty="0" smtClean="0">
              <a:solidFill>
                <a:schemeClr val="accent1">
                  <a:lumMod val="50000"/>
                </a:schemeClr>
              </a:solidFill>
            </a:endParaRPr>
          </a:p>
        </p:txBody>
      </p:sp>
      <p:sp>
        <p:nvSpPr>
          <p:cNvPr id="5123" name="Rectangle 3"/>
          <p:cNvSpPr>
            <a:spLocks noGrp="1" noChangeArrowheads="1"/>
          </p:cNvSpPr>
          <p:nvPr>
            <p:ph type="body" idx="1"/>
          </p:nvPr>
        </p:nvSpPr>
        <p:spPr>
          <a:xfrm>
            <a:off x="457200" y="762000"/>
            <a:ext cx="8077200" cy="5562600"/>
          </a:xfrm>
        </p:spPr>
        <p:txBody>
          <a:bodyPr/>
          <a:lstStyle/>
          <a:p>
            <a:pPr eaLnBrk="1" hangingPunct="1">
              <a:lnSpc>
                <a:spcPct val="80000"/>
              </a:lnSpc>
            </a:pPr>
            <a:r>
              <a:rPr lang="en-US" sz="2000" dirty="0" smtClean="0">
                <a:cs typeface="Courier New" pitchFamily="49" charset="0"/>
              </a:rPr>
              <a:t>Some of the other Linux distributions are built from the bases listed on the previous slides.</a:t>
            </a:r>
          </a:p>
          <a:p>
            <a:pPr eaLnBrk="1" hangingPunct="1">
              <a:lnSpc>
                <a:spcPct val="80000"/>
              </a:lnSpc>
            </a:pPr>
            <a:r>
              <a:rPr lang="en-US" sz="2000" dirty="0" smtClean="0">
                <a:cs typeface="Courier New" pitchFamily="49" charset="0"/>
              </a:rPr>
              <a:t>To see the most current news and list of distributions (</a:t>
            </a:r>
            <a:r>
              <a:rPr lang="en-US" sz="2000" dirty="0" err="1" smtClean="0">
                <a:cs typeface="Courier New" pitchFamily="49" charset="0"/>
              </a:rPr>
              <a:t>distros</a:t>
            </a:r>
            <a:r>
              <a:rPr lang="en-US" sz="2000" dirty="0" smtClean="0">
                <a:cs typeface="Courier New" pitchFamily="49" charset="0"/>
              </a:rPr>
              <a:t> for short) go to: </a:t>
            </a:r>
            <a:r>
              <a:rPr lang="en-US" sz="2000" dirty="0" smtClean="0">
                <a:cs typeface="Courier New" pitchFamily="49" charset="0"/>
                <a:hlinkClick r:id="rId2"/>
              </a:rPr>
              <a:t>distrowatch.com</a:t>
            </a:r>
            <a:endParaRPr lang="en-US" sz="2000" dirty="0" smtClean="0">
              <a:cs typeface="Courier New" pitchFamily="49" charset="0"/>
            </a:endParaRPr>
          </a:p>
          <a:p>
            <a:pPr eaLnBrk="1" hangingPunct="1">
              <a:lnSpc>
                <a:spcPct val="80000"/>
              </a:lnSpc>
            </a:pPr>
            <a:r>
              <a:rPr lang="en-US" sz="2000" dirty="0" smtClean="0">
                <a:cs typeface="Courier New" pitchFamily="49" charset="0"/>
              </a:rPr>
              <a:t>You can think of the variations of Linux distributions as similar to the variations among cars. All cars generally work the same way, but every car make and model has its unique advantages and disadvantages.</a:t>
            </a:r>
          </a:p>
          <a:p>
            <a:pPr eaLnBrk="1" hangingPunct="1">
              <a:lnSpc>
                <a:spcPct val="80000"/>
              </a:lnSpc>
            </a:pPr>
            <a:r>
              <a:rPr lang="en-US" sz="2000" dirty="0" smtClean="0">
                <a:cs typeface="Courier New" pitchFamily="49" charset="0"/>
              </a:rPr>
              <a:t>The nice thing about Linux </a:t>
            </a:r>
            <a:r>
              <a:rPr lang="en-US" sz="2000" dirty="0" err="1" smtClean="0">
                <a:cs typeface="Courier New" pitchFamily="49" charset="0"/>
              </a:rPr>
              <a:t>distros</a:t>
            </a:r>
            <a:r>
              <a:rPr lang="en-US" sz="2000" dirty="0" smtClean="0">
                <a:cs typeface="Courier New" pitchFamily="49" charset="0"/>
              </a:rPr>
              <a:t> is that you can keep downloading and playing with different ones until you find one that you like, at a much lower cost than you can do with cars!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04800"/>
            <a:ext cx="8229600" cy="411163"/>
          </a:xfrm>
        </p:spPr>
        <p:txBody>
          <a:bodyPr/>
          <a:lstStyle/>
          <a:p>
            <a:pPr eaLnBrk="1" hangingPunct="1">
              <a:defRPr/>
            </a:pPr>
            <a:r>
              <a:rPr lang="en-US" sz="2800" dirty="0" smtClean="0"/>
              <a:t>Installing a Linux Distribution</a:t>
            </a:r>
            <a:endParaRPr lang="en-US" sz="2000" dirty="0" smtClean="0">
              <a:solidFill>
                <a:schemeClr val="accent1">
                  <a:lumMod val="50000"/>
                </a:schemeClr>
              </a:solidFill>
            </a:endParaRPr>
          </a:p>
        </p:txBody>
      </p:sp>
      <p:sp>
        <p:nvSpPr>
          <p:cNvPr id="6147" name="Rectangle 3"/>
          <p:cNvSpPr>
            <a:spLocks noGrp="1" noChangeArrowheads="1"/>
          </p:cNvSpPr>
          <p:nvPr>
            <p:ph type="body" idx="1"/>
          </p:nvPr>
        </p:nvSpPr>
        <p:spPr>
          <a:xfrm>
            <a:off x="685800" y="838200"/>
            <a:ext cx="7924800" cy="5410200"/>
          </a:xfrm>
        </p:spPr>
        <p:txBody>
          <a:bodyPr/>
          <a:lstStyle/>
          <a:p>
            <a:pPr eaLnBrk="1" hangingPunct="1">
              <a:lnSpc>
                <a:spcPct val="80000"/>
              </a:lnSpc>
            </a:pPr>
            <a:r>
              <a:rPr lang="en-US" sz="2000" dirty="0" smtClean="0">
                <a:cs typeface="Courier New" pitchFamily="49" charset="0"/>
              </a:rPr>
              <a:t>Once you decide which Linux distribution you want, you need to:</a:t>
            </a:r>
          </a:p>
          <a:p>
            <a:pPr lvl="1" eaLnBrk="1" hangingPunct="1">
              <a:lnSpc>
                <a:spcPct val="80000"/>
              </a:lnSpc>
            </a:pPr>
            <a:r>
              <a:rPr lang="en-US" sz="2000" dirty="0" smtClean="0">
                <a:cs typeface="Courier New" pitchFamily="49" charset="0"/>
              </a:rPr>
              <a:t>Download an ISO image of the distribution (ISO is a specific format for a disk image)</a:t>
            </a:r>
          </a:p>
          <a:p>
            <a:pPr lvl="1" eaLnBrk="1" hangingPunct="1">
              <a:lnSpc>
                <a:spcPct val="80000"/>
              </a:lnSpc>
            </a:pPr>
            <a:r>
              <a:rPr lang="en-US" sz="2000" dirty="0" smtClean="0">
                <a:cs typeface="Courier New" pitchFamily="49" charset="0"/>
              </a:rPr>
              <a:t>Install it on your system</a:t>
            </a:r>
          </a:p>
          <a:p>
            <a:pPr lvl="1" eaLnBrk="1" hangingPunct="1">
              <a:lnSpc>
                <a:spcPct val="80000"/>
              </a:lnSpc>
            </a:pPr>
            <a:r>
              <a:rPr lang="en-US" sz="2000" dirty="0" smtClean="0">
                <a:cs typeface="Courier New" pitchFamily="49" charset="0"/>
              </a:rPr>
              <a:t>Power up</a:t>
            </a:r>
          </a:p>
          <a:p>
            <a:pPr eaLnBrk="1" hangingPunct="1">
              <a:lnSpc>
                <a:spcPct val="80000"/>
              </a:lnSpc>
            </a:pPr>
            <a:r>
              <a:rPr lang="en-US" sz="2000" dirty="0" smtClean="0">
                <a:cs typeface="Courier New" pitchFamily="49" charset="0"/>
              </a:rPr>
              <a:t>Most Linux distributions these days are user friendly and will take care of booting themselves from power on up through presenting you with a GUI interface, all with little intervention from you.</a:t>
            </a:r>
          </a:p>
          <a:p>
            <a:pPr eaLnBrk="1" hangingPunct="1">
              <a:lnSpc>
                <a:spcPct val="80000"/>
              </a:lnSpc>
            </a:pPr>
            <a:r>
              <a:rPr lang="en-US" sz="2000" dirty="0" smtClean="0">
                <a:cs typeface="Courier New" pitchFamily="49" charset="0"/>
              </a:rPr>
              <a:t>The majority of them will come with a large enough number of software packages to satisfy users’ desktop needs.</a:t>
            </a:r>
          </a:p>
          <a:p>
            <a:pPr eaLnBrk="1" hangingPunct="1">
              <a:lnSpc>
                <a:spcPct val="80000"/>
              </a:lnSpc>
            </a:pPr>
            <a:r>
              <a:rPr lang="en-US" sz="2000" dirty="0" smtClean="0">
                <a:cs typeface="Courier New" pitchFamily="49" charset="0"/>
              </a:rPr>
              <a:t>In the next slides we discuss installing Linux on the PC as a single user system (vs. installing Linux as a server or installing Linux for a multiuser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11162"/>
          </a:xfrm>
        </p:spPr>
        <p:txBody>
          <a:bodyPr/>
          <a:lstStyle/>
          <a:p>
            <a:pPr eaLnBrk="1" hangingPunct="1">
              <a:defRPr/>
            </a:pPr>
            <a:r>
              <a:rPr lang="en-US" sz="2800" dirty="0" smtClean="0"/>
              <a:t>Running Linux on a PC </a:t>
            </a:r>
            <a:r>
              <a:rPr lang="en-US" sz="2000" dirty="0" smtClean="0"/>
              <a:t>(1 of 3)</a:t>
            </a:r>
            <a:endParaRPr lang="en-US" sz="2000" dirty="0" smtClean="0">
              <a:solidFill>
                <a:schemeClr val="accent1">
                  <a:lumMod val="50000"/>
                </a:schemeClr>
              </a:solidFill>
            </a:endParaRPr>
          </a:p>
        </p:txBody>
      </p:sp>
      <p:sp>
        <p:nvSpPr>
          <p:cNvPr id="7171" name="Rectangle 3"/>
          <p:cNvSpPr>
            <a:spLocks noGrp="1" noChangeArrowheads="1"/>
          </p:cNvSpPr>
          <p:nvPr>
            <p:ph type="body" idx="1"/>
          </p:nvPr>
        </p:nvSpPr>
        <p:spPr>
          <a:xfrm>
            <a:off x="381000" y="685800"/>
            <a:ext cx="8382000" cy="5791200"/>
          </a:xfrm>
        </p:spPr>
        <p:txBody>
          <a:bodyPr/>
          <a:lstStyle/>
          <a:p>
            <a:pPr eaLnBrk="1" hangingPunct="1">
              <a:lnSpc>
                <a:spcPct val="80000"/>
              </a:lnSpc>
            </a:pPr>
            <a:r>
              <a:rPr lang="en-US" sz="2000" dirty="0" smtClean="0"/>
              <a:t>There are 3 ways to run Linux on a PC:</a:t>
            </a:r>
          </a:p>
          <a:p>
            <a:pPr lvl="1" eaLnBrk="1" hangingPunct="1">
              <a:lnSpc>
                <a:spcPct val="80000"/>
              </a:lnSpc>
            </a:pPr>
            <a:r>
              <a:rPr lang="en-US" sz="2000" dirty="0" smtClean="0"/>
              <a:t>As a native OS</a:t>
            </a:r>
          </a:p>
          <a:p>
            <a:pPr lvl="1" eaLnBrk="1" hangingPunct="1">
              <a:lnSpc>
                <a:spcPct val="80000"/>
              </a:lnSpc>
            </a:pPr>
            <a:r>
              <a:rPr lang="en-US" sz="2000" dirty="0" smtClean="0"/>
              <a:t>As a virtual OS</a:t>
            </a:r>
          </a:p>
          <a:p>
            <a:pPr lvl="1" eaLnBrk="1" hangingPunct="1">
              <a:lnSpc>
                <a:spcPct val="80000"/>
              </a:lnSpc>
            </a:pPr>
            <a:r>
              <a:rPr lang="en-US" sz="2000" dirty="0" smtClean="0"/>
              <a:t>On a short term basis</a:t>
            </a:r>
          </a:p>
          <a:p>
            <a:pPr eaLnBrk="1" hangingPunct="1">
              <a:lnSpc>
                <a:spcPct val="80000"/>
              </a:lnSpc>
              <a:spcBef>
                <a:spcPts val="1200"/>
              </a:spcBef>
            </a:pPr>
            <a:r>
              <a:rPr lang="en-US" sz="2000" dirty="0" smtClean="0"/>
              <a:t>To run Linux as a native OS:</a:t>
            </a:r>
          </a:p>
          <a:p>
            <a:pPr lvl="1" eaLnBrk="1" hangingPunct="1">
              <a:lnSpc>
                <a:spcPct val="80000"/>
              </a:lnSpc>
            </a:pPr>
            <a:r>
              <a:rPr lang="en-US" sz="2000" dirty="0" smtClean="0"/>
              <a:t>The easiest way is to have Linux installed as the only OS on the system.</a:t>
            </a:r>
          </a:p>
          <a:p>
            <a:pPr lvl="1" eaLnBrk="1" hangingPunct="1">
              <a:lnSpc>
                <a:spcPct val="80000"/>
              </a:lnSpc>
            </a:pPr>
            <a:r>
              <a:rPr lang="en-US" sz="2000" dirty="0" smtClean="0"/>
              <a:t>A second way is to have a dual boot system, with Linux and Windows on 2 different partitions or on 2 different hard disks. During booting, the user chooses one OS to run.</a:t>
            </a:r>
          </a:p>
          <a:p>
            <a:pPr lvl="1" eaLnBrk="1" hangingPunct="1">
              <a:lnSpc>
                <a:spcPct val="80000"/>
              </a:lnSpc>
            </a:pPr>
            <a:r>
              <a:rPr lang="en-US" sz="2000" dirty="0" smtClean="0"/>
              <a:t>Running as a native OS is the best way if you need performance.</a:t>
            </a:r>
          </a:p>
          <a:p>
            <a:pPr eaLnBrk="1" hangingPunct="1">
              <a:lnSpc>
                <a:spcPct val="80000"/>
              </a:lnSpc>
              <a:spcBef>
                <a:spcPts val="1200"/>
              </a:spcBef>
            </a:pPr>
            <a:r>
              <a:rPr lang="en-US" sz="2000" dirty="0" smtClean="0"/>
              <a:t>To run Linux as a virtual OS:</a:t>
            </a:r>
          </a:p>
          <a:p>
            <a:pPr lvl="1" eaLnBrk="1" hangingPunct="1">
              <a:lnSpc>
                <a:spcPct val="80000"/>
              </a:lnSpc>
            </a:pPr>
            <a:r>
              <a:rPr lang="en-US" sz="2000" dirty="0" smtClean="0"/>
              <a:t>Windows is the native OS, and with virtualization software such as </a:t>
            </a:r>
            <a:r>
              <a:rPr lang="en-US" sz="2000" dirty="0" err="1" smtClean="0"/>
              <a:t>VirtualBox</a:t>
            </a:r>
            <a:r>
              <a:rPr lang="en-US" sz="2000" dirty="0" smtClean="0"/>
              <a:t> or </a:t>
            </a:r>
            <a:r>
              <a:rPr lang="en-US" sz="2000" dirty="0" err="1" smtClean="0"/>
              <a:t>VMWare</a:t>
            </a:r>
            <a:r>
              <a:rPr lang="en-US" sz="2000" dirty="0" smtClean="0"/>
              <a:t>, Linux is installed and runs on top of Windows as if it’s an application.</a:t>
            </a:r>
          </a:p>
          <a:p>
            <a:pPr lvl="1" eaLnBrk="1" hangingPunct="1">
              <a:lnSpc>
                <a:spcPct val="80000"/>
              </a:lnSpc>
            </a:pPr>
            <a:r>
              <a:rPr lang="en-US" sz="2000" dirty="0" smtClean="0"/>
              <a:t>The advantage of this method is that it is easy to switch back and forth between Linux and Windows since both can run at the same time on the same machine.</a:t>
            </a:r>
          </a:p>
          <a:p>
            <a:pPr lvl="1" eaLnBrk="1" hangingPunct="1">
              <a:lnSpc>
                <a:spcPct val="80000"/>
              </a:lnSpc>
            </a:pPr>
            <a:r>
              <a:rPr lang="en-US" sz="2000" dirty="0" smtClean="0"/>
              <a:t>The disadvantage is that Linux will run slower than when it runs natively.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Running Linux on a PC </a:t>
            </a:r>
            <a:r>
              <a:rPr lang="en-US" sz="2000" dirty="0" smtClean="0"/>
              <a:t>(2 of 3)</a:t>
            </a:r>
            <a:endParaRPr lang="en-US" sz="2000" dirty="0" smtClean="0">
              <a:solidFill>
                <a:schemeClr val="accent1">
                  <a:lumMod val="50000"/>
                </a:schemeClr>
              </a:solidFill>
            </a:endParaRPr>
          </a:p>
        </p:txBody>
      </p:sp>
      <p:sp>
        <p:nvSpPr>
          <p:cNvPr id="8195" name="Rectangle 3"/>
          <p:cNvSpPr>
            <a:spLocks noGrp="1" noChangeArrowheads="1"/>
          </p:cNvSpPr>
          <p:nvPr>
            <p:ph type="body" idx="1"/>
          </p:nvPr>
        </p:nvSpPr>
        <p:spPr>
          <a:xfrm>
            <a:off x="304800" y="762000"/>
            <a:ext cx="8458200" cy="5486400"/>
          </a:xfrm>
        </p:spPr>
        <p:txBody>
          <a:bodyPr/>
          <a:lstStyle/>
          <a:p>
            <a:pPr eaLnBrk="1" hangingPunct="1">
              <a:lnSpc>
                <a:spcPct val="80000"/>
              </a:lnSpc>
            </a:pPr>
            <a:r>
              <a:rPr lang="en-US" sz="2000" dirty="0" smtClean="0"/>
              <a:t>To run Linux on a short term basis</a:t>
            </a:r>
          </a:p>
          <a:p>
            <a:pPr lvl="1" eaLnBrk="1" hangingPunct="1">
              <a:lnSpc>
                <a:spcPct val="80000"/>
              </a:lnSpc>
            </a:pPr>
            <a:r>
              <a:rPr lang="en-US" sz="2000" dirty="0" smtClean="0"/>
              <a:t>From a live CD: </a:t>
            </a:r>
          </a:p>
          <a:p>
            <a:pPr lvl="2" eaLnBrk="1" hangingPunct="1">
              <a:lnSpc>
                <a:spcPct val="80000"/>
              </a:lnSpc>
            </a:pPr>
            <a:r>
              <a:rPr lang="en-US" sz="2000" dirty="0" smtClean="0"/>
              <a:t>Many Linux distributions can be loaded on a CD, and then Linux is booted and run from the CD.</a:t>
            </a:r>
          </a:p>
          <a:p>
            <a:pPr lvl="2" eaLnBrk="1" hangingPunct="1">
              <a:lnSpc>
                <a:spcPct val="80000"/>
              </a:lnSpc>
            </a:pPr>
            <a:r>
              <a:rPr lang="en-US" sz="2000" dirty="0" smtClean="0"/>
              <a:t>Data are stored in RAM, and then written back on a storage device before Linux is shut down.</a:t>
            </a:r>
          </a:p>
          <a:p>
            <a:pPr lvl="2" eaLnBrk="1" hangingPunct="1">
              <a:lnSpc>
                <a:spcPct val="80000"/>
              </a:lnSpc>
            </a:pPr>
            <a:r>
              <a:rPr lang="en-US" sz="2000" dirty="0" smtClean="0"/>
              <a:t>The advantage of this method is that the native OS (such as Windows) on the hard disk is not modified in any way. It is possible for a user to take the CD and run Linux on any system that allows a boot from CD, and at the end, leave the native OS system in its original state.</a:t>
            </a:r>
          </a:p>
          <a:p>
            <a:pPr lvl="1" eaLnBrk="1" hangingPunct="1">
              <a:lnSpc>
                <a:spcPct val="80000"/>
              </a:lnSpc>
            </a:pPr>
            <a:r>
              <a:rPr lang="en-US" sz="2000" dirty="0" smtClean="0"/>
              <a:t>From a USB flash drive:</a:t>
            </a:r>
          </a:p>
          <a:p>
            <a:pPr lvl="2" eaLnBrk="1" hangingPunct="1">
              <a:lnSpc>
                <a:spcPct val="80000"/>
              </a:lnSpc>
            </a:pPr>
            <a:r>
              <a:rPr lang="en-US" sz="2000" dirty="0" smtClean="0"/>
              <a:t>Some Linux distributions have a stripped down version that can fit on a USB flash drive.</a:t>
            </a:r>
          </a:p>
          <a:p>
            <a:pPr lvl="2" eaLnBrk="1" hangingPunct="1">
              <a:lnSpc>
                <a:spcPct val="80000"/>
              </a:lnSpc>
            </a:pPr>
            <a:r>
              <a:rPr lang="en-US" sz="2000" dirty="0" smtClean="0"/>
              <a:t>Linux is booted and then run from the USB flash drive.</a:t>
            </a:r>
          </a:p>
          <a:p>
            <a:pPr lvl="2" eaLnBrk="1" hangingPunct="1">
              <a:lnSpc>
                <a:spcPct val="80000"/>
              </a:lnSpc>
            </a:pPr>
            <a:r>
              <a:rPr lang="en-US" sz="2000" dirty="0" smtClean="0"/>
              <a:t>Data are written to the same USB drive or to any storage device, just as if Linux is run from the hard disk.</a:t>
            </a:r>
          </a:p>
          <a:p>
            <a:pPr lvl="2" eaLnBrk="1" hangingPunct="1">
              <a:lnSpc>
                <a:spcPct val="80000"/>
              </a:lnSpc>
            </a:pPr>
            <a:r>
              <a:rPr lang="en-US" sz="2000" dirty="0" smtClean="0"/>
              <a:t>The advantage of this method is the same as it is for running from a live CD: it leaves the native OS system in its original state.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12579</TotalTime>
  <Words>3951</Words>
  <Application>Microsoft Office PowerPoint</Application>
  <PresentationFormat>On-screen Show (4:3)</PresentationFormat>
  <Paragraphs>277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Default Design</vt:lpstr>
      <vt:lpstr>Slide 1</vt:lpstr>
      <vt:lpstr>Before we start</vt:lpstr>
      <vt:lpstr>Background History</vt:lpstr>
      <vt:lpstr>Linux Distributions</vt:lpstr>
      <vt:lpstr>Major Linux Distributions (1 of 2)</vt:lpstr>
      <vt:lpstr>Major Linux Distributions (2 of 2)</vt:lpstr>
      <vt:lpstr>Installing a Linux Distribution</vt:lpstr>
      <vt:lpstr>Running Linux on a PC (1 of 3)</vt:lpstr>
      <vt:lpstr>Running Linux on a PC (2 of 3)</vt:lpstr>
      <vt:lpstr>Running Linux on a PC (3 of 3)</vt:lpstr>
      <vt:lpstr>Installation Steps for Linux as a Virtual OS (1 of 3)</vt:lpstr>
      <vt:lpstr>Installation Steps for Linux as a Virtual OS (2 of 3)</vt:lpstr>
      <vt:lpstr>Installation Steps for Linux as a Virtual OS (3 of 3)</vt:lpstr>
      <vt:lpstr>Installation Steps for Linux on USB Drive (1 of 2)</vt:lpstr>
      <vt:lpstr>Installation Steps (2 of 2)</vt:lpstr>
      <vt:lpstr>Select a Linux Distribution for USB Drive</vt:lpstr>
      <vt:lpstr>Booting from the USB Flash Drive (1 of 2)</vt:lpstr>
      <vt:lpstr>Booting from the USB Flash Drive (2 of 2)</vt:lpstr>
      <vt:lpstr>Basic Maintenance for a Linux Distribution</vt:lpstr>
      <vt:lpstr>Booting</vt:lpstr>
      <vt:lpstr>Booting with Linux (1 of 3)</vt:lpstr>
      <vt:lpstr>Booting with Linux (2 of 3)</vt:lpstr>
      <vt:lpstr>Booting with Linux (3 of 3)</vt:lpstr>
      <vt:lpstr>Shut Down</vt:lpstr>
      <vt:lpstr>On Becoming Root</vt:lpstr>
      <vt:lpstr>sudo</vt:lpstr>
      <vt:lpstr>Package Management (1 of 2)</vt:lpstr>
      <vt:lpstr>Package Management (2 of 2)</vt:lpstr>
      <vt:lpstr>apt (1 of 2)</vt:lpstr>
      <vt:lpstr>apt (2 of 2)</vt:lpstr>
      <vt:lpstr>yum</vt:lpstr>
      <vt:lpstr>The End</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452</cp:revision>
  <dcterms:created xsi:type="dcterms:W3CDTF">2008-07-16T21:48:08Z</dcterms:created>
  <dcterms:modified xsi:type="dcterms:W3CDTF">2018-01-01T16:53:22Z</dcterms:modified>
</cp:coreProperties>
</file>