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1" r:id="rId8"/>
    <p:sldId id="262" r:id="rId9"/>
    <p:sldId id="265" r:id="rId10"/>
    <p:sldId id="272" r:id="rId11"/>
    <p:sldId id="275" r:id="rId12"/>
    <p:sldId id="276" r:id="rId13"/>
    <p:sldId id="277" r:id="rId14"/>
    <p:sldId id="278" r:id="rId15"/>
    <p:sldId id="263" r:id="rId16"/>
    <p:sldId id="274" r:id="rId17"/>
    <p:sldId id="264" r:id="rId18"/>
    <p:sldId id="270"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43"/>
  </p:normalViewPr>
  <p:slideViewPr>
    <p:cSldViewPr>
      <p:cViewPr>
        <p:scale>
          <a:sx n="100" d="100"/>
          <a:sy n="100" d="100"/>
        </p:scale>
        <p:origin x="1944" y="5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9512B5-6638-48B9-B820-B0E6890414E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D18AB4-035A-4EB9-B846-716A49AD2FF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22BB3-79FB-4026-ACE0-A5B70129C3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A93588-5013-4BC6-A39E-19313DEC18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8E2A36-55DF-44B2-AED0-F87F6A73219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3942CA-969D-443B-BF4E-6C03F0A1897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BDCDA03-A3F4-467D-93B2-FD96017770A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3930E99-B3AA-4FAE-B408-3BC4748F21D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5E579AB-0732-4308-B6F5-362785C5BD2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673AD7-5759-4CC0-B3DA-2EBDB74F625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64DA34-9804-4729-9F9B-3669829FEC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ECD3974-8A74-4004-9EF8-AE07598EF95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ports.fhda.edu/php/stuact.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990600"/>
            <a:ext cx="7772400" cy="2590800"/>
          </a:xfrm>
        </p:spPr>
        <p:txBody>
          <a:bodyPr/>
          <a:lstStyle/>
          <a:p>
            <a:pPr eaLnBrk="1" hangingPunct="1"/>
            <a:r>
              <a:rPr lang="en-US" sz="2800" smtClean="0"/>
              <a:t>CIS 18A</a:t>
            </a:r>
            <a:br>
              <a:rPr lang="en-US" sz="2800" smtClean="0"/>
            </a:br>
            <a:r>
              <a:rPr lang="en-US" sz="2800" smtClean="0"/>
              <a:t>Introduction to Linux / Unix</a:t>
            </a:r>
            <a:r>
              <a:rPr lang="en-US" sz="3200" smtClean="0"/>
              <a:t/>
            </a:r>
            <a:br>
              <a:rPr lang="en-US" sz="3200" smtClean="0"/>
            </a:br>
            <a:r>
              <a:rPr lang="en-US" sz="3200" smtClean="0"/>
              <a:t/>
            </a:r>
            <a:br>
              <a:rPr lang="en-US" sz="3200" smtClean="0"/>
            </a:br>
            <a:r>
              <a:rPr lang="en-US" sz="3200" smtClean="0"/>
              <a:t/>
            </a:r>
            <a:br>
              <a:rPr lang="en-US" sz="3200" smtClean="0"/>
            </a:br>
            <a:r>
              <a:rPr lang="en-US" sz="3200" smtClean="0"/>
              <a:t>History and Background</a:t>
            </a:r>
          </a:p>
        </p:txBody>
      </p:sp>
      <p:sp>
        <p:nvSpPr>
          <p:cNvPr id="2051"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81000"/>
            <a:ext cx="8229600" cy="762000"/>
          </a:xfrm>
        </p:spPr>
        <p:txBody>
          <a:bodyPr/>
          <a:lstStyle/>
          <a:p>
            <a:r>
              <a:rPr lang="en-US" sz="2800" smtClean="0"/>
              <a:t>Part 2</a:t>
            </a:r>
          </a:p>
        </p:txBody>
      </p:sp>
      <p:sp>
        <p:nvSpPr>
          <p:cNvPr id="3" name="Content Placeholder 2"/>
          <p:cNvSpPr>
            <a:spLocks noGrp="1"/>
          </p:cNvSpPr>
          <p:nvPr>
            <p:ph idx="1"/>
          </p:nvPr>
        </p:nvSpPr>
        <p:spPr>
          <a:xfrm>
            <a:off x="2819400" y="1600200"/>
            <a:ext cx="3581400" cy="2819400"/>
          </a:xfrm>
        </p:spPr>
        <p:txBody>
          <a:bodyPr/>
          <a:lstStyle/>
          <a:p>
            <a:pPr>
              <a:buFontTx/>
              <a:buNone/>
              <a:defRPr/>
            </a:pPr>
            <a:r>
              <a:rPr lang="en-US" sz="2000" dirty="0" smtClean="0"/>
              <a:t>Topics:</a:t>
            </a:r>
          </a:p>
          <a:p>
            <a:pPr>
              <a:defRPr/>
            </a:pPr>
            <a:r>
              <a:rPr lang="en-US" sz="2000" dirty="0" smtClean="0"/>
              <a:t>Logging in</a:t>
            </a:r>
          </a:p>
          <a:p>
            <a:pPr>
              <a:defRPr/>
            </a:pPr>
            <a:r>
              <a:rPr lang="en-US" sz="2000" dirty="0" smtClean="0"/>
              <a:t>Users</a:t>
            </a:r>
          </a:p>
          <a:p>
            <a:pPr>
              <a:defRPr/>
            </a:pPr>
            <a:r>
              <a:rPr lang="en-US" sz="2000" dirty="0" smtClean="0"/>
              <a:t>Main components</a:t>
            </a:r>
          </a:p>
          <a:p>
            <a:pPr>
              <a:defRPr/>
            </a:pPr>
            <a:r>
              <a:rPr lang="en-US" sz="2000" dirty="0" smtClean="0"/>
              <a:t>Types of users</a:t>
            </a:r>
          </a:p>
          <a:p>
            <a:pPr>
              <a:defRPr/>
            </a:pPr>
            <a:r>
              <a:rPr lang="en-US" sz="2000" dirty="0" err="1" smtClean="0">
                <a:solidFill>
                  <a:schemeClr val="accent1">
                    <a:lumMod val="50000"/>
                  </a:schemeClr>
                </a:solidFill>
              </a:rPr>
              <a:t>ssh</a:t>
            </a:r>
            <a:endParaRPr lang="en-US" sz="2000" dirty="0" smtClean="0">
              <a:solidFill>
                <a:schemeClr val="accent1">
                  <a:lumMod val="50000"/>
                </a:schemeClr>
              </a:solidFill>
            </a:endParaRPr>
          </a:p>
          <a:p>
            <a:pPr>
              <a:defRPr/>
            </a:pPr>
            <a:r>
              <a:rPr lang="en-US" sz="2000" dirty="0" err="1" smtClean="0">
                <a:solidFill>
                  <a:schemeClr val="accent1">
                    <a:lumMod val="50000"/>
                  </a:schemeClr>
                </a:solidFill>
              </a:rPr>
              <a:t>sftp</a:t>
            </a:r>
            <a:r>
              <a:rPr lang="en-US" sz="2000" dirty="0" smtClean="0"/>
              <a:t> </a:t>
            </a:r>
          </a:p>
          <a:p>
            <a:pPr>
              <a:buFontTx/>
              <a:buNone/>
              <a:defRP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715962"/>
          </a:xfrm>
        </p:spPr>
        <p:txBody>
          <a:bodyPr/>
          <a:lstStyle/>
          <a:p>
            <a:pPr eaLnBrk="1" hangingPunct="1"/>
            <a:r>
              <a:rPr lang="en-US" sz="2800" smtClean="0"/>
              <a:t>Logging in to voyager – The Basics</a:t>
            </a:r>
          </a:p>
        </p:txBody>
      </p:sp>
      <p:sp>
        <p:nvSpPr>
          <p:cNvPr id="12291" name="Rectangle 3"/>
          <p:cNvSpPr>
            <a:spLocks noGrp="1" noChangeArrowheads="1"/>
          </p:cNvSpPr>
          <p:nvPr>
            <p:ph type="body" idx="1"/>
          </p:nvPr>
        </p:nvSpPr>
        <p:spPr>
          <a:xfrm>
            <a:off x="685800" y="914400"/>
            <a:ext cx="7848600" cy="5410200"/>
          </a:xfrm>
        </p:spPr>
        <p:txBody>
          <a:bodyPr/>
          <a:lstStyle/>
          <a:p>
            <a:pPr eaLnBrk="1" hangingPunct="1">
              <a:lnSpc>
                <a:spcPct val="80000"/>
              </a:lnSpc>
            </a:pPr>
            <a:r>
              <a:rPr lang="en-US" sz="2000" dirty="0" smtClean="0"/>
              <a:t>voyager is the name of the school Linux system.</a:t>
            </a:r>
          </a:p>
          <a:p>
            <a:pPr eaLnBrk="1" hangingPunct="1">
              <a:lnSpc>
                <a:spcPct val="80000"/>
              </a:lnSpc>
              <a:spcBef>
                <a:spcPct val="0"/>
              </a:spcBef>
              <a:buFontTx/>
              <a:buNone/>
            </a:pPr>
            <a:r>
              <a:rPr lang="en-US" sz="2000" dirty="0" smtClean="0"/>
              <a:t>	</a:t>
            </a:r>
            <a:r>
              <a:rPr lang="en-US" sz="1800" dirty="0" smtClean="0"/>
              <a:t>If you are registered for the class, you have a voyager account.</a:t>
            </a:r>
          </a:p>
          <a:p>
            <a:pPr eaLnBrk="1" hangingPunct="1">
              <a:lnSpc>
                <a:spcPct val="80000"/>
              </a:lnSpc>
              <a:spcBef>
                <a:spcPct val="10000"/>
              </a:spcBef>
              <a:buFontTx/>
              <a:buNone/>
            </a:pPr>
            <a:r>
              <a:rPr lang="en-US" sz="1800" dirty="0" smtClean="0"/>
              <a:t>	You can log in to the voyager server from the classroom, or from the CIS main lab, or from any computer where you have Internet access.</a:t>
            </a:r>
          </a:p>
          <a:p>
            <a:pPr eaLnBrk="1" hangingPunct="1">
              <a:lnSpc>
                <a:spcPct val="80000"/>
              </a:lnSpc>
              <a:spcBef>
                <a:spcPct val="50000"/>
              </a:spcBef>
            </a:pPr>
            <a:r>
              <a:rPr lang="en-US" sz="2000" dirty="0" smtClean="0"/>
              <a:t>voyager is set up for a </a:t>
            </a:r>
            <a:r>
              <a:rPr lang="en-US" sz="2000" b="1" u="sng" dirty="0" smtClean="0"/>
              <a:t>c</a:t>
            </a:r>
            <a:r>
              <a:rPr lang="en-US" sz="2000" dirty="0" smtClean="0"/>
              <a:t>ommand </a:t>
            </a:r>
            <a:r>
              <a:rPr lang="en-US" sz="2000" b="1" u="sng" dirty="0" smtClean="0"/>
              <a:t>l</a:t>
            </a:r>
            <a:r>
              <a:rPr lang="en-US" sz="2000" dirty="0" smtClean="0"/>
              <a:t>ine </a:t>
            </a:r>
            <a:r>
              <a:rPr lang="en-US" sz="2000" b="1" u="sng" dirty="0" smtClean="0"/>
              <a:t>i</a:t>
            </a:r>
            <a:r>
              <a:rPr lang="en-US" sz="2000" dirty="0" smtClean="0"/>
              <a:t>nterface (CLI).</a:t>
            </a:r>
          </a:p>
          <a:p>
            <a:pPr eaLnBrk="1" hangingPunct="1">
              <a:lnSpc>
                <a:spcPct val="80000"/>
              </a:lnSpc>
              <a:spcBef>
                <a:spcPct val="0"/>
              </a:spcBef>
              <a:buFontTx/>
              <a:buNone/>
            </a:pPr>
            <a:r>
              <a:rPr lang="en-US" sz="2000" dirty="0" smtClean="0"/>
              <a:t>	</a:t>
            </a:r>
            <a:r>
              <a:rPr lang="en-US" sz="1800" dirty="0" smtClean="0"/>
              <a:t>This means your interaction with voyager will be by typing one command line at a time and seeing the system output on screen as text.</a:t>
            </a:r>
          </a:p>
          <a:p>
            <a:pPr eaLnBrk="1" hangingPunct="1">
              <a:lnSpc>
                <a:spcPct val="80000"/>
              </a:lnSpc>
              <a:spcBef>
                <a:spcPct val="50000"/>
              </a:spcBef>
            </a:pPr>
            <a:r>
              <a:rPr lang="en-US" sz="2000" dirty="0" smtClean="0"/>
              <a:t>The opposite of a command line interface is a GUI, or </a:t>
            </a:r>
            <a:r>
              <a:rPr lang="en-US" sz="2000" b="1" u="sng" dirty="0" smtClean="0"/>
              <a:t>g</a:t>
            </a:r>
            <a:r>
              <a:rPr lang="en-US" sz="2000" dirty="0" smtClean="0"/>
              <a:t>raphical </a:t>
            </a:r>
            <a:r>
              <a:rPr lang="en-US" sz="2000" b="1" u="sng" dirty="0" smtClean="0"/>
              <a:t>u</a:t>
            </a:r>
            <a:r>
              <a:rPr lang="en-US" sz="2000" dirty="0" smtClean="0"/>
              <a:t>ser </a:t>
            </a:r>
            <a:r>
              <a:rPr lang="en-US" sz="2000" b="1" u="sng" dirty="0" smtClean="0"/>
              <a:t>i</a:t>
            </a:r>
            <a:r>
              <a:rPr lang="en-US" sz="2000" dirty="0" smtClean="0"/>
              <a:t>nterface. </a:t>
            </a:r>
          </a:p>
          <a:p>
            <a:pPr eaLnBrk="1" hangingPunct="1">
              <a:lnSpc>
                <a:spcPct val="80000"/>
              </a:lnSpc>
              <a:spcBef>
                <a:spcPct val="0"/>
              </a:spcBef>
              <a:buFontTx/>
              <a:buNone/>
            </a:pPr>
            <a:r>
              <a:rPr lang="en-US" sz="2000" dirty="0" smtClean="0"/>
              <a:t>	</a:t>
            </a:r>
            <a:r>
              <a:rPr lang="en-US" sz="1800" dirty="0" smtClean="0"/>
              <a:t>In a GUI environment, you can use the mouse, have multiple windows and menu bars. (Microsoft Windows is an example)</a:t>
            </a:r>
          </a:p>
          <a:p>
            <a:pPr eaLnBrk="1" hangingPunct="1">
              <a:lnSpc>
                <a:spcPct val="80000"/>
              </a:lnSpc>
              <a:spcBef>
                <a:spcPct val="50000"/>
              </a:spcBef>
            </a:pPr>
            <a:r>
              <a:rPr lang="en-US" sz="2000" dirty="0" smtClean="0"/>
              <a:t>Linux has a GUI package that is equivalent to Microsoft’s or Apple’s GUI.</a:t>
            </a:r>
          </a:p>
          <a:p>
            <a:pPr eaLnBrk="1" hangingPunct="1">
              <a:lnSpc>
                <a:spcPct val="80000"/>
              </a:lnSpc>
              <a:spcBef>
                <a:spcPct val="0"/>
              </a:spcBef>
              <a:buFontTx/>
              <a:buNone/>
            </a:pPr>
            <a:r>
              <a:rPr lang="en-US" sz="2000" dirty="0" smtClean="0"/>
              <a:t>	</a:t>
            </a:r>
            <a:r>
              <a:rPr lang="en-US" sz="1800" dirty="0" smtClean="0"/>
              <a:t>However, we Linux users are more technically sophisticate. We use the command line interface by choice because it’s more efficient; or because sometime it’s the only option, such as when working in an embedded environment or when doing basic networking with a server (or when you are a CIS 18A student at De Anza).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304800" y="685800"/>
            <a:ext cx="8382000" cy="5867400"/>
          </a:xfrm>
        </p:spPr>
        <p:txBody>
          <a:bodyPr/>
          <a:lstStyle/>
          <a:p>
            <a:pPr eaLnBrk="1" hangingPunct="1">
              <a:lnSpc>
                <a:spcPct val="80000"/>
              </a:lnSpc>
              <a:defRPr/>
            </a:pPr>
            <a:r>
              <a:rPr lang="en-US" sz="2000" dirty="0" smtClean="0"/>
              <a:t>To set up your local system (your computer) to log in to voyager:</a:t>
            </a:r>
          </a:p>
          <a:p>
            <a:pPr lvl="1" eaLnBrk="1" hangingPunct="1">
              <a:lnSpc>
                <a:spcPct val="80000"/>
              </a:lnSpc>
              <a:defRPr/>
            </a:pPr>
            <a:r>
              <a:rPr lang="en-US" sz="1800" dirty="0" smtClean="0"/>
              <a:t>If your local computer is a Windows system, you need 2 applications that can communicate between Windows and Linux.</a:t>
            </a:r>
          </a:p>
          <a:p>
            <a:pPr lvl="2" eaLnBrk="1" hangingPunct="1">
              <a:lnSpc>
                <a:spcPct val="80000"/>
              </a:lnSpc>
              <a:defRPr/>
            </a:pPr>
            <a:r>
              <a:rPr lang="en-US" sz="1800" dirty="0" smtClean="0"/>
              <a:t>Download the </a:t>
            </a:r>
            <a:r>
              <a:rPr lang="en-US" sz="1800" i="1" dirty="0" smtClean="0">
                <a:solidFill>
                  <a:schemeClr val="bg2"/>
                </a:solidFill>
              </a:rPr>
              <a:t>winscp416setup.zip</a:t>
            </a:r>
            <a:r>
              <a:rPr lang="en-US" sz="1800" dirty="0" smtClean="0"/>
              <a:t> file from the class website, under the </a:t>
            </a:r>
            <a:r>
              <a:rPr lang="en-US" sz="1800" i="1" dirty="0" smtClean="0">
                <a:solidFill>
                  <a:schemeClr val="bg2"/>
                </a:solidFill>
              </a:rPr>
              <a:t>putty and </a:t>
            </a:r>
            <a:r>
              <a:rPr lang="en-US" sz="1800" i="1" dirty="0" err="1" smtClean="0">
                <a:solidFill>
                  <a:schemeClr val="bg2"/>
                </a:solidFill>
              </a:rPr>
              <a:t>winscp</a:t>
            </a:r>
            <a:r>
              <a:rPr lang="en-US" sz="1800" dirty="0" smtClean="0"/>
              <a:t> link.</a:t>
            </a:r>
          </a:p>
          <a:p>
            <a:pPr lvl="2" eaLnBrk="1" hangingPunct="1">
              <a:lnSpc>
                <a:spcPct val="80000"/>
              </a:lnSpc>
              <a:defRPr/>
            </a:pPr>
            <a:r>
              <a:rPr lang="en-US" sz="1800" dirty="0" smtClean="0"/>
              <a:t>Follow the instructions at the link on the class website to extract the </a:t>
            </a:r>
            <a:r>
              <a:rPr lang="en-US" sz="1800" i="1" dirty="0" smtClean="0">
                <a:solidFill>
                  <a:schemeClr val="bg2"/>
                </a:solidFill>
              </a:rPr>
              <a:t>putty.exe</a:t>
            </a:r>
            <a:r>
              <a:rPr lang="en-US" sz="1800" dirty="0" smtClean="0"/>
              <a:t> and </a:t>
            </a:r>
            <a:r>
              <a:rPr lang="en-US" sz="1800" i="1" dirty="0" smtClean="0">
                <a:solidFill>
                  <a:schemeClr val="bg2"/>
                </a:solidFill>
              </a:rPr>
              <a:t>winscp.exe</a:t>
            </a:r>
            <a:r>
              <a:rPr lang="en-US" sz="1800" dirty="0" smtClean="0"/>
              <a:t> files from the zip file. I recommend that you extract both files to your desktop, or some place that’s easy to access on your computer.</a:t>
            </a:r>
          </a:p>
          <a:p>
            <a:pPr lvl="1" eaLnBrk="1" hangingPunct="1">
              <a:lnSpc>
                <a:spcPct val="80000"/>
              </a:lnSpc>
              <a:spcBef>
                <a:spcPts val="1200"/>
              </a:spcBef>
              <a:defRPr/>
            </a:pPr>
            <a:r>
              <a:rPr lang="en-US" sz="1800" dirty="0" smtClean="0"/>
              <a:t>If your local computer is a Mac or Linux machine, you can use the command window of your computer to log in to voyager. You will not need </a:t>
            </a:r>
            <a:r>
              <a:rPr lang="en-US" sz="1800" dirty="0" err="1" smtClean="0">
                <a:solidFill>
                  <a:schemeClr val="bg1">
                    <a:lumMod val="65000"/>
                  </a:schemeClr>
                </a:solidFill>
              </a:rPr>
              <a:t>winscp</a:t>
            </a:r>
            <a:r>
              <a:rPr lang="en-US" sz="1800" dirty="0" smtClean="0"/>
              <a:t> or </a:t>
            </a:r>
            <a:r>
              <a:rPr lang="en-US" sz="1800" dirty="0" smtClean="0">
                <a:solidFill>
                  <a:schemeClr val="bg1">
                    <a:lumMod val="65000"/>
                  </a:schemeClr>
                </a:solidFill>
              </a:rPr>
              <a:t>putty.</a:t>
            </a:r>
          </a:p>
          <a:p>
            <a:pPr eaLnBrk="1" hangingPunct="1">
              <a:lnSpc>
                <a:spcPct val="80000"/>
              </a:lnSpc>
              <a:defRPr/>
            </a:pPr>
            <a:endParaRPr lang="en-US" sz="1800" dirty="0" smtClean="0"/>
          </a:p>
          <a:p>
            <a:pPr eaLnBrk="1" hangingPunct="1">
              <a:lnSpc>
                <a:spcPct val="80000"/>
              </a:lnSpc>
              <a:defRPr/>
            </a:pPr>
            <a:r>
              <a:rPr lang="en-US" sz="2000" dirty="0" smtClean="0"/>
              <a:t>To create a voyager account: </a:t>
            </a:r>
          </a:p>
          <a:p>
            <a:pPr lvl="1" eaLnBrk="1" hangingPunct="1">
              <a:lnSpc>
                <a:spcPct val="80000"/>
              </a:lnSpc>
              <a:defRPr/>
            </a:pPr>
            <a:r>
              <a:rPr lang="en-US" sz="1800" dirty="0" smtClean="0"/>
              <a:t>If you already have a CIS Windows account set up:</a:t>
            </a:r>
          </a:p>
          <a:p>
            <a:pPr lvl="1" eaLnBrk="1" hangingPunct="1">
              <a:lnSpc>
                <a:spcPct val="80000"/>
              </a:lnSpc>
              <a:buFontTx/>
              <a:buNone/>
              <a:defRPr/>
            </a:pPr>
            <a:r>
              <a:rPr lang="en-US" sz="1800" dirty="0" smtClean="0"/>
              <a:t>	You don’t need to do anything, your Windows user id and password are the same as your voyager user id and password.</a:t>
            </a:r>
          </a:p>
          <a:p>
            <a:pPr lvl="1" eaLnBrk="1" hangingPunct="1">
              <a:lnSpc>
                <a:spcPct val="80000"/>
              </a:lnSpc>
              <a:defRPr/>
            </a:pPr>
            <a:r>
              <a:rPr lang="en-US" sz="1800" dirty="0" smtClean="0"/>
              <a:t>If you don’t have a CIS Windows account:</a:t>
            </a:r>
          </a:p>
          <a:p>
            <a:pPr lvl="1" eaLnBrk="1" hangingPunct="1">
              <a:lnSpc>
                <a:spcPct val="80000"/>
              </a:lnSpc>
              <a:spcBef>
                <a:spcPts val="600"/>
              </a:spcBef>
              <a:buFontTx/>
              <a:buNone/>
              <a:defRPr/>
            </a:pPr>
            <a:r>
              <a:rPr lang="en-US" sz="1400" dirty="0" smtClean="0"/>
              <a:t>	</a:t>
            </a:r>
            <a:r>
              <a:rPr lang="en-US" sz="1800" dirty="0" smtClean="0"/>
              <a:t>Go to </a:t>
            </a:r>
            <a:r>
              <a:rPr lang="en-US" sz="1800" dirty="0" smtClean="0">
                <a:hlinkClick r:id="rId2"/>
              </a:rPr>
              <a:t>https://reports.fhda.edu/php/stuact.php</a:t>
            </a:r>
            <a:r>
              <a:rPr lang="en-US" sz="1800" dirty="0" smtClean="0"/>
              <a:t> to fill out the online request for a CIS computer account. </a:t>
            </a:r>
          </a:p>
          <a:p>
            <a:pPr lvl="1" eaLnBrk="1" hangingPunct="1">
              <a:lnSpc>
                <a:spcPct val="80000"/>
              </a:lnSpc>
              <a:spcBef>
                <a:spcPts val="600"/>
              </a:spcBef>
              <a:buFontTx/>
              <a:buNone/>
              <a:defRPr/>
            </a:pPr>
            <a:r>
              <a:rPr lang="en-US" sz="1800" dirty="0" smtClean="0"/>
              <a:t>	When asked to enter your choice of user id, please do not use your De Anza student id number. The reason will be obvious when we start to use the system in the next module.</a:t>
            </a:r>
          </a:p>
        </p:txBody>
      </p:sp>
      <p:sp>
        <p:nvSpPr>
          <p:cNvPr id="13315" name="Rectangle 4"/>
          <p:cNvSpPr>
            <a:spLocks noGrp="1" noChangeArrowheads="1"/>
          </p:cNvSpPr>
          <p:nvPr>
            <p:ph type="title"/>
          </p:nvPr>
        </p:nvSpPr>
        <p:spPr>
          <a:xfrm>
            <a:off x="457200" y="152400"/>
            <a:ext cx="8229600" cy="533400"/>
          </a:xfrm>
          <a:noFill/>
        </p:spPr>
        <p:txBody>
          <a:bodyPr/>
          <a:lstStyle/>
          <a:p>
            <a:pPr eaLnBrk="1" hangingPunct="1"/>
            <a:r>
              <a:rPr lang="en-US" sz="2800" smtClean="0"/>
              <a:t>Logging in to Voyager - Preparation</a:t>
            </a:r>
            <a:endParaRPr lang="en-US" sz="2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868362"/>
          </a:xfrm>
        </p:spPr>
        <p:txBody>
          <a:bodyPr/>
          <a:lstStyle/>
          <a:p>
            <a:pPr eaLnBrk="1" hangingPunct="1"/>
            <a:r>
              <a:rPr lang="en-US" sz="2800" smtClean="0"/>
              <a:t>Logging in to Voyager – The Process </a:t>
            </a:r>
            <a:r>
              <a:rPr lang="en-US" sz="2000" smtClean="0"/>
              <a:t>(1 of 2)</a:t>
            </a:r>
          </a:p>
        </p:txBody>
      </p:sp>
      <p:sp>
        <p:nvSpPr>
          <p:cNvPr id="14339" name="Rectangle 3"/>
          <p:cNvSpPr>
            <a:spLocks noGrp="1" noChangeArrowheads="1"/>
          </p:cNvSpPr>
          <p:nvPr>
            <p:ph type="body" idx="1"/>
          </p:nvPr>
        </p:nvSpPr>
        <p:spPr>
          <a:xfrm>
            <a:off x="685800" y="1066800"/>
            <a:ext cx="7620000" cy="5105400"/>
          </a:xfrm>
        </p:spPr>
        <p:txBody>
          <a:bodyPr/>
          <a:lstStyle/>
          <a:p>
            <a:pPr eaLnBrk="1" hangingPunct="1">
              <a:lnSpc>
                <a:spcPct val="80000"/>
              </a:lnSpc>
              <a:defRPr/>
            </a:pPr>
            <a:r>
              <a:rPr lang="en-US" sz="2000" dirty="0" smtClean="0"/>
              <a:t>To log in to voyager from a Windows system</a:t>
            </a:r>
            <a:endParaRPr lang="en-US" sz="2000" u="sng" dirty="0" smtClean="0"/>
          </a:p>
          <a:p>
            <a:pPr lvl="1" eaLnBrk="1" hangingPunct="1">
              <a:lnSpc>
                <a:spcPct val="80000"/>
              </a:lnSpc>
              <a:defRPr/>
            </a:pPr>
            <a:r>
              <a:rPr lang="en-US" sz="1800" dirty="0" smtClean="0"/>
              <a:t>Once you have your user ID and password set up, at any time you can click to open </a:t>
            </a:r>
            <a:r>
              <a:rPr lang="en-US" sz="1800" i="1" dirty="0" smtClean="0">
                <a:solidFill>
                  <a:schemeClr val="accent1">
                    <a:lumMod val="50000"/>
                  </a:schemeClr>
                </a:solidFill>
              </a:rPr>
              <a:t>putty</a:t>
            </a:r>
            <a:r>
              <a:rPr lang="en-US" sz="1800" dirty="0" smtClean="0"/>
              <a:t> and type </a:t>
            </a:r>
            <a:r>
              <a:rPr lang="en-US" sz="1800" dirty="0" smtClean="0">
                <a:solidFill>
                  <a:schemeClr val="hlink"/>
                </a:solidFill>
              </a:rPr>
              <a:t>voyager.deanza.edu</a:t>
            </a:r>
            <a:r>
              <a:rPr lang="en-US" sz="1800" dirty="0" smtClean="0"/>
              <a:t> as the hostname.</a:t>
            </a:r>
          </a:p>
          <a:p>
            <a:pPr lvl="1" eaLnBrk="1" hangingPunct="1">
              <a:lnSpc>
                <a:spcPct val="80000"/>
              </a:lnSpc>
              <a:defRPr/>
            </a:pPr>
            <a:r>
              <a:rPr lang="en-US" sz="1800" dirty="0" smtClean="0"/>
              <a:t>Use your user ID and </a:t>
            </a:r>
            <a:r>
              <a:rPr lang="en-US" sz="1800" dirty="0" smtClean="0">
                <a:solidFill>
                  <a:schemeClr val="accent1">
                    <a:lumMod val="50000"/>
                  </a:schemeClr>
                </a:solidFill>
              </a:rPr>
              <a:t>password</a:t>
            </a:r>
            <a:r>
              <a:rPr lang="en-US" sz="1800" dirty="0" smtClean="0"/>
              <a:t> to log in. Note: </a:t>
            </a:r>
            <a:r>
              <a:rPr lang="en-US" sz="1800" i="1" dirty="0" smtClean="0"/>
              <a:t>nothing</a:t>
            </a:r>
            <a:r>
              <a:rPr lang="en-US" sz="1800" dirty="0" smtClean="0"/>
              <a:t> will show up on screen when you type in your password (unlike the * that appears with the other inferior OS).</a:t>
            </a:r>
          </a:p>
          <a:p>
            <a:pPr lvl="1" eaLnBrk="1" hangingPunct="1">
              <a:lnSpc>
                <a:spcPct val="80000"/>
              </a:lnSpc>
              <a:defRPr/>
            </a:pPr>
            <a:r>
              <a:rPr lang="en-US" sz="1800" dirty="0" smtClean="0"/>
              <a:t>Be careful typing in your user ID and password. If you tried unsuccessfully 3 times in a row, the system will lock your account because it assumes that someone is trying to enter the system illegally. If this does happen, let me know.</a:t>
            </a:r>
          </a:p>
          <a:p>
            <a:pPr lvl="1" eaLnBrk="1" hangingPunct="1">
              <a:lnSpc>
                <a:spcPct val="80000"/>
              </a:lnSpc>
              <a:defRPr/>
            </a:pPr>
            <a:r>
              <a:rPr lang="en-US" sz="1800" dirty="0" smtClean="0"/>
              <a:t>You know you’ve successfully logged in to the system if you see the prompt:  </a:t>
            </a:r>
            <a:r>
              <a:rPr lang="en-US" sz="1800" dirty="0" smtClean="0">
                <a:solidFill>
                  <a:schemeClr val="hlink"/>
                </a:solidFill>
              </a:rPr>
              <a:t>[</a:t>
            </a:r>
            <a:r>
              <a:rPr lang="en-US" sz="1800" dirty="0" err="1" smtClean="0">
                <a:solidFill>
                  <a:schemeClr val="bg1">
                    <a:lumMod val="50000"/>
                  </a:schemeClr>
                </a:solidFill>
              </a:rPr>
              <a:t>yourUserID</a:t>
            </a:r>
            <a:r>
              <a:rPr lang="en-US" sz="1800" dirty="0" err="1" smtClean="0">
                <a:solidFill>
                  <a:schemeClr val="hlink"/>
                </a:solidFill>
              </a:rPr>
              <a:t>@voyager</a:t>
            </a:r>
            <a:r>
              <a:rPr lang="en-US" sz="1800" dirty="0" smtClean="0">
                <a:solidFill>
                  <a:schemeClr val="hlink"/>
                </a:solidFill>
              </a:rPr>
              <a:t>  </a:t>
            </a:r>
            <a:r>
              <a:rPr lang="en-US" sz="1800" dirty="0" err="1" smtClean="0">
                <a:solidFill>
                  <a:schemeClr val="bg1">
                    <a:lumMod val="50000"/>
                  </a:schemeClr>
                </a:solidFill>
              </a:rPr>
              <a:t>directoryName</a:t>
            </a:r>
            <a:r>
              <a:rPr lang="en-US" sz="1800" dirty="0" smtClean="0">
                <a:solidFill>
                  <a:schemeClr val="hlink"/>
                </a:solidFill>
              </a:rPr>
              <a:t>] $            </a:t>
            </a:r>
            <a:br>
              <a:rPr lang="en-US" sz="1800" dirty="0" smtClean="0">
                <a:solidFill>
                  <a:schemeClr val="hlink"/>
                </a:solidFill>
              </a:rPr>
            </a:br>
            <a:r>
              <a:rPr lang="en-US" sz="1800" dirty="0" smtClean="0"/>
              <a:t>This is known as the shell prompt.</a:t>
            </a:r>
            <a:endParaRPr lang="en-US" sz="1800" dirty="0" smtClean="0">
              <a:solidFill>
                <a:schemeClr val="hlink"/>
              </a:solidFill>
            </a:endParaRPr>
          </a:p>
          <a:p>
            <a:pPr eaLnBrk="1" hangingPunct="1">
              <a:lnSpc>
                <a:spcPct val="80000"/>
              </a:lnSpc>
              <a:defRPr/>
            </a:pPr>
            <a:r>
              <a:rPr lang="en-US" sz="2000" dirty="0" smtClean="0"/>
              <a:t>Once you’ve successfully logged in, the first utility to learn is how to log out: type </a:t>
            </a:r>
            <a:r>
              <a:rPr lang="en-US" sz="2000" dirty="0" smtClean="0">
                <a:solidFill>
                  <a:schemeClr val="hlink"/>
                </a:solidFill>
              </a:rPr>
              <a:t>exit</a:t>
            </a:r>
            <a:r>
              <a:rPr lang="en-US" sz="2000" dirty="0" smtClean="0"/>
              <a:t> and hit the enter key.</a:t>
            </a:r>
          </a:p>
          <a:p>
            <a:pPr eaLnBrk="1" hangingPunct="1">
              <a:lnSpc>
                <a:spcPct val="80000"/>
              </a:lnSpc>
              <a:defRPr/>
            </a:pPr>
            <a:r>
              <a:rPr lang="en-US" sz="2000" dirty="0" smtClean="0"/>
              <a:t>If you typically will log in from a Windows system, you should still read the next slide about </a:t>
            </a:r>
            <a:r>
              <a:rPr lang="en-US" sz="2000" dirty="0" err="1" smtClean="0">
                <a:solidFill>
                  <a:schemeClr val="accent1">
                    <a:lumMod val="50000"/>
                  </a:schemeClr>
                </a:solidFill>
              </a:rPr>
              <a:t>ssh</a:t>
            </a:r>
            <a:r>
              <a:rPr lang="en-US" sz="2000" dirty="0" smtClean="0"/>
              <a:t>, the Linux utility that is used by </a:t>
            </a:r>
            <a:r>
              <a:rPr lang="en-US" sz="2000" dirty="0" smtClean="0">
                <a:solidFill>
                  <a:schemeClr val="accent1">
                    <a:lumMod val="50000"/>
                  </a:schemeClr>
                </a:solidFill>
              </a:rPr>
              <a:t>putty</a:t>
            </a:r>
            <a:r>
              <a:rPr lang="en-US" sz="2000" dirty="0" smtClean="0"/>
              <a:t> to help you log in.</a:t>
            </a:r>
          </a:p>
          <a:p>
            <a:pPr eaLnBrk="1" hangingPunct="1">
              <a:lnSpc>
                <a:spcPct val="80000"/>
              </a:lnSpc>
              <a:buFontTx/>
              <a:buNone/>
              <a:defRPr/>
            </a:pPr>
            <a:endParaRPr lang="en-US" sz="2000" dirty="0" smtClean="0"/>
          </a:p>
          <a:p>
            <a:pPr algn="ctr" eaLnBrk="1" hangingPunct="1">
              <a:lnSpc>
                <a:spcPct val="80000"/>
              </a:lnSpc>
              <a:buFontTx/>
              <a:buNone/>
              <a:defRPr/>
            </a:pPr>
            <a:r>
              <a:rPr lang="en-US" sz="2000"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85800" y="1143000"/>
            <a:ext cx="7924800" cy="5105400"/>
          </a:xfrm>
        </p:spPr>
        <p:txBody>
          <a:bodyPr/>
          <a:lstStyle/>
          <a:p>
            <a:pPr eaLnBrk="1" hangingPunct="1">
              <a:lnSpc>
                <a:spcPct val="80000"/>
              </a:lnSpc>
              <a:defRPr/>
            </a:pPr>
            <a:r>
              <a:rPr lang="en-US" sz="2000" dirty="0" smtClean="0"/>
              <a:t>To log in to voyager from a Linux system or a Mac</a:t>
            </a:r>
          </a:p>
          <a:p>
            <a:pPr lvl="1" eaLnBrk="1" hangingPunct="1">
              <a:lnSpc>
                <a:spcPct val="80000"/>
              </a:lnSpc>
              <a:defRPr/>
            </a:pPr>
            <a:r>
              <a:rPr lang="en-US" sz="1800" dirty="0" smtClean="0"/>
              <a:t>You need to use the utility </a:t>
            </a:r>
            <a:r>
              <a:rPr lang="en-US" sz="1800" dirty="0" err="1" smtClean="0">
                <a:solidFill>
                  <a:schemeClr val="hlink"/>
                </a:solidFill>
              </a:rPr>
              <a:t>ssh</a:t>
            </a:r>
            <a:r>
              <a:rPr lang="en-US" sz="1800" dirty="0" smtClean="0"/>
              <a:t> (for </a:t>
            </a:r>
            <a:r>
              <a:rPr lang="en-US" sz="1800" b="1" u="sng" dirty="0" smtClean="0"/>
              <a:t>s</a:t>
            </a:r>
            <a:r>
              <a:rPr lang="en-US" sz="1800" dirty="0" smtClean="0"/>
              <a:t>ecure </a:t>
            </a:r>
            <a:r>
              <a:rPr lang="en-US" sz="1800" b="1" u="sng" dirty="0" smtClean="0"/>
              <a:t>sh</a:t>
            </a:r>
            <a:r>
              <a:rPr lang="en-US" sz="1800" dirty="0" smtClean="0"/>
              <a:t>ell).</a:t>
            </a:r>
          </a:p>
          <a:p>
            <a:pPr lvl="1" eaLnBrk="1" hangingPunct="1">
              <a:lnSpc>
                <a:spcPct val="80000"/>
              </a:lnSpc>
              <a:defRPr/>
            </a:pPr>
            <a:r>
              <a:rPr lang="en-US" sz="1800" dirty="0" err="1" smtClean="0">
                <a:solidFill>
                  <a:schemeClr val="hlink"/>
                </a:solidFill>
              </a:rPr>
              <a:t>ssh</a:t>
            </a:r>
            <a:r>
              <a:rPr lang="en-US" sz="1800" dirty="0" smtClean="0"/>
              <a:t> allows a user to log in remotely to another system. The term </a:t>
            </a:r>
            <a:r>
              <a:rPr lang="en-US" sz="1800" i="1" dirty="0" smtClean="0"/>
              <a:t>secure</a:t>
            </a:r>
            <a:r>
              <a:rPr lang="en-US" sz="1800" dirty="0" smtClean="0"/>
              <a:t> refers to the fact that data are encrypted when transferred between the local and remote systems.</a:t>
            </a:r>
          </a:p>
          <a:p>
            <a:pPr lvl="1" eaLnBrk="1" hangingPunct="1">
              <a:lnSpc>
                <a:spcPct val="80000"/>
              </a:lnSpc>
              <a:defRPr/>
            </a:pPr>
            <a:r>
              <a:rPr lang="en-US" sz="1800" dirty="0" err="1" smtClean="0">
                <a:solidFill>
                  <a:schemeClr val="hlink"/>
                </a:solidFill>
              </a:rPr>
              <a:t>ssh</a:t>
            </a:r>
            <a:r>
              <a:rPr lang="en-US" sz="1800" dirty="0" smtClean="0"/>
              <a:t> runs from a command window on Linux or the Mac.</a:t>
            </a:r>
          </a:p>
          <a:p>
            <a:pPr lvl="1" eaLnBrk="1" hangingPunct="1">
              <a:lnSpc>
                <a:spcPct val="80000"/>
              </a:lnSpc>
              <a:defRPr/>
            </a:pPr>
            <a:r>
              <a:rPr lang="en-US" sz="1800" dirty="0" smtClean="0"/>
              <a:t>Format:       </a:t>
            </a:r>
            <a:r>
              <a:rPr lang="en-US" sz="1800" dirty="0" err="1" smtClean="0">
                <a:solidFill>
                  <a:schemeClr val="hlink"/>
                </a:solidFill>
              </a:rPr>
              <a:t>ssh</a:t>
            </a:r>
            <a:r>
              <a:rPr lang="en-US" sz="1800" dirty="0" smtClean="0">
                <a:solidFill>
                  <a:schemeClr val="hlink"/>
                </a:solidFill>
              </a:rPr>
              <a:t>  –l  </a:t>
            </a:r>
            <a:r>
              <a:rPr lang="en-US" sz="1800" dirty="0" err="1" smtClean="0">
                <a:solidFill>
                  <a:schemeClr val="bg1">
                    <a:lumMod val="65000"/>
                  </a:schemeClr>
                </a:solidFill>
              </a:rPr>
              <a:t>login_id</a:t>
            </a:r>
            <a:r>
              <a:rPr lang="en-US" sz="1800" dirty="0" smtClean="0">
                <a:solidFill>
                  <a:schemeClr val="bg1">
                    <a:lumMod val="65000"/>
                  </a:schemeClr>
                </a:solidFill>
              </a:rPr>
              <a:t>    </a:t>
            </a:r>
            <a:r>
              <a:rPr lang="en-US" sz="1800" dirty="0" err="1" smtClean="0">
                <a:solidFill>
                  <a:schemeClr val="bg1">
                    <a:lumMod val="65000"/>
                  </a:schemeClr>
                </a:solidFill>
              </a:rPr>
              <a:t>system_name</a:t>
            </a:r>
            <a:endParaRPr lang="en-US" sz="1800" dirty="0" smtClean="0">
              <a:solidFill>
                <a:schemeClr val="bg1">
                  <a:lumMod val="65000"/>
                </a:schemeClr>
              </a:solidFill>
            </a:endParaRPr>
          </a:p>
          <a:p>
            <a:pPr lvl="1" indent="-365760" eaLnBrk="1" hangingPunct="1">
              <a:lnSpc>
                <a:spcPct val="80000"/>
              </a:lnSpc>
              <a:buFontTx/>
              <a:buNone/>
              <a:defRPr/>
            </a:pPr>
            <a:r>
              <a:rPr lang="en-US" sz="1800" dirty="0" smtClean="0"/>
              <a:t>		</a:t>
            </a:r>
            <a:r>
              <a:rPr lang="en-US" sz="1800" dirty="0" smtClean="0">
                <a:solidFill>
                  <a:schemeClr val="hlink"/>
                </a:solidFill>
              </a:rPr>
              <a:t>-l</a:t>
            </a:r>
            <a:r>
              <a:rPr lang="en-US" sz="1800" dirty="0" smtClean="0"/>
              <a:t> for </a:t>
            </a:r>
            <a:r>
              <a:rPr lang="en-US" sz="1800" b="1" u="sng" dirty="0" smtClean="0"/>
              <a:t>l</a:t>
            </a:r>
            <a:r>
              <a:rPr lang="en-US" sz="1800" dirty="0" smtClean="0"/>
              <a:t>ogin, this tells </a:t>
            </a:r>
            <a:r>
              <a:rPr lang="en-US" sz="1800" dirty="0" err="1" smtClean="0">
                <a:solidFill>
                  <a:schemeClr val="hlink"/>
                </a:solidFill>
              </a:rPr>
              <a:t>ssh</a:t>
            </a:r>
            <a:r>
              <a:rPr lang="en-US" sz="1800" dirty="0" smtClean="0"/>
              <a:t> that </a:t>
            </a:r>
            <a:r>
              <a:rPr lang="en-US" sz="1800" dirty="0" err="1" smtClean="0">
                <a:solidFill>
                  <a:schemeClr val="bg2"/>
                </a:solidFill>
              </a:rPr>
              <a:t>login_id</a:t>
            </a:r>
            <a:r>
              <a:rPr lang="en-US" sz="1800" dirty="0" smtClean="0"/>
              <a:t> is the user id for the remote 	system.</a:t>
            </a:r>
          </a:p>
          <a:p>
            <a:pPr lvl="1" eaLnBrk="1" hangingPunct="1">
              <a:lnSpc>
                <a:spcPct val="80000"/>
              </a:lnSpc>
              <a:buFontTx/>
              <a:buNone/>
              <a:defRPr/>
            </a:pPr>
            <a:r>
              <a:rPr lang="en-US" sz="1800" dirty="0" smtClean="0"/>
              <a:t>		</a:t>
            </a:r>
            <a:r>
              <a:rPr lang="en-US" sz="1800" dirty="0" err="1" smtClean="0">
                <a:solidFill>
                  <a:schemeClr val="bg2"/>
                </a:solidFill>
              </a:rPr>
              <a:t>system_name</a:t>
            </a:r>
            <a:r>
              <a:rPr lang="en-US" sz="1800" dirty="0" smtClean="0"/>
              <a:t> is the remote system name.</a:t>
            </a:r>
          </a:p>
          <a:p>
            <a:pPr lvl="1" eaLnBrk="1" hangingPunct="1">
              <a:lnSpc>
                <a:spcPct val="80000"/>
              </a:lnSpc>
              <a:spcBef>
                <a:spcPts val="1200"/>
              </a:spcBef>
              <a:buFontTx/>
              <a:buNone/>
              <a:defRPr/>
            </a:pPr>
            <a:r>
              <a:rPr lang="en-US" sz="1800" dirty="0" smtClean="0"/>
              <a:t>	For example, to log in to voyager, the command line is:    </a:t>
            </a:r>
          </a:p>
          <a:p>
            <a:pPr lvl="1" eaLnBrk="1" hangingPunct="1">
              <a:lnSpc>
                <a:spcPct val="80000"/>
              </a:lnSpc>
              <a:buFontTx/>
              <a:buNone/>
              <a:defRPr/>
            </a:pPr>
            <a:r>
              <a:rPr lang="en-US" sz="1800" dirty="0" smtClean="0"/>
              <a:t>		</a:t>
            </a:r>
            <a:r>
              <a:rPr lang="en-US" sz="1800" dirty="0" err="1" smtClean="0">
                <a:solidFill>
                  <a:schemeClr val="bg2"/>
                </a:solidFill>
              </a:rPr>
              <a:t>ssh</a:t>
            </a:r>
            <a:r>
              <a:rPr lang="en-US" sz="1800" dirty="0" smtClean="0">
                <a:solidFill>
                  <a:schemeClr val="bg2"/>
                </a:solidFill>
              </a:rPr>
              <a:t>  –l    </a:t>
            </a:r>
            <a:r>
              <a:rPr lang="en-US" sz="1800" dirty="0" err="1" smtClean="0">
                <a:solidFill>
                  <a:schemeClr val="bg2"/>
                </a:solidFill>
              </a:rPr>
              <a:t>your_voyager_user_id</a:t>
            </a:r>
            <a:r>
              <a:rPr lang="en-US" sz="1800" dirty="0" smtClean="0">
                <a:solidFill>
                  <a:schemeClr val="bg2"/>
                </a:solidFill>
              </a:rPr>
              <a:t>     voyager.deanza.edu</a:t>
            </a:r>
          </a:p>
          <a:p>
            <a:pPr lvl="1" eaLnBrk="1" hangingPunct="1">
              <a:lnSpc>
                <a:spcPct val="80000"/>
              </a:lnSpc>
              <a:spcBef>
                <a:spcPts val="600"/>
              </a:spcBef>
              <a:defRPr/>
            </a:pPr>
            <a:r>
              <a:rPr lang="en-US" sz="1800" dirty="0" smtClean="0"/>
              <a:t>When the connection to the remote system is established, </a:t>
            </a:r>
            <a:r>
              <a:rPr lang="en-US" sz="1800" dirty="0" err="1" smtClean="0">
                <a:solidFill>
                  <a:schemeClr val="hlink"/>
                </a:solidFill>
              </a:rPr>
              <a:t>ssh</a:t>
            </a:r>
            <a:r>
              <a:rPr lang="en-US" sz="1800" dirty="0" smtClean="0"/>
              <a:t> will prompt for a password, and when the password is verified, the command line prompt will appear.</a:t>
            </a:r>
          </a:p>
          <a:p>
            <a:pPr lvl="1" eaLnBrk="1" hangingPunct="1">
              <a:lnSpc>
                <a:spcPct val="80000"/>
              </a:lnSpc>
              <a:defRPr/>
            </a:pPr>
            <a:r>
              <a:rPr lang="en-US" sz="1800" dirty="0" smtClean="0"/>
              <a:t>To disconnect:  </a:t>
            </a:r>
            <a:r>
              <a:rPr lang="en-US" sz="1800" dirty="0" smtClean="0">
                <a:solidFill>
                  <a:schemeClr val="hlink"/>
                </a:solidFill>
              </a:rPr>
              <a:t>exit</a:t>
            </a:r>
          </a:p>
        </p:txBody>
      </p:sp>
      <p:sp>
        <p:nvSpPr>
          <p:cNvPr id="4" name="Rectangle 2"/>
          <p:cNvSpPr txBox="1">
            <a:spLocks noChangeArrowheads="1"/>
          </p:cNvSpPr>
          <p:nvPr/>
        </p:nvSpPr>
        <p:spPr bwMode="auto">
          <a:xfrm>
            <a:off x="609600" y="304800"/>
            <a:ext cx="7924800" cy="868363"/>
          </a:xfrm>
          <a:prstGeom prst="rect">
            <a:avLst/>
          </a:prstGeom>
          <a:noFill/>
          <a:ln w="9525">
            <a:noFill/>
            <a:miter lim="800000"/>
            <a:headEnd/>
            <a:tailEnd/>
          </a:ln>
        </p:spPr>
        <p:txBody>
          <a:bodyPr anchor="ctr"/>
          <a:lstStyle/>
          <a:p>
            <a:pPr algn="ctr">
              <a:defRPr/>
            </a:pPr>
            <a:r>
              <a:rPr lang="en-US" sz="2800" kern="0" dirty="0">
                <a:solidFill>
                  <a:schemeClr val="tx2"/>
                </a:solidFill>
                <a:latin typeface="+mj-lt"/>
                <a:ea typeface="+mj-ea"/>
                <a:cs typeface="+mj-cs"/>
              </a:rPr>
              <a:t>Logging in to Voyager – The Process </a:t>
            </a:r>
            <a:r>
              <a:rPr lang="en-US" sz="2000" kern="0" dirty="0">
                <a:solidFill>
                  <a:schemeClr val="tx2"/>
                </a:solidFill>
                <a:latin typeface="+mj-lt"/>
                <a:ea typeface="+mj-ea"/>
                <a:cs typeface="+mj-cs"/>
              </a:rPr>
              <a:t>(2 of 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609600"/>
          </a:xfrm>
        </p:spPr>
        <p:txBody>
          <a:bodyPr/>
          <a:lstStyle/>
          <a:p>
            <a:pPr eaLnBrk="1" hangingPunct="1"/>
            <a:r>
              <a:rPr lang="en-US" sz="2800" smtClean="0"/>
              <a:t>Main components of Linux </a:t>
            </a:r>
            <a:r>
              <a:rPr lang="en-US" sz="2000" smtClean="0"/>
              <a:t>(1 of 2)</a:t>
            </a:r>
          </a:p>
        </p:txBody>
      </p:sp>
      <p:sp>
        <p:nvSpPr>
          <p:cNvPr id="16387" name="Rectangle 3"/>
          <p:cNvSpPr>
            <a:spLocks noGrp="1" noChangeArrowheads="1"/>
          </p:cNvSpPr>
          <p:nvPr>
            <p:ph type="body" idx="1"/>
          </p:nvPr>
        </p:nvSpPr>
        <p:spPr>
          <a:xfrm>
            <a:off x="533400" y="838200"/>
            <a:ext cx="7772400" cy="685800"/>
          </a:xfrm>
        </p:spPr>
        <p:txBody>
          <a:bodyPr/>
          <a:lstStyle/>
          <a:p>
            <a:pPr indent="0" eaLnBrk="1" hangingPunct="1">
              <a:lnSpc>
                <a:spcPct val="80000"/>
              </a:lnSpc>
              <a:buFontTx/>
              <a:buNone/>
            </a:pPr>
            <a:r>
              <a:rPr lang="en-US" sz="2000" smtClean="0"/>
              <a:t>The kernel, the file system and utilities, and the shell are the main components of the Linux OS </a:t>
            </a:r>
          </a:p>
        </p:txBody>
      </p:sp>
      <p:grpSp>
        <p:nvGrpSpPr>
          <p:cNvPr id="16388" name="Group 29"/>
          <p:cNvGrpSpPr>
            <a:grpSpLocks/>
          </p:cNvGrpSpPr>
          <p:nvPr/>
        </p:nvGrpSpPr>
        <p:grpSpPr bwMode="auto">
          <a:xfrm>
            <a:off x="1524000" y="1524000"/>
            <a:ext cx="5867400" cy="4800600"/>
            <a:chOff x="1524000" y="1447800"/>
            <a:chExt cx="5867400" cy="4800600"/>
          </a:xfrm>
        </p:grpSpPr>
        <p:sp>
          <p:nvSpPr>
            <p:cNvPr id="5" name="Oval 4"/>
            <p:cNvSpPr/>
            <p:nvPr/>
          </p:nvSpPr>
          <p:spPr>
            <a:xfrm>
              <a:off x="1524000" y="1447800"/>
              <a:ext cx="5867400" cy="4800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1905000" y="1676400"/>
              <a:ext cx="5029200" cy="381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590800" y="1905000"/>
              <a:ext cx="3733800" cy="228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3581400" y="2133600"/>
              <a:ext cx="1752600" cy="990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p:nvPr/>
          </p:nvSpPr>
          <p:spPr>
            <a:xfrm>
              <a:off x="3810000" y="2514600"/>
              <a:ext cx="1184275" cy="369888"/>
            </a:xfrm>
            <a:prstGeom prst="rect">
              <a:avLst/>
            </a:prstGeom>
            <a:noFill/>
          </p:spPr>
          <p:txBody>
            <a:bodyPr>
              <a:spAutoFit/>
            </a:bodyPr>
            <a:lstStyle/>
            <a:p>
              <a:pPr>
                <a:defRPr/>
              </a:pPr>
              <a:r>
                <a:rPr lang="en-US" dirty="0">
                  <a:solidFill>
                    <a:schemeClr val="bg1">
                      <a:lumMod val="50000"/>
                    </a:schemeClr>
                  </a:solidFill>
                </a:rPr>
                <a:t>Hardware</a:t>
              </a:r>
            </a:p>
          </p:txBody>
        </p:sp>
        <p:sp>
          <p:nvSpPr>
            <p:cNvPr id="16396" name="TextBox 10"/>
            <p:cNvSpPr txBox="1">
              <a:spLocks noChangeArrowheads="1"/>
            </p:cNvSpPr>
            <p:nvPr/>
          </p:nvSpPr>
          <p:spPr bwMode="auto">
            <a:xfrm>
              <a:off x="4114800" y="5791200"/>
              <a:ext cx="761747" cy="369332"/>
            </a:xfrm>
            <a:prstGeom prst="rect">
              <a:avLst/>
            </a:prstGeom>
            <a:noFill/>
            <a:ln w="9525">
              <a:noFill/>
              <a:miter lim="800000"/>
              <a:headEnd/>
              <a:tailEnd/>
            </a:ln>
          </p:spPr>
          <p:txBody>
            <a:bodyPr wrap="none">
              <a:spAutoFit/>
            </a:bodyPr>
            <a:lstStyle/>
            <a:p>
              <a:r>
                <a:rPr lang="en-US"/>
                <a:t>Shell </a:t>
              </a:r>
            </a:p>
          </p:txBody>
        </p:sp>
        <p:sp>
          <p:nvSpPr>
            <p:cNvPr id="16397" name="TextBox 12"/>
            <p:cNvSpPr txBox="1">
              <a:spLocks noChangeArrowheads="1"/>
            </p:cNvSpPr>
            <p:nvPr/>
          </p:nvSpPr>
          <p:spPr bwMode="auto">
            <a:xfrm>
              <a:off x="3854140" y="4343400"/>
              <a:ext cx="1415772" cy="923330"/>
            </a:xfrm>
            <a:prstGeom prst="rect">
              <a:avLst/>
            </a:prstGeom>
            <a:noFill/>
            <a:ln w="9525">
              <a:noFill/>
              <a:miter lim="800000"/>
              <a:headEnd/>
              <a:tailEnd/>
            </a:ln>
          </p:spPr>
          <p:txBody>
            <a:bodyPr wrap="none">
              <a:spAutoFit/>
            </a:bodyPr>
            <a:lstStyle/>
            <a:p>
              <a:pPr algn="ctr"/>
              <a:r>
                <a:rPr lang="en-US"/>
                <a:t>File system </a:t>
              </a:r>
            </a:p>
            <a:p>
              <a:pPr algn="ctr"/>
              <a:r>
                <a:rPr lang="en-US"/>
                <a:t>and</a:t>
              </a:r>
            </a:p>
            <a:p>
              <a:pPr algn="ctr"/>
              <a:r>
                <a:rPr lang="en-US"/>
                <a:t>Utilities</a:t>
              </a:r>
            </a:p>
          </p:txBody>
        </p:sp>
        <p:sp>
          <p:nvSpPr>
            <p:cNvPr id="16398" name="TextBox 13"/>
            <p:cNvSpPr txBox="1">
              <a:spLocks noChangeArrowheads="1"/>
            </p:cNvSpPr>
            <p:nvPr/>
          </p:nvSpPr>
          <p:spPr bwMode="auto">
            <a:xfrm>
              <a:off x="4038600" y="3429000"/>
              <a:ext cx="851515" cy="369332"/>
            </a:xfrm>
            <a:prstGeom prst="rect">
              <a:avLst/>
            </a:prstGeom>
            <a:noFill/>
            <a:ln w="9525">
              <a:noFill/>
              <a:miter lim="800000"/>
              <a:headEnd/>
              <a:tailEnd/>
            </a:ln>
          </p:spPr>
          <p:txBody>
            <a:bodyPr wrap="none">
              <a:spAutoFit/>
            </a:bodyPr>
            <a:lstStyle/>
            <a:p>
              <a:r>
                <a:rPr lang="en-US"/>
                <a:t>Kernel</a:t>
              </a:r>
            </a:p>
          </p:txBody>
        </p:sp>
        <p:sp>
          <p:nvSpPr>
            <p:cNvPr id="27" name="Up-Down Arrow 26"/>
            <p:cNvSpPr/>
            <p:nvPr/>
          </p:nvSpPr>
          <p:spPr>
            <a:xfrm>
              <a:off x="4267200" y="5257800"/>
              <a:ext cx="331788" cy="609600"/>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Up-Down Arrow 27"/>
            <p:cNvSpPr/>
            <p:nvPr/>
          </p:nvSpPr>
          <p:spPr>
            <a:xfrm>
              <a:off x="4267200" y="3733800"/>
              <a:ext cx="331788" cy="685800"/>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Up-Down Arrow 28"/>
            <p:cNvSpPr/>
            <p:nvPr/>
          </p:nvSpPr>
          <p:spPr>
            <a:xfrm>
              <a:off x="4267200" y="2819400"/>
              <a:ext cx="331788" cy="609600"/>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1" name="Oval 30"/>
          <p:cNvSpPr/>
          <p:nvPr/>
        </p:nvSpPr>
        <p:spPr>
          <a:xfrm>
            <a:off x="7162800" y="5562600"/>
            <a:ext cx="10668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lumMod val="50000"/>
                  </a:schemeClr>
                </a:solidFill>
              </a:rPr>
              <a:t>user</a:t>
            </a:r>
          </a:p>
        </p:txBody>
      </p:sp>
      <p:cxnSp>
        <p:nvCxnSpPr>
          <p:cNvPr id="35" name="Straight Arrow Connector 34"/>
          <p:cNvCxnSpPr>
            <a:stCxn id="16396" idx="3"/>
            <a:endCxn id="31" idx="2"/>
          </p:cNvCxnSpPr>
          <p:nvPr/>
        </p:nvCxnSpPr>
        <p:spPr>
          <a:xfrm flipV="1">
            <a:off x="4876800" y="5981700"/>
            <a:ext cx="2286000" cy="69850"/>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28600"/>
            <a:ext cx="8229600" cy="609600"/>
          </a:xfrm>
        </p:spPr>
        <p:txBody>
          <a:bodyPr/>
          <a:lstStyle/>
          <a:p>
            <a:pPr eaLnBrk="1" hangingPunct="1"/>
            <a:r>
              <a:rPr lang="en-US" sz="2800" smtClean="0"/>
              <a:t>Main components of Linux </a:t>
            </a:r>
            <a:r>
              <a:rPr lang="en-US" sz="2000" smtClean="0"/>
              <a:t>(2 of 2)</a:t>
            </a:r>
          </a:p>
        </p:txBody>
      </p:sp>
      <p:sp>
        <p:nvSpPr>
          <p:cNvPr id="9219" name="Rectangle 3"/>
          <p:cNvSpPr>
            <a:spLocks noGrp="1" noChangeArrowheads="1"/>
          </p:cNvSpPr>
          <p:nvPr>
            <p:ph type="body" idx="1"/>
          </p:nvPr>
        </p:nvSpPr>
        <p:spPr>
          <a:xfrm>
            <a:off x="762000" y="838200"/>
            <a:ext cx="7696200" cy="5486400"/>
          </a:xfrm>
        </p:spPr>
        <p:txBody>
          <a:bodyPr/>
          <a:lstStyle/>
          <a:p>
            <a:pPr eaLnBrk="1" hangingPunct="1">
              <a:lnSpc>
                <a:spcPct val="80000"/>
              </a:lnSpc>
              <a:defRPr/>
            </a:pPr>
            <a:r>
              <a:rPr lang="en-US" sz="2000" i="1" dirty="0" smtClean="0">
                <a:solidFill>
                  <a:schemeClr val="bg2"/>
                </a:solidFill>
              </a:rPr>
              <a:t>Kernel</a:t>
            </a:r>
            <a:r>
              <a:rPr lang="en-US" sz="2000" dirty="0" smtClean="0"/>
              <a:t>:  the core of the OS</a:t>
            </a:r>
          </a:p>
          <a:p>
            <a:pPr lvl="1" eaLnBrk="1" hangingPunct="1">
              <a:lnSpc>
                <a:spcPct val="80000"/>
              </a:lnSpc>
              <a:defRPr/>
            </a:pPr>
            <a:r>
              <a:rPr lang="en-US" sz="1800" dirty="0" smtClean="0"/>
              <a:t>only one kernel can run per system</a:t>
            </a:r>
          </a:p>
          <a:p>
            <a:pPr lvl="1" eaLnBrk="1" hangingPunct="1">
              <a:lnSpc>
                <a:spcPct val="80000"/>
              </a:lnSpc>
              <a:defRPr/>
            </a:pPr>
            <a:r>
              <a:rPr lang="en-US" sz="1800" dirty="0" smtClean="0"/>
              <a:t>gets loaded into the main memory when the system powers up</a:t>
            </a:r>
          </a:p>
          <a:p>
            <a:pPr lvl="1" eaLnBrk="1" hangingPunct="1">
              <a:lnSpc>
                <a:spcPct val="80000"/>
              </a:lnSpc>
              <a:defRPr/>
            </a:pPr>
            <a:r>
              <a:rPr lang="en-US" sz="1800" dirty="0" smtClean="0"/>
              <a:t>manages resources so that multitasking can take place</a:t>
            </a:r>
          </a:p>
          <a:p>
            <a:pPr eaLnBrk="1" hangingPunct="1">
              <a:lnSpc>
                <a:spcPct val="80000"/>
              </a:lnSpc>
              <a:defRPr/>
            </a:pPr>
            <a:r>
              <a:rPr lang="en-US" sz="2000" i="1" dirty="0" smtClean="0">
                <a:solidFill>
                  <a:schemeClr val="bg2"/>
                </a:solidFill>
              </a:rPr>
              <a:t>File system</a:t>
            </a:r>
            <a:r>
              <a:rPr lang="en-US" sz="2000" dirty="0" smtClean="0"/>
              <a:t>: for data storage</a:t>
            </a:r>
          </a:p>
          <a:p>
            <a:pPr lvl="1" eaLnBrk="1" hangingPunct="1">
              <a:lnSpc>
                <a:spcPct val="80000"/>
              </a:lnSpc>
              <a:defRPr/>
            </a:pPr>
            <a:r>
              <a:rPr lang="en-US" sz="1800" dirty="0" smtClean="0"/>
              <a:t>data and external devices are organized into files</a:t>
            </a:r>
          </a:p>
          <a:p>
            <a:pPr lvl="1" eaLnBrk="1" hangingPunct="1">
              <a:lnSpc>
                <a:spcPct val="80000"/>
              </a:lnSpc>
              <a:defRPr/>
            </a:pPr>
            <a:r>
              <a:rPr lang="en-US" sz="1800" dirty="0" smtClean="0"/>
              <a:t>files are organized into directory structures</a:t>
            </a:r>
          </a:p>
          <a:p>
            <a:pPr eaLnBrk="1" hangingPunct="1">
              <a:lnSpc>
                <a:spcPct val="80000"/>
              </a:lnSpc>
              <a:defRPr/>
            </a:pPr>
            <a:r>
              <a:rPr lang="en-US" sz="2000" i="1" dirty="0" smtClean="0">
                <a:solidFill>
                  <a:schemeClr val="bg2"/>
                </a:solidFill>
              </a:rPr>
              <a:t>Shell</a:t>
            </a:r>
            <a:r>
              <a:rPr lang="en-US" sz="2000" dirty="0" smtClean="0"/>
              <a:t>: how the user interfaces with the OS</a:t>
            </a:r>
          </a:p>
          <a:p>
            <a:pPr lvl="1" eaLnBrk="1" hangingPunct="1">
              <a:lnSpc>
                <a:spcPct val="80000"/>
              </a:lnSpc>
              <a:defRPr/>
            </a:pPr>
            <a:r>
              <a:rPr lang="en-US" sz="1800" dirty="0" smtClean="0"/>
              <a:t>the shell interprets what the user types on the keyboard so it can be run by the system</a:t>
            </a:r>
          </a:p>
          <a:p>
            <a:pPr lvl="1" eaLnBrk="1" hangingPunct="1">
              <a:lnSpc>
                <a:spcPct val="80000"/>
              </a:lnSpc>
              <a:defRPr/>
            </a:pPr>
            <a:r>
              <a:rPr lang="en-US" sz="1800" dirty="0" smtClean="0"/>
              <a:t>there can be more than one shell running at a time</a:t>
            </a:r>
          </a:p>
          <a:p>
            <a:pPr lvl="1" eaLnBrk="1" hangingPunct="1">
              <a:lnSpc>
                <a:spcPct val="80000"/>
              </a:lnSpc>
              <a:defRPr/>
            </a:pPr>
            <a:r>
              <a:rPr lang="en-US" sz="1800" dirty="0" smtClean="0"/>
              <a:t>the shell also coordinates multiple commands in a file and acts as a programming language      </a:t>
            </a:r>
          </a:p>
          <a:p>
            <a:pPr eaLnBrk="1" hangingPunct="1">
              <a:lnSpc>
                <a:spcPct val="80000"/>
              </a:lnSpc>
              <a:defRPr/>
            </a:pPr>
            <a:r>
              <a:rPr lang="en-US" sz="2000" i="1" dirty="0" smtClean="0">
                <a:solidFill>
                  <a:schemeClr val="bg2"/>
                </a:solidFill>
              </a:rPr>
              <a:t>Utilities</a:t>
            </a:r>
            <a:r>
              <a:rPr lang="en-US" sz="2000" dirty="0" smtClean="0"/>
              <a:t>: tools to help a user do work on the system</a:t>
            </a:r>
          </a:p>
          <a:p>
            <a:pPr lvl="1" eaLnBrk="1" hangingPunct="1">
              <a:lnSpc>
                <a:spcPct val="80000"/>
              </a:lnSpc>
              <a:defRPr/>
            </a:pPr>
            <a:r>
              <a:rPr lang="en-US" sz="1800" dirty="0" smtClean="0"/>
              <a:t>also called </a:t>
            </a:r>
            <a:r>
              <a:rPr lang="en-US" sz="1800" dirty="0" smtClean="0">
                <a:solidFill>
                  <a:schemeClr val="bg1">
                    <a:lumMod val="50000"/>
                  </a:schemeClr>
                </a:solidFill>
              </a:rPr>
              <a:t>commands</a:t>
            </a:r>
          </a:p>
          <a:p>
            <a:pPr lvl="1" eaLnBrk="1" hangingPunct="1">
              <a:lnSpc>
                <a:spcPct val="80000"/>
              </a:lnSpc>
              <a:defRPr/>
            </a:pPr>
            <a:r>
              <a:rPr lang="en-US" sz="1800" dirty="0" smtClean="0"/>
              <a:t>there are many utilities, each utility is supposed to do one task and do it well</a:t>
            </a:r>
          </a:p>
          <a:p>
            <a:pPr lvl="1" eaLnBrk="1" hangingPunct="1">
              <a:lnSpc>
                <a:spcPct val="80000"/>
              </a:lnSpc>
              <a:defRPr/>
            </a:pPr>
            <a:r>
              <a:rPr lang="en-US" sz="1800" dirty="0" smtClean="0"/>
              <a:t>they are program executables that are run by the user to do specific tasks, such as copy a file, send email, communicate with another user, check system resources, etc.</a:t>
            </a:r>
            <a:endParaRPr lang="en-US"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715962"/>
          </a:xfrm>
        </p:spPr>
        <p:txBody>
          <a:bodyPr/>
          <a:lstStyle/>
          <a:p>
            <a:pPr eaLnBrk="1" hangingPunct="1"/>
            <a:r>
              <a:rPr lang="en-US" sz="2800" smtClean="0"/>
              <a:t>Types of Linux Users</a:t>
            </a:r>
          </a:p>
        </p:txBody>
      </p:sp>
      <p:sp>
        <p:nvSpPr>
          <p:cNvPr id="18435" name="Rectangle 3"/>
          <p:cNvSpPr>
            <a:spLocks noGrp="1" noChangeArrowheads="1"/>
          </p:cNvSpPr>
          <p:nvPr>
            <p:ph type="body" idx="1"/>
          </p:nvPr>
        </p:nvSpPr>
        <p:spPr>
          <a:xfrm>
            <a:off x="609600" y="838200"/>
            <a:ext cx="7924800" cy="5638800"/>
          </a:xfrm>
        </p:spPr>
        <p:txBody>
          <a:bodyPr/>
          <a:lstStyle/>
          <a:p>
            <a:pPr eaLnBrk="1" hangingPunct="1"/>
            <a:r>
              <a:rPr lang="en-US" sz="2000" dirty="0" smtClean="0"/>
              <a:t>A </a:t>
            </a:r>
            <a:r>
              <a:rPr lang="en-US" sz="2000" i="1" dirty="0" smtClean="0">
                <a:solidFill>
                  <a:schemeClr val="bg2"/>
                </a:solidFill>
              </a:rPr>
              <a:t>user</a:t>
            </a:r>
            <a:r>
              <a:rPr lang="en-US" sz="2000" dirty="0" smtClean="0"/>
              <a:t> is a person who has a Linux account and can log in to the Linux system.</a:t>
            </a:r>
          </a:p>
          <a:p>
            <a:pPr eaLnBrk="1" hangingPunct="1"/>
            <a:r>
              <a:rPr lang="en-US" sz="2000" dirty="0" smtClean="0"/>
              <a:t>When a user creates a file, the user is the owner of the file and the term ‘user’ also means owner (of the file).</a:t>
            </a:r>
          </a:p>
          <a:p>
            <a:pPr eaLnBrk="1" hangingPunct="1"/>
            <a:r>
              <a:rPr lang="en-US" sz="2000" dirty="0" smtClean="0"/>
              <a:t>There are 3 main types of users:</a:t>
            </a:r>
          </a:p>
          <a:p>
            <a:pPr lvl="1" eaLnBrk="1" hangingPunct="1"/>
            <a:r>
              <a:rPr lang="en-US" sz="2000" dirty="0" smtClean="0"/>
              <a:t>Regular users use the Linux system as a platform to do their work. For example, on a Linux server there can be a game developer writing code for games, a QA person testing software, a student writing a paper. They are all regular users who use Linux utilities to do their work.</a:t>
            </a:r>
          </a:p>
          <a:p>
            <a:pPr lvl="1" eaLnBrk="1" hangingPunct="1"/>
            <a:r>
              <a:rPr lang="en-US" sz="2000" dirty="0" smtClean="0"/>
              <a:t>System programmers write and maintain code that makes up the kernel, core system libraries, core utilities, and system daemons.</a:t>
            </a:r>
          </a:p>
          <a:p>
            <a:pPr lvl="1" eaLnBrk="1" hangingPunct="1"/>
            <a:r>
              <a:rPr lang="en-US" sz="2000" dirty="0" smtClean="0"/>
              <a:t>System administrators set up, maintain, and update Linux systems. It is the sys </a:t>
            </a:r>
            <a:r>
              <a:rPr lang="en-US" sz="2000" dirty="0" err="1" smtClean="0"/>
              <a:t>admin’s</a:t>
            </a:r>
            <a:r>
              <a:rPr lang="en-US" sz="2000" dirty="0" smtClean="0"/>
              <a:t> job to keep the system running so that all users can do their jobs.</a:t>
            </a:r>
          </a:p>
          <a:p>
            <a:pPr eaLnBrk="1" hangingPunct="1"/>
            <a:r>
              <a:rPr lang="en-US" sz="2000" dirty="0" smtClean="0"/>
              <a:t>For this class, we are regular Linux users.</a:t>
            </a: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52400"/>
            <a:ext cx="8229600" cy="792163"/>
          </a:xfrm>
        </p:spPr>
        <p:txBody>
          <a:bodyPr/>
          <a:lstStyle/>
          <a:p>
            <a:pPr eaLnBrk="1" hangingPunct="1"/>
            <a:r>
              <a:rPr lang="en-US" sz="2800" smtClean="0">
                <a:solidFill>
                  <a:schemeClr val="tx1"/>
                </a:solidFill>
              </a:rPr>
              <a:t>File Transfer</a:t>
            </a:r>
          </a:p>
        </p:txBody>
      </p:sp>
      <p:sp>
        <p:nvSpPr>
          <p:cNvPr id="19459" name="Rectangle 3"/>
          <p:cNvSpPr>
            <a:spLocks noGrp="1" noChangeArrowheads="1"/>
          </p:cNvSpPr>
          <p:nvPr>
            <p:ph type="body" idx="1"/>
          </p:nvPr>
        </p:nvSpPr>
        <p:spPr>
          <a:xfrm>
            <a:off x="609600" y="838200"/>
            <a:ext cx="8001000" cy="5562600"/>
          </a:xfrm>
        </p:spPr>
        <p:txBody>
          <a:bodyPr/>
          <a:lstStyle/>
          <a:p>
            <a:pPr eaLnBrk="1" hangingPunct="1">
              <a:lnSpc>
                <a:spcPct val="80000"/>
              </a:lnSpc>
            </a:pPr>
            <a:r>
              <a:rPr lang="en-US" sz="2000" dirty="0" smtClean="0"/>
              <a:t>One common utility for transferring files from one system to a remote system is </a:t>
            </a:r>
            <a:r>
              <a:rPr lang="en-US" sz="2000" dirty="0" err="1" smtClean="0">
                <a:solidFill>
                  <a:schemeClr val="hlink"/>
                </a:solidFill>
              </a:rPr>
              <a:t>sftp</a:t>
            </a:r>
            <a:r>
              <a:rPr lang="en-US" sz="2000" dirty="0" smtClean="0">
                <a:solidFill>
                  <a:schemeClr val="hlink"/>
                </a:solidFill>
              </a:rPr>
              <a:t> </a:t>
            </a:r>
            <a:r>
              <a:rPr lang="en-US" sz="2000" dirty="0" smtClean="0"/>
              <a:t>(for </a:t>
            </a:r>
            <a:r>
              <a:rPr lang="en-US" sz="2000" b="1" u="sng" dirty="0" smtClean="0"/>
              <a:t>s</a:t>
            </a:r>
            <a:r>
              <a:rPr lang="en-US" sz="2000" dirty="0" smtClean="0"/>
              <a:t>ecure </a:t>
            </a:r>
            <a:r>
              <a:rPr lang="en-US" sz="2000" b="1" u="sng" dirty="0" smtClean="0"/>
              <a:t>f</a:t>
            </a:r>
            <a:r>
              <a:rPr lang="en-US" sz="2000" dirty="0" smtClean="0"/>
              <a:t>ile </a:t>
            </a:r>
            <a:r>
              <a:rPr lang="en-US" sz="2000" b="1" u="sng" dirty="0" smtClean="0"/>
              <a:t>t</a:t>
            </a:r>
            <a:r>
              <a:rPr lang="en-US" sz="2000" dirty="0" smtClean="0"/>
              <a:t>ransfer </a:t>
            </a:r>
            <a:r>
              <a:rPr lang="en-US" sz="2000" b="1" u="sng" dirty="0" smtClean="0"/>
              <a:t>p</a:t>
            </a:r>
            <a:r>
              <a:rPr lang="en-US" sz="2000" dirty="0" smtClean="0"/>
              <a:t>rotocol)</a:t>
            </a:r>
          </a:p>
          <a:p>
            <a:pPr eaLnBrk="1" hangingPunct="1">
              <a:lnSpc>
                <a:spcPct val="80000"/>
              </a:lnSpc>
            </a:pPr>
            <a:r>
              <a:rPr lang="en-US" sz="2000" dirty="0" smtClean="0"/>
              <a:t>To transfer files between Windows and Linux</a:t>
            </a:r>
          </a:p>
          <a:p>
            <a:pPr lvl="1" eaLnBrk="1" hangingPunct="1">
              <a:lnSpc>
                <a:spcPct val="80000"/>
              </a:lnSpc>
            </a:pPr>
            <a:r>
              <a:rPr lang="en-US" sz="1800" dirty="0" smtClean="0"/>
              <a:t>Use the tool </a:t>
            </a:r>
            <a:r>
              <a:rPr lang="en-US" sz="1800" dirty="0" err="1" smtClean="0">
                <a:solidFill>
                  <a:schemeClr val="bg2"/>
                </a:solidFill>
              </a:rPr>
              <a:t>winscp</a:t>
            </a:r>
            <a:r>
              <a:rPr lang="en-US" sz="1800" dirty="0" smtClean="0"/>
              <a:t>, which is a wrapper program for </a:t>
            </a:r>
            <a:r>
              <a:rPr lang="en-US" sz="1800" dirty="0" err="1" smtClean="0">
                <a:solidFill>
                  <a:schemeClr val="hlink"/>
                </a:solidFill>
              </a:rPr>
              <a:t>sftp</a:t>
            </a:r>
            <a:r>
              <a:rPr lang="en-US" sz="1800" dirty="0" smtClean="0">
                <a:solidFill>
                  <a:schemeClr val="hlink"/>
                </a:solidFill>
              </a:rPr>
              <a:t>.</a:t>
            </a:r>
          </a:p>
          <a:p>
            <a:pPr lvl="1" eaLnBrk="1" hangingPunct="1">
              <a:lnSpc>
                <a:spcPct val="80000"/>
              </a:lnSpc>
            </a:pPr>
            <a:r>
              <a:rPr lang="en-US" sz="1800" dirty="0" smtClean="0"/>
              <a:t>Open </a:t>
            </a:r>
            <a:r>
              <a:rPr lang="en-US" sz="1800" dirty="0" err="1" smtClean="0">
                <a:solidFill>
                  <a:schemeClr val="bg2"/>
                </a:solidFill>
              </a:rPr>
              <a:t>winscp</a:t>
            </a:r>
            <a:r>
              <a:rPr lang="en-US" sz="1800" dirty="0" smtClean="0"/>
              <a:t>, then enter </a:t>
            </a:r>
            <a:r>
              <a:rPr lang="en-US" sz="1800" dirty="0" smtClean="0">
                <a:solidFill>
                  <a:schemeClr val="bg2"/>
                </a:solidFill>
              </a:rPr>
              <a:t>voyager.deanza.edu</a:t>
            </a:r>
            <a:r>
              <a:rPr lang="en-US" sz="1800" dirty="0" smtClean="0"/>
              <a:t> at the address, then your voyager </a:t>
            </a:r>
            <a:r>
              <a:rPr lang="en-US" sz="1800" dirty="0" err="1" smtClean="0"/>
              <a:t>userID</a:t>
            </a:r>
            <a:r>
              <a:rPr lang="en-US" sz="1800" dirty="0" smtClean="0"/>
              <a:t> and password.</a:t>
            </a:r>
          </a:p>
          <a:p>
            <a:pPr lvl="1" eaLnBrk="1" hangingPunct="1">
              <a:lnSpc>
                <a:spcPct val="80000"/>
              </a:lnSpc>
            </a:pPr>
            <a:r>
              <a:rPr lang="en-US" sz="1800" dirty="0" err="1" smtClean="0">
                <a:solidFill>
                  <a:schemeClr val="bg2"/>
                </a:solidFill>
              </a:rPr>
              <a:t>winscp</a:t>
            </a:r>
            <a:r>
              <a:rPr lang="en-US" sz="1800" dirty="0" smtClean="0"/>
              <a:t> will use </a:t>
            </a:r>
            <a:r>
              <a:rPr lang="en-US" sz="1800" dirty="0" err="1" smtClean="0">
                <a:solidFill>
                  <a:schemeClr val="hlink"/>
                </a:solidFill>
              </a:rPr>
              <a:t>sftp</a:t>
            </a:r>
            <a:r>
              <a:rPr lang="en-US" sz="1800" dirty="0" smtClean="0"/>
              <a:t> to connect to voyager, and will bring up a 2 panel window. One panel is your home directory on Windows, the other is your home directory on voyager.</a:t>
            </a:r>
          </a:p>
          <a:p>
            <a:pPr lvl="1" eaLnBrk="1" hangingPunct="1">
              <a:lnSpc>
                <a:spcPct val="80000"/>
              </a:lnSpc>
            </a:pPr>
            <a:r>
              <a:rPr lang="en-US" sz="1800" dirty="0" smtClean="0"/>
              <a:t>To transfer file, you select a file and drag and drop in the proper panel.</a:t>
            </a:r>
          </a:p>
          <a:p>
            <a:pPr eaLnBrk="1" hangingPunct="1">
              <a:lnSpc>
                <a:spcPct val="80000"/>
              </a:lnSpc>
            </a:pPr>
            <a:r>
              <a:rPr lang="en-US" sz="2000" dirty="0" smtClean="0"/>
              <a:t>To transfer files between a Linux or Mac system</a:t>
            </a:r>
          </a:p>
          <a:p>
            <a:pPr lvl="1" eaLnBrk="1" hangingPunct="1">
              <a:lnSpc>
                <a:spcPct val="80000"/>
              </a:lnSpc>
            </a:pPr>
            <a:r>
              <a:rPr lang="en-US" sz="1800" dirty="0" smtClean="0"/>
              <a:t>Use </a:t>
            </a:r>
            <a:r>
              <a:rPr lang="en-US" sz="1800" dirty="0" err="1" smtClean="0">
                <a:solidFill>
                  <a:schemeClr val="hlink"/>
                </a:solidFill>
              </a:rPr>
              <a:t>sftp</a:t>
            </a:r>
            <a:r>
              <a:rPr lang="en-US" sz="1800" dirty="0" smtClean="0">
                <a:solidFill>
                  <a:schemeClr val="hlink"/>
                </a:solidFill>
              </a:rPr>
              <a:t> </a:t>
            </a:r>
            <a:r>
              <a:rPr lang="en-US" sz="1800" dirty="0" smtClean="0"/>
              <a:t>in a command window.</a:t>
            </a:r>
          </a:p>
          <a:p>
            <a:pPr lvl="1" eaLnBrk="1" hangingPunct="1">
              <a:lnSpc>
                <a:spcPct val="80000"/>
              </a:lnSpc>
            </a:pPr>
            <a:r>
              <a:rPr lang="en-US" sz="1800" dirty="0" smtClean="0"/>
              <a:t>Type on the command line:  </a:t>
            </a:r>
            <a:r>
              <a:rPr lang="en-US" sz="1800" dirty="0" err="1" smtClean="0">
                <a:solidFill>
                  <a:schemeClr val="bg2"/>
                </a:solidFill>
              </a:rPr>
              <a:t>sftp</a:t>
            </a:r>
            <a:r>
              <a:rPr lang="en-US" sz="1800" dirty="0" smtClean="0">
                <a:solidFill>
                  <a:schemeClr val="bg2"/>
                </a:solidFill>
              </a:rPr>
              <a:t>  username@voyager.deanza.edu</a:t>
            </a:r>
          </a:p>
          <a:p>
            <a:pPr lvl="1" eaLnBrk="1" hangingPunct="1">
              <a:lnSpc>
                <a:spcPct val="80000"/>
              </a:lnSpc>
            </a:pPr>
            <a:r>
              <a:rPr lang="en-US" sz="1800" dirty="0" smtClean="0"/>
              <a:t>You will be prompted for </a:t>
            </a:r>
            <a:r>
              <a:rPr lang="en-US" sz="1800" smtClean="0"/>
              <a:t>the password.</a:t>
            </a:r>
            <a:endParaRPr lang="en-US" sz="1800" dirty="0" smtClean="0"/>
          </a:p>
          <a:p>
            <a:pPr lvl="1" eaLnBrk="1" hangingPunct="1">
              <a:lnSpc>
                <a:spcPct val="80000"/>
              </a:lnSpc>
            </a:pPr>
            <a:r>
              <a:rPr lang="en-US" sz="1800" dirty="0" smtClean="0"/>
              <a:t>When you successfully log in to voyager, use </a:t>
            </a:r>
          </a:p>
          <a:p>
            <a:pPr lvl="2" eaLnBrk="1" hangingPunct="1">
              <a:lnSpc>
                <a:spcPct val="80000"/>
              </a:lnSpc>
            </a:pPr>
            <a:r>
              <a:rPr lang="en-US" sz="1800" dirty="0" err="1" smtClean="0">
                <a:solidFill>
                  <a:schemeClr val="hlink"/>
                </a:solidFill>
              </a:rPr>
              <a:t>mput</a:t>
            </a:r>
            <a:r>
              <a:rPr lang="en-US" sz="1800" dirty="0" smtClean="0">
                <a:solidFill>
                  <a:schemeClr val="bg2"/>
                </a:solidFill>
              </a:rPr>
              <a:t> filename</a:t>
            </a:r>
            <a:r>
              <a:rPr lang="en-US" sz="1800" dirty="0" smtClean="0"/>
              <a:t> to transfer the file from the local system to voyager</a:t>
            </a:r>
          </a:p>
          <a:p>
            <a:pPr lvl="2" eaLnBrk="1" hangingPunct="1">
              <a:lnSpc>
                <a:spcPct val="80000"/>
              </a:lnSpc>
            </a:pPr>
            <a:r>
              <a:rPr lang="en-US" sz="1800" dirty="0" err="1" smtClean="0">
                <a:solidFill>
                  <a:schemeClr val="hlink"/>
                </a:solidFill>
              </a:rPr>
              <a:t>mget</a:t>
            </a:r>
            <a:r>
              <a:rPr lang="en-US" sz="1800" dirty="0" smtClean="0">
                <a:solidFill>
                  <a:schemeClr val="bg2"/>
                </a:solidFill>
              </a:rPr>
              <a:t> filename</a:t>
            </a:r>
            <a:r>
              <a:rPr lang="en-US" sz="1800" dirty="0" smtClean="0"/>
              <a:t> to transfer the file from voyager to the local system</a:t>
            </a:r>
          </a:p>
          <a:p>
            <a:pPr lvl="1" eaLnBrk="1" hangingPunct="1">
              <a:lnSpc>
                <a:spcPct val="80000"/>
              </a:lnSpc>
              <a:buFontTx/>
              <a:buNone/>
            </a:pPr>
            <a:endParaRPr lang="en-US" sz="1800" dirty="0" smtClean="0"/>
          </a:p>
          <a:p>
            <a:pPr lvl="1" eaLnBrk="1" hangingPunct="1">
              <a:lnSpc>
                <a:spcPct val="80000"/>
              </a:lnSpc>
              <a:buFontTx/>
              <a:buNone/>
            </a:pPr>
            <a:r>
              <a:rPr lang="en-US" sz="1800" dirty="0" smtClean="0"/>
              <a:t>				Next stop: Basic Utilities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381000"/>
            <a:ext cx="8229600" cy="762000"/>
          </a:xfrm>
        </p:spPr>
        <p:txBody>
          <a:bodyPr/>
          <a:lstStyle/>
          <a:p>
            <a:r>
              <a:rPr lang="en-US" sz="2800" smtClean="0"/>
              <a:t>Part 1</a:t>
            </a:r>
          </a:p>
        </p:txBody>
      </p:sp>
      <p:sp>
        <p:nvSpPr>
          <p:cNvPr id="3075" name="Content Placeholder 2"/>
          <p:cNvSpPr>
            <a:spLocks noGrp="1"/>
          </p:cNvSpPr>
          <p:nvPr>
            <p:ph idx="1"/>
          </p:nvPr>
        </p:nvSpPr>
        <p:spPr>
          <a:xfrm>
            <a:off x="2819400" y="1600200"/>
            <a:ext cx="3581400" cy="2819400"/>
          </a:xfrm>
        </p:spPr>
        <p:txBody>
          <a:bodyPr/>
          <a:lstStyle/>
          <a:p>
            <a:pPr>
              <a:buFontTx/>
              <a:buNone/>
            </a:pPr>
            <a:r>
              <a:rPr lang="en-US" sz="2000" smtClean="0"/>
              <a:t>Topics:</a:t>
            </a:r>
          </a:p>
          <a:p>
            <a:r>
              <a:rPr lang="en-US" sz="2000" smtClean="0"/>
              <a:t>Intro to Unix / Linux</a:t>
            </a:r>
          </a:p>
          <a:p>
            <a:r>
              <a:rPr lang="en-US" sz="2000" smtClean="0"/>
              <a:t>History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792162"/>
          </a:xfrm>
        </p:spPr>
        <p:txBody>
          <a:bodyPr/>
          <a:lstStyle/>
          <a:p>
            <a:pPr eaLnBrk="1" hangingPunct="1"/>
            <a:r>
              <a:rPr lang="en-US" sz="2800" smtClean="0"/>
              <a:t>What is Linux / Unix?</a:t>
            </a:r>
          </a:p>
        </p:txBody>
      </p:sp>
      <p:sp>
        <p:nvSpPr>
          <p:cNvPr id="4099" name="Rectangle 3"/>
          <p:cNvSpPr>
            <a:spLocks noGrp="1" noChangeArrowheads="1"/>
          </p:cNvSpPr>
          <p:nvPr>
            <p:ph type="body" idx="1"/>
          </p:nvPr>
        </p:nvSpPr>
        <p:spPr>
          <a:xfrm>
            <a:off x="457200" y="838200"/>
            <a:ext cx="8153400" cy="5257800"/>
          </a:xfrm>
        </p:spPr>
        <p:txBody>
          <a:bodyPr/>
          <a:lstStyle/>
          <a:p>
            <a:pPr eaLnBrk="1" hangingPunct="1">
              <a:lnSpc>
                <a:spcPct val="90000"/>
              </a:lnSpc>
            </a:pPr>
            <a:r>
              <a:rPr lang="en-US" sz="2000" dirty="0" smtClean="0"/>
              <a:t>Linux / Unix is an </a:t>
            </a:r>
            <a:r>
              <a:rPr lang="en-US" sz="2000" i="1" dirty="0" smtClean="0">
                <a:solidFill>
                  <a:schemeClr val="bg2"/>
                </a:solidFill>
              </a:rPr>
              <a:t>operating system</a:t>
            </a:r>
          </a:p>
          <a:p>
            <a:pPr eaLnBrk="1" hangingPunct="1">
              <a:lnSpc>
                <a:spcPct val="90000"/>
              </a:lnSpc>
            </a:pPr>
            <a:r>
              <a:rPr lang="en-US" sz="2000" dirty="0" smtClean="0"/>
              <a:t>A computer can be divided into 3 main functional layers:</a:t>
            </a:r>
          </a:p>
          <a:p>
            <a:pPr lvl="1" eaLnBrk="1" hangingPunct="1">
              <a:lnSpc>
                <a:spcPct val="90000"/>
              </a:lnSpc>
            </a:pPr>
            <a:r>
              <a:rPr lang="en-US" sz="1800" i="1" dirty="0" smtClean="0">
                <a:solidFill>
                  <a:schemeClr val="bg2"/>
                </a:solidFill>
              </a:rPr>
              <a:t>Applications</a:t>
            </a:r>
            <a:r>
              <a:rPr lang="en-US" sz="1800" dirty="0" smtClean="0"/>
              <a:t>: the highest functional layer. This layer includes software programs that run for a specific purpose. </a:t>
            </a:r>
          </a:p>
          <a:p>
            <a:pPr lvl="1" eaLnBrk="1" hangingPunct="1">
              <a:lnSpc>
                <a:spcPct val="90000"/>
              </a:lnSpc>
              <a:buFontTx/>
              <a:buNone/>
            </a:pPr>
            <a:r>
              <a:rPr lang="en-US" sz="1800" dirty="0" smtClean="0"/>
              <a:t>	Example: this power point presentation, an email tool, a web browser.</a:t>
            </a:r>
          </a:p>
          <a:p>
            <a:pPr lvl="1" eaLnBrk="1" hangingPunct="1">
              <a:lnSpc>
                <a:spcPct val="90000"/>
              </a:lnSpc>
            </a:pPr>
            <a:r>
              <a:rPr lang="en-US" sz="1800" i="1" dirty="0" smtClean="0">
                <a:solidFill>
                  <a:schemeClr val="bg2"/>
                </a:solidFill>
              </a:rPr>
              <a:t>Operating System (OS)</a:t>
            </a:r>
            <a:r>
              <a:rPr lang="en-US" sz="1800" dirty="0" smtClean="0"/>
              <a:t>: the middle functional layer. The OS controls the hardware and supports the applications running above it.</a:t>
            </a:r>
          </a:p>
          <a:p>
            <a:pPr lvl="1" eaLnBrk="1" hangingPunct="1">
              <a:lnSpc>
                <a:spcPct val="90000"/>
              </a:lnSpc>
              <a:buFontTx/>
              <a:buNone/>
            </a:pPr>
            <a:r>
              <a:rPr lang="en-US" sz="1800" dirty="0" smtClean="0"/>
              <a:t>	Example of popular OS: Linux, Windows, Mac OS, Android, </a:t>
            </a:r>
            <a:r>
              <a:rPr lang="en-US" sz="1800" dirty="0" err="1" smtClean="0"/>
              <a:t>iOS</a:t>
            </a:r>
            <a:endParaRPr lang="en-US" sz="1800" dirty="0" smtClean="0"/>
          </a:p>
          <a:p>
            <a:pPr lvl="1" eaLnBrk="1" hangingPunct="1">
              <a:lnSpc>
                <a:spcPct val="90000"/>
              </a:lnSpc>
            </a:pPr>
            <a:r>
              <a:rPr lang="en-US" sz="1800" i="1" dirty="0" smtClean="0">
                <a:solidFill>
                  <a:schemeClr val="bg2"/>
                </a:solidFill>
              </a:rPr>
              <a:t>Hardware</a:t>
            </a:r>
            <a:r>
              <a:rPr lang="en-US" sz="1800" dirty="0" smtClean="0"/>
              <a:t>: physical devices that make up the computer.</a:t>
            </a:r>
          </a:p>
          <a:p>
            <a:pPr lvl="1" eaLnBrk="1" hangingPunct="1">
              <a:lnSpc>
                <a:spcPct val="90000"/>
              </a:lnSpc>
              <a:buFontTx/>
              <a:buNone/>
            </a:pPr>
            <a:r>
              <a:rPr lang="en-US" sz="1800" dirty="0" smtClean="0"/>
              <a:t>	Example hardware include: keyboard, monitor, hard disk.</a:t>
            </a:r>
          </a:p>
          <a:p>
            <a:pPr eaLnBrk="1" hangingPunct="1">
              <a:lnSpc>
                <a:spcPct val="90000"/>
              </a:lnSpc>
            </a:pPr>
            <a:r>
              <a:rPr lang="en-US" sz="2000" dirty="0" smtClean="0"/>
              <a:t>The main tasks of an operating system:</a:t>
            </a:r>
          </a:p>
          <a:p>
            <a:pPr lvl="1" eaLnBrk="1" hangingPunct="1">
              <a:lnSpc>
                <a:spcPct val="90000"/>
              </a:lnSpc>
            </a:pPr>
            <a:r>
              <a:rPr lang="en-US" sz="1800" dirty="0" smtClean="0"/>
              <a:t>Interacts with the user </a:t>
            </a:r>
          </a:p>
          <a:p>
            <a:pPr lvl="1" eaLnBrk="1" hangingPunct="1">
              <a:lnSpc>
                <a:spcPct val="90000"/>
              </a:lnSpc>
            </a:pPr>
            <a:r>
              <a:rPr lang="en-US" sz="1800" dirty="0" smtClean="0"/>
              <a:t>Manages how applications run </a:t>
            </a:r>
          </a:p>
          <a:p>
            <a:pPr lvl="1" eaLnBrk="1" hangingPunct="1">
              <a:lnSpc>
                <a:spcPct val="90000"/>
              </a:lnSpc>
            </a:pPr>
            <a:r>
              <a:rPr lang="en-US" sz="1800" dirty="0" smtClean="0"/>
              <a:t>Handles data storage</a:t>
            </a:r>
          </a:p>
          <a:p>
            <a:pPr lvl="1" eaLnBrk="1" hangingPunct="1">
              <a:lnSpc>
                <a:spcPct val="90000"/>
              </a:lnSpc>
            </a:pPr>
            <a:r>
              <a:rPr lang="en-US" sz="1800" dirty="0" smtClean="0"/>
              <a:t>Controls hardware peripherals</a:t>
            </a:r>
            <a:endParaRPr lang="en-US" dirty="0" smtClean="0"/>
          </a:p>
          <a:p>
            <a:pPr lvl="1" eaLnBrk="1" hangingPunct="1">
              <a:lnSpc>
                <a:spcPct val="90000"/>
              </a:lnSpc>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2800" smtClean="0"/>
              <a:t>Why Linux / Unix?</a:t>
            </a:r>
          </a:p>
        </p:txBody>
      </p:sp>
      <p:sp>
        <p:nvSpPr>
          <p:cNvPr id="4099" name="Rectangle 3"/>
          <p:cNvSpPr>
            <a:spLocks noGrp="1" noChangeArrowheads="1"/>
          </p:cNvSpPr>
          <p:nvPr>
            <p:ph type="body" idx="1"/>
          </p:nvPr>
        </p:nvSpPr>
        <p:spPr>
          <a:xfrm>
            <a:off x="914400" y="1371600"/>
            <a:ext cx="7086600" cy="4267200"/>
          </a:xfrm>
        </p:spPr>
        <p:txBody>
          <a:bodyPr/>
          <a:lstStyle/>
          <a:p>
            <a:pPr marL="0" indent="0" eaLnBrk="1" hangingPunct="1">
              <a:lnSpc>
                <a:spcPct val="90000"/>
              </a:lnSpc>
              <a:buFontTx/>
              <a:buNone/>
              <a:defRPr/>
            </a:pPr>
            <a:r>
              <a:rPr lang="en-US" sz="2000" dirty="0" smtClean="0"/>
              <a:t>Linux are used for many different purposes in a wide range of applications:</a:t>
            </a:r>
          </a:p>
          <a:p>
            <a:pPr eaLnBrk="1" hangingPunct="1">
              <a:lnSpc>
                <a:spcPct val="90000"/>
              </a:lnSpc>
              <a:defRPr/>
            </a:pPr>
            <a:r>
              <a:rPr lang="en-US" sz="2000" dirty="0" smtClean="0"/>
              <a:t>The internet runs on Linux servers.</a:t>
            </a:r>
          </a:p>
          <a:p>
            <a:pPr eaLnBrk="1" hangingPunct="1">
              <a:lnSpc>
                <a:spcPct val="90000"/>
              </a:lnSpc>
              <a:defRPr/>
            </a:pPr>
            <a:r>
              <a:rPr lang="en-US" sz="2000" dirty="0" smtClean="0"/>
              <a:t>Movie special effects are created on Linux machines.</a:t>
            </a:r>
          </a:p>
          <a:p>
            <a:pPr eaLnBrk="1" hangingPunct="1">
              <a:lnSpc>
                <a:spcPct val="90000"/>
              </a:lnSpc>
              <a:defRPr/>
            </a:pPr>
            <a:r>
              <a:rPr lang="en-US" sz="2000" dirty="0" smtClean="0"/>
              <a:t>Banking and financial transactions are done on Linux computers.</a:t>
            </a:r>
          </a:p>
          <a:p>
            <a:pPr eaLnBrk="1" hangingPunct="1">
              <a:lnSpc>
                <a:spcPct val="90000"/>
              </a:lnSpc>
              <a:defRPr/>
            </a:pPr>
            <a:r>
              <a:rPr lang="en-US" sz="2000" dirty="0" smtClean="0"/>
              <a:t>Video games are developed on Linux platforms.</a:t>
            </a:r>
          </a:p>
          <a:p>
            <a:pPr eaLnBrk="1" hangingPunct="1">
              <a:lnSpc>
                <a:spcPct val="90000"/>
              </a:lnSpc>
              <a:defRPr/>
            </a:pPr>
            <a:r>
              <a:rPr lang="en-US" sz="2000" dirty="0" smtClean="0"/>
              <a:t>Military computing are done on Linux machines.</a:t>
            </a:r>
          </a:p>
          <a:p>
            <a:pPr eaLnBrk="1" hangingPunct="1">
              <a:lnSpc>
                <a:spcPct val="90000"/>
              </a:lnSpc>
              <a:defRPr/>
            </a:pPr>
            <a:r>
              <a:rPr lang="en-US" sz="2000" dirty="0" smtClean="0"/>
              <a:t>Government records, such as taxes, are kept on Linux computers.</a:t>
            </a:r>
          </a:p>
          <a:p>
            <a:pPr eaLnBrk="1" hangingPunct="1">
              <a:lnSpc>
                <a:spcPct val="90000"/>
              </a:lnSpc>
              <a:defRPr/>
            </a:pPr>
            <a:r>
              <a:rPr lang="en-US" sz="2000" dirty="0" smtClean="0"/>
              <a:t>University engineering and computer departments run classes on Linux computers.</a:t>
            </a:r>
          </a:p>
          <a:p>
            <a:pPr eaLnBrk="1" hangingPunct="1">
              <a:lnSpc>
                <a:spcPct val="90000"/>
              </a:lnSpc>
              <a:defRPr/>
            </a:pP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639762"/>
          </a:xfrm>
        </p:spPr>
        <p:txBody>
          <a:bodyPr/>
          <a:lstStyle/>
          <a:p>
            <a:pPr eaLnBrk="1" hangingPunct="1"/>
            <a:r>
              <a:rPr lang="en-US" sz="2800" smtClean="0"/>
              <a:t>History of Linux / Unix (1 of 4)</a:t>
            </a:r>
          </a:p>
        </p:txBody>
      </p:sp>
      <p:sp>
        <p:nvSpPr>
          <p:cNvPr id="6147" name="Rectangle 3"/>
          <p:cNvSpPr>
            <a:spLocks noGrp="1" noChangeArrowheads="1"/>
          </p:cNvSpPr>
          <p:nvPr>
            <p:ph type="body" idx="1"/>
          </p:nvPr>
        </p:nvSpPr>
        <p:spPr>
          <a:xfrm>
            <a:off x="685800" y="838200"/>
            <a:ext cx="7772400" cy="5334000"/>
          </a:xfrm>
        </p:spPr>
        <p:txBody>
          <a:bodyPr/>
          <a:lstStyle/>
          <a:p>
            <a:pPr eaLnBrk="1" hangingPunct="1">
              <a:lnSpc>
                <a:spcPct val="80000"/>
              </a:lnSpc>
            </a:pPr>
            <a:r>
              <a:rPr lang="en-US" sz="2000" dirty="0" smtClean="0"/>
              <a:t>Unix was officially announced to the world in 1969</a:t>
            </a:r>
          </a:p>
          <a:p>
            <a:pPr eaLnBrk="1" hangingPunct="1">
              <a:lnSpc>
                <a:spcPct val="80000"/>
              </a:lnSpc>
            </a:pPr>
            <a:r>
              <a:rPr lang="en-US" sz="2000" dirty="0" smtClean="0"/>
              <a:t>Before Unix, computers had operating systems that are:</a:t>
            </a:r>
          </a:p>
          <a:p>
            <a:pPr lvl="1" eaLnBrk="1" hangingPunct="1">
              <a:lnSpc>
                <a:spcPct val="80000"/>
              </a:lnSpc>
            </a:pPr>
            <a:r>
              <a:rPr lang="en-US" sz="1800" dirty="0" smtClean="0"/>
              <a:t>hardware specific: Changing computers meant re-writing or buying all the software so they could work with the new hardware.</a:t>
            </a:r>
          </a:p>
          <a:p>
            <a:pPr lvl="1" eaLnBrk="1" hangingPunct="1">
              <a:lnSpc>
                <a:spcPct val="80000"/>
              </a:lnSpc>
            </a:pPr>
            <a:r>
              <a:rPr lang="en-US" sz="1800" dirty="0" smtClean="0"/>
              <a:t>single tasking: Only one job could be done at a time on the computer, everyone had to sign up for a timeslot on the computer.</a:t>
            </a:r>
          </a:p>
          <a:p>
            <a:pPr lvl="1" eaLnBrk="1" hangingPunct="1">
              <a:lnSpc>
                <a:spcPct val="80000"/>
              </a:lnSpc>
            </a:pPr>
            <a:r>
              <a:rPr lang="en-US" sz="1800" dirty="0" smtClean="0"/>
              <a:t>single user: Sharing data meant making a tape of your data and giving it to another user.</a:t>
            </a:r>
          </a:p>
          <a:p>
            <a:pPr eaLnBrk="1" hangingPunct="1">
              <a:lnSpc>
                <a:spcPct val="80000"/>
              </a:lnSpc>
            </a:pPr>
            <a:r>
              <a:rPr lang="en-US" sz="2000" dirty="0" err="1" smtClean="0"/>
              <a:t>Multics</a:t>
            </a:r>
            <a:r>
              <a:rPr lang="en-US" sz="2000" dirty="0" smtClean="0"/>
              <a:t>: </a:t>
            </a:r>
          </a:p>
          <a:p>
            <a:pPr lvl="1" eaLnBrk="1" hangingPunct="1">
              <a:lnSpc>
                <a:spcPct val="80000"/>
              </a:lnSpc>
            </a:pPr>
            <a:r>
              <a:rPr lang="en-US" sz="1800" dirty="0" smtClean="0"/>
              <a:t>In the 1960s, scientists at AT&amp;T Bell Labs, MIT, and GE worked together to create a new time-sharing operating system. Time-sharing is the new concept that will eventually lead to a multitasking, multi-user OS later.</a:t>
            </a:r>
          </a:p>
          <a:p>
            <a:pPr lvl="1" eaLnBrk="1" hangingPunct="1">
              <a:lnSpc>
                <a:spcPct val="80000"/>
              </a:lnSpc>
            </a:pPr>
            <a:r>
              <a:rPr lang="en-US" sz="1800" dirty="0" smtClean="0"/>
              <a:t>However the </a:t>
            </a:r>
            <a:r>
              <a:rPr lang="en-US" sz="1800" dirty="0" err="1" smtClean="0"/>
              <a:t>Multics</a:t>
            </a:r>
            <a:r>
              <a:rPr lang="en-US" sz="1800" dirty="0" smtClean="0"/>
              <a:t> project became too large. It was difficult to manage and the project ended in 1969.</a:t>
            </a:r>
          </a:p>
          <a:p>
            <a:pPr eaLnBrk="1" hangingPunct="1">
              <a:lnSpc>
                <a:spcPct val="80000"/>
              </a:lnSpc>
            </a:pPr>
            <a:r>
              <a:rPr lang="en-US" sz="2000" dirty="0" smtClean="0"/>
              <a:t>Unix:</a:t>
            </a:r>
          </a:p>
          <a:p>
            <a:pPr lvl="1" eaLnBrk="1" hangingPunct="1">
              <a:lnSpc>
                <a:spcPct val="80000"/>
              </a:lnSpc>
            </a:pPr>
            <a:r>
              <a:rPr lang="en-US" sz="1800" dirty="0" smtClean="0"/>
              <a:t>Some of the developers from Bell Labs used their knowledge gained from </a:t>
            </a:r>
            <a:r>
              <a:rPr lang="en-US" sz="1800" dirty="0" err="1" smtClean="0"/>
              <a:t>Multics</a:t>
            </a:r>
            <a:r>
              <a:rPr lang="en-US" sz="1800" dirty="0" smtClean="0"/>
              <a:t> to create an even more progressive operating system, which they originally named </a:t>
            </a:r>
            <a:r>
              <a:rPr lang="en-US" sz="1800" dirty="0" err="1" smtClean="0"/>
              <a:t>Unics</a:t>
            </a:r>
            <a:r>
              <a:rPr lang="en-US" sz="1800" dirty="0" smtClean="0"/>
              <a:t>, a play on the word </a:t>
            </a:r>
            <a:r>
              <a:rPr lang="en-US" sz="1800" dirty="0" err="1" smtClean="0"/>
              <a:t>Multics</a:t>
            </a:r>
            <a:r>
              <a:rPr lang="en-US" sz="1800" dirty="0" smtClean="0"/>
              <a:t>.</a:t>
            </a:r>
          </a:p>
          <a:p>
            <a:pPr lvl="1" eaLnBrk="1" hangingPunct="1">
              <a:lnSpc>
                <a:spcPct val="80000"/>
              </a:lnSpc>
            </a:pPr>
            <a:r>
              <a:rPr lang="en-US" sz="1800" dirty="0" smtClean="0"/>
              <a:t>Eventually the spelling of </a:t>
            </a:r>
            <a:r>
              <a:rPr lang="en-US" sz="1800" dirty="0" err="1" smtClean="0"/>
              <a:t>Unics</a:t>
            </a:r>
            <a:r>
              <a:rPr lang="en-US" sz="1800" dirty="0" smtClean="0"/>
              <a:t> changed to Unix.</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sz="2800" smtClean="0"/>
              <a:t>History of Linux / Unix (2 of 4)</a:t>
            </a:r>
          </a:p>
        </p:txBody>
      </p:sp>
      <p:sp>
        <p:nvSpPr>
          <p:cNvPr id="7171" name="Rectangle 3"/>
          <p:cNvSpPr>
            <a:spLocks noGrp="1" noChangeArrowheads="1"/>
          </p:cNvSpPr>
          <p:nvPr>
            <p:ph type="body" idx="1"/>
          </p:nvPr>
        </p:nvSpPr>
        <p:spPr>
          <a:xfrm>
            <a:off x="685800" y="1219200"/>
            <a:ext cx="7467600" cy="4678363"/>
          </a:xfrm>
        </p:spPr>
        <p:txBody>
          <a:bodyPr/>
          <a:lstStyle/>
          <a:p>
            <a:pPr eaLnBrk="1" hangingPunct="1">
              <a:lnSpc>
                <a:spcPct val="80000"/>
              </a:lnSpc>
            </a:pPr>
            <a:r>
              <a:rPr lang="en-US" sz="2000" dirty="0" smtClean="0"/>
              <a:t>Characteristics of Unix</a:t>
            </a:r>
          </a:p>
          <a:p>
            <a:pPr lvl="1" eaLnBrk="1" hangingPunct="1">
              <a:lnSpc>
                <a:spcPct val="80000"/>
              </a:lnSpc>
            </a:pPr>
            <a:r>
              <a:rPr lang="en-US" sz="1800" i="1" dirty="0" smtClean="0">
                <a:solidFill>
                  <a:schemeClr val="bg2"/>
                </a:solidFill>
              </a:rPr>
              <a:t>Multi-tasking</a:t>
            </a:r>
            <a:r>
              <a:rPr lang="en-US" sz="1800" dirty="0" smtClean="0"/>
              <a:t>: the OS appears to do multiple tasks at the same time by switching between all the tasks and giving its time to each task one at a time (also known as </a:t>
            </a:r>
            <a:r>
              <a:rPr lang="en-US" sz="1800" i="1" dirty="0" smtClean="0">
                <a:solidFill>
                  <a:schemeClr val="bg2"/>
                </a:solidFill>
              </a:rPr>
              <a:t>time-sharing</a:t>
            </a:r>
            <a:r>
              <a:rPr lang="en-US" sz="1800" dirty="0" smtClean="0"/>
              <a:t>).</a:t>
            </a:r>
          </a:p>
          <a:p>
            <a:pPr lvl="1" eaLnBrk="1" hangingPunct="1">
              <a:lnSpc>
                <a:spcPct val="80000"/>
              </a:lnSpc>
            </a:pPr>
            <a:r>
              <a:rPr lang="en-US" sz="1800" i="1" dirty="0" smtClean="0">
                <a:solidFill>
                  <a:schemeClr val="bg2"/>
                </a:solidFill>
              </a:rPr>
              <a:t>Multi-user</a:t>
            </a:r>
            <a:r>
              <a:rPr lang="en-US" sz="1800" dirty="0" smtClean="0"/>
              <a:t>: the OS can support many users logging in at the same time, as well as one user logging in multiple times at once.</a:t>
            </a:r>
          </a:p>
          <a:p>
            <a:pPr lvl="1" eaLnBrk="1" hangingPunct="1">
              <a:lnSpc>
                <a:spcPct val="80000"/>
              </a:lnSpc>
            </a:pPr>
            <a:r>
              <a:rPr lang="en-US" sz="1800" i="1" dirty="0" smtClean="0">
                <a:solidFill>
                  <a:schemeClr val="bg2"/>
                </a:solidFill>
              </a:rPr>
              <a:t>Portable</a:t>
            </a:r>
            <a:r>
              <a:rPr lang="en-US" sz="1800" dirty="0" smtClean="0"/>
              <a:t>: the OS is written in a high-level language (the C language) and therefore can be run on different hardware platform.</a:t>
            </a:r>
          </a:p>
          <a:p>
            <a:pPr eaLnBrk="1" hangingPunct="1">
              <a:lnSpc>
                <a:spcPct val="80000"/>
              </a:lnSpc>
            </a:pPr>
            <a:r>
              <a:rPr lang="en-US" sz="2000" dirty="0" smtClean="0"/>
              <a:t>University involvement</a:t>
            </a:r>
          </a:p>
          <a:p>
            <a:pPr lvl="1" eaLnBrk="1" hangingPunct="1">
              <a:lnSpc>
                <a:spcPct val="80000"/>
              </a:lnSpc>
            </a:pPr>
            <a:r>
              <a:rPr lang="en-US" sz="1800" dirty="0" smtClean="0"/>
              <a:t>In 1969 Bell Labs released Unix, for free, to the Engineering and Computer Science departments at different universities.</a:t>
            </a:r>
          </a:p>
          <a:p>
            <a:pPr lvl="1" eaLnBrk="1" hangingPunct="1">
              <a:lnSpc>
                <a:spcPct val="80000"/>
              </a:lnSpc>
            </a:pPr>
            <a:r>
              <a:rPr lang="en-US" sz="1800" dirty="0" smtClean="0"/>
              <a:t>The universities embraced Unix and their graduate students began work to develop more features by adding to the source code. One such university was the University of California, Berkeley.</a:t>
            </a:r>
          </a:p>
          <a:p>
            <a:pPr lvl="1" eaLnBrk="1" hangingPunct="1">
              <a:lnSpc>
                <a:spcPct val="80000"/>
              </a:lnSpc>
            </a:pPr>
            <a:r>
              <a:rPr lang="en-US" sz="1800" dirty="0" smtClean="0"/>
              <a:t>Eventually there were 2 major versions of Unix:                   	Unix System V (developed by AT&amp;T)                                       	Unix BSD (developed by UC Berkeley)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92162"/>
          </a:xfrm>
        </p:spPr>
        <p:txBody>
          <a:bodyPr/>
          <a:lstStyle/>
          <a:p>
            <a:pPr eaLnBrk="1" hangingPunct="1"/>
            <a:r>
              <a:rPr lang="en-US" sz="2800" smtClean="0"/>
              <a:t>History of Linux / Unix (3 of 4)</a:t>
            </a:r>
          </a:p>
        </p:txBody>
      </p:sp>
      <p:sp>
        <p:nvSpPr>
          <p:cNvPr id="8195" name="Rectangle 3"/>
          <p:cNvSpPr>
            <a:spLocks noGrp="1" noChangeArrowheads="1"/>
          </p:cNvSpPr>
          <p:nvPr>
            <p:ph type="body" idx="1"/>
          </p:nvPr>
        </p:nvSpPr>
        <p:spPr>
          <a:xfrm>
            <a:off x="685800" y="914400"/>
            <a:ext cx="7772400" cy="5410200"/>
          </a:xfrm>
        </p:spPr>
        <p:txBody>
          <a:bodyPr/>
          <a:lstStyle/>
          <a:p>
            <a:pPr eaLnBrk="1" hangingPunct="1">
              <a:lnSpc>
                <a:spcPct val="80000"/>
              </a:lnSpc>
            </a:pPr>
            <a:r>
              <a:rPr lang="en-US" sz="2000" dirty="0" smtClean="0"/>
              <a:t>Industry involvement</a:t>
            </a:r>
          </a:p>
          <a:p>
            <a:pPr lvl="1" eaLnBrk="1" hangingPunct="1">
              <a:lnSpc>
                <a:spcPct val="80000"/>
              </a:lnSpc>
            </a:pPr>
            <a:r>
              <a:rPr lang="en-US" sz="1800" dirty="0" smtClean="0"/>
              <a:t>The graduate students eventually went on to found successful start up companies such as Sun </a:t>
            </a:r>
            <a:r>
              <a:rPr lang="en-US" sz="1800" dirty="0" err="1" smtClean="0"/>
              <a:t>Microsystem</a:t>
            </a:r>
            <a:r>
              <a:rPr lang="en-US" sz="1800" dirty="0" smtClean="0"/>
              <a:t>, SGI, etc. and brought Unix to the high tech industry in the late 1970s and early 1980s.</a:t>
            </a:r>
          </a:p>
          <a:p>
            <a:pPr lvl="1" eaLnBrk="1" hangingPunct="1">
              <a:lnSpc>
                <a:spcPct val="80000"/>
              </a:lnSpc>
            </a:pPr>
            <a:r>
              <a:rPr lang="en-US" sz="1800" dirty="0" smtClean="0"/>
              <a:t>The success of the start up companies caused many established companies such as IBM, Microsoft, HP, etc. to also adopt Unix.</a:t>
            </a:r>
          </a:p>
          <a:p>
            <a:pPr lvl="1" eaLnBrk="1" hangingPunct="1">
              <a:lnSpc>
                <a:spcPct val="80000"/>
              </a:lnSpc>
            </a:pPr>
            <a:r>
              <a:rPr lang="en-US" sz="1800" dirty="0" smtClean="0"/>
              <a:t>Unix became the OS platform for many companies in the high tech industry.</a:t>
            </a:r>
          </a:p>
          <a:p>
            <a:pPr lvl="1" eaLnBrk="1" hangingPunct="1">
              <a:lnSpc>
                <a:spcPct val="80000"/>
              </a:lnSpc>
            </a:pPr>
            <a:r>
              <a:rPr lang="en-US" sz="1800" dirty="0" smtClean="0"/>
              <a:t>One serious side effect of corporate involvement was that Unix became copyrighted and had a high price attached to it. It was partly because of this high price that Microsoft, with its less expensive DOS operating system, became the operating system of choice when desktop computers became widely available to the general public.</a:t>
            </a:r>
          </a:p>
          <a:p>
            <a:pPr eaLnBrk="1" hangingPunct="1">
              <a:lnSpc>
                <a:spcPct val="80000"/>
              </a:lnSpc>
            </a:pPr>
            <a:r>
              <a:rPr lang="en-US" sz="2000" dirty="0" smtClean="0"/>
              <a:t>Linux</a:t>
            </a:r>
          </a:p>
          <a:p>
            <a:pPr lvl="1" eaLnBrk="1" hangingPunct="1">
              <a:lnSpc>
                <a:spcPct val="80000"/>
              </a:lnSpc>
            </a:pPr>
            <a:r>
              <a:rPr lang="en-US" sz="1800" dirty="0" smtClean="0"/>
              <a:t>Fed up with the copyrighted source code trend, the Free Software Foundation was formed to establish the open source movement. This movement believes that software should be open for anyone to work on and be free of charge.</a:t>
            </a:r>
          </a:p>
          <a:p>
            <a:pPr lvl="1" eaLnBrk="1" hangingPunct="1">
              <a:lnSpc>
                <a:spcPct val="80000"/>
              </a:lnSpc>
            </a:pPr>
            <a:r>
              <a:rPr lang="en-US" sz="1800" dirty="0" smtClean="0"/>
              <a:t>Supported by the open source movement, in 1991 </a:t>
            </a:r>
            <a:r>
              <a:rPr lang="en-US" sz="1800" dirty="0" err="1" smtClean="0"/>
              <a:t>Linus</a:t>
            </a:r>
            <a:r>
              <a:rPr lang="en-US" sz="1800" dirty="0" smtClean="0"/>
              <a:t> </a:t>
            </a:r>
            <a:r>
              <a:rPr lang="en-US" sz="1800" dirty="0" err="1" smtClean="0"/>
              <a:t>Torvalds</a:t>
            </a:r>
            <a:r>
              <a:rPr lang="en-US" sz="1800" dirty="0" smtClean="0"/>
              <a:t> created a Unix operating system that is meant to run on a desktop computer. He named it Linux.</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715962"/>
          </a:xfrm>
        </p:spPr>
        <p:txBody>
          <a:bodyPr/>
          <a:lstStyle/>
          <a:p>
            <a:pPr eaLnBrk="1" hangingPunct="1"/>
            <a:r>
              <a:rPr lang="en-US" sz="2800" smtClean="0"/>
              <a:t>History of Linux / Unix (4 of 4)</a:t>
            </a:r>
          </a:p>
        </p:txBody>
      </p:sp>
      <p:sp>
        <p:nvSpPr>
          <p:cNvPr id="9219" name="Rectangle 3"/>
          <p:cNvSpPr>
            <a:spLocks noGrp="1" noChangeArrowheads="1"/>
          </p:cNvSpPr>
          <p:nvPr>
            <p:ph type="body" idx="1"/>
          </p:nvPr>
        </p:nvSpPr>
        <p:spPr>
          <a:xfrm>
            <a:off x="685800" y="1066800"/>
            <a:ext cx="7620000" cy="5029200"/>
          </a:xfrm>
        </p:spPr>
        <p:txBody>
          <a:bodyPr/>
          <a:lstStyle/>
          <a:p>
            <a:pPr eaLnBrk="1" hangingPunct="1">
              <a:lnSpc>
                <a:spcPct val="80000"/>
              </a:lnSpc>
            </a:pPr>
            <a:r>
              <a:rPr lang="en-US" sz="2000" dirty="0" smtClean="0"/>
              <a:t>Linux today</a:t>
            </a:r>
          </a:p>
          <a:p>
            <a:pPr lvl="1" eaLnBrk="1" hangingPunct="1">
              <a:lnSpc>
                <a:spcPct val="80000"/>
              </a:lnSpc>
            </a:pPr>
            <a:r>
              <a:rPr lang="en-US" sz="1800" dirty="0" smtClean="0"/>
              <a:t>Used in many applications, from embedded systems to servers to supercomputers.</a:t>
            </a:r>
          </a:p>
          <a:p>
            <a:pPr lvl="1" eaLnBrk="1" hangingPunct="1">
              <a:lnSpc>
                <a:spcPct val="80000"/>
              </a:lnSpc>
            </a:pPr>
            <a:r>
              <a:rPr lang="en-US" sz="1800" dirty="0" smtClean="0"/>
              <a:t>Many people around the world maintain and enhance Linux, since it is an open source product.</a:t>
            </a:r>
          </a:p>
          <a:p>
            <a:pPr lvl="1" eaLnBrk="1" hangingPunct="1">
              <a:lnSpc>
                <a:spcPct val="80000"/>
              </a:lnSpc>
            </a:pPr>
            <a:r>
              <a:rPr lang="en-US" sz="1800" dirty="0" smtClean="0"/>
              <a:t>Different packages of Linux are called </a:t>
            </a:r>
            <a:r>
              <a:rPr lang="en-US" sz="1800" i="1" dirty="0" smtClean="0">
                <a:solidFill>
                  <a:schemeClr val="bg2"/>
                </a:solidFill>
              </a:rPr>
              <a:t>distributions</a:t>
            </a:r>
            <a:r>
              <a:rPr lang="en-US" sz="1800" dirty="0" smtClean="0"/>
              <a:t>, and can be downloaded and installed for free.</a:t>
            </a:r>
          </a:p>
          <a:p>
            <a:pPr eaLnBrk="1" hangingPunct="1">
              <a:lnSpc>
                <a:spcPct val="80000"/>
              </a:lnSpc>
            </a:pPr>
            <a:r>
              <a:rPr lang="en-US" sz="2000" dirty="0" smtClean="0"/>
              <a:t>Linux vs. Unix</a:t>
            </a:r>
          </a:p>
          <a:p>
            <a:pPr lvl="1" eaLnBrk="1" hangingPunct="1">
              <a:lnSpc>
                <a:spcPct val="80000"/>
              </a:lnSpc>
            </a:pPr>
            <a:r>
              <a:rPr lang="en-US" sz="1800" dirty="0" smtClean="0"/>
              <a:t>Unix is proprietary to each company that uses the Unix platform. Some examples are IBM AIX, HP UX, SGI IRIX, Sun Solaris, DEC Ultrix. These OS are all Unix based and follow the same, uniform Unix standard called POSIX.</a:t>
            </a:r>
          </a:p>
          <a:p>
            <a:pPr lvl="1" eaLnBrk="1" hangingPunct="1">
              <a:lnSpc>
                <a:spcPct val="80000"/>
              </a:lnSpc>
            </a:pPr>
            <a:r>
              <a:rPr lang="en-US" sz="1800" dirty="0" smtClean="0"/>
              <a:t>Linux is the same way, it follows the same POSIX standard. But Linux is open source and is free.</a:t>
            </a:r>
          </a:p>
          <a:p>
            <a:pPr lvl="1" eaLnBrk="1" hangingPunct="1">
              <a:lnSpc>
                <a:spcPct val="80000"/>
              </a:lnSpc>
            </a:pPr>
            <a:r>
              <a:rPr lang="en-US" sz="1800" dirty="0" smtClean="0"/>
              <a:t>All utilities covered in this class follow this POSIX standard and will work with both the proprietary Unix and with Linux. Therefore for the rest of this class, “Linux” will be used to shorten the full name “Linux / Unix”.</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563562"/>
          </a:xfrm>
        </p:spPr>
        <p:txBody>
          <a:bodyPr/>
          <a:lstStyle/>
          <a:p>
            <a:pPr eaLnBrk="1" hangingPunct="1"/>
            <a:r>
              <a:rPr lang="en-US" sz="2800" smtClean="0"/>
              <a:t>Accessing Linux</a:t>
            </a:r>
          </a:p>
        </p:txBody>
      </p:sp>
      <p:sp>
        <p:nvSpPr>
          <p:cNvPr id="10243" name="Rectangle 3"/>
          <p:cNvSpPr>
            <a:spLocks noGrp="1" noChangeArrowheads="1"/>
          </p:cNvSpPr>
          <p:nvPr>
            <p:ph type="body" idx="1"/>
          </p:nvPr>
        </p:nvSpPr>
        <p:spPr>
          <a:xfrm>
            <a:off x="457200" y="762000"/>
            <a:ext cx="8153400" cy="5638800"/>
          </a:xfrm>
        </p:spPr>
        <p:txBody>
          <a:bodyPr/>
          <a:lstStyle/>
          <a:p>
            <a:pPr eaLnBrk="1" hangingPunct="1">
              <a:lnSpc>
                <a:spcPct val="90000"/>
              </a:lnSpc>
            </a:pPr>
            <a:r>
              <a:rPr lang="en-US" sz="2000" dirty="0" smtClean="0"/>
              <a:t>To access a Linux system you need to have an account, with a user ID and a password.</a:t>
            </a:r>
          </a:p>
          <a:p>
            <a:pPr eaLnBrk="1" hangingPunct="1">
              <a:lnSpc>
                <a:spcPct val="90000"/>
              </a:lnSpc>
            </a:pPr>
            <a:r>
              <a:rPr lang="en-US" sz="2000" dirty="0" smtClean="0"/>
              <a:t>A </a:t>
            </a:r>
            <a:r>
              <a:rPr lang="en-US" sz="2000" i="1" dirty="0" smtClean="0">
                <a:solidFill>
                  <a:schemeClr val="bg2"/>
                </a:solidFill>
              </a:rPr>
              <a:t>user ID</a:t>
            </a:r>
            <a:r>
              <a:rPr lang="en-US" sz="2000" dirty="0" smtClean="0"/>
              <a:t> is also called a </a:t>
            </a:r>
            <a:r>
              <a:rPr lang="en-US" sz="2000" i="1" dirty="0" smtClean="0">
                <a:solidFill>
                  <a:schemeClr val="bg2"/>
                </a:solidFill>
              </a:rPr>
              <a:t>log in ID</a:t>
            </a:r>
            <a:r>
              <a:rPr lang="en-US" sz="2000" dirty="0" smtClean="0"/>
              <a:t> or </a:t>
            </a:r>
            <a:r>
              <a:rPr lang="en-US" sz="2000" i="1" dirty="0" smtClean="0">
                <a:solidFill>
                  <a:schemeClr val="bg2"/>
                </a:solidFill>
              </a:rPr>
              <a:t>user name</a:t>
            </a:r>
          </a:p>
          <a:p>
            <a:pPr lvl="1" eaLnBrk="1" hangingPunct="1">
              <a:lnSpc>
                <a:spcPct val="90000"/>
              </a:lnSpc>
            </a:pPr>
            <a:r>
              <a:rPr lang="en-US" sz="1800" dirty="0" smtClean="0"/>
              <a:t>It is assigned to each user by the system administrator.</a:t>
            </a:r>
          </a:p>
          <a:p>
            <a:pPr lvl="1" eaLnBrk="1" hangingPunct="1">
              <a:lnSpc>
                <a:spcPct val="90000"/>
              </a:lnSpc>
            </a:pPr>
            <a:r>
              <a:rPr lang="en-US" sz="1800" dirty="0" smtClean="0"/>
              <a:t>There is a unique user ID for each user in the system.</a:t>
            </a:r>
          </a:p>
          <a:p>
            <a:pPr lvl="1" eaLnBrk="1" hangingPunct="1">
              <a:lnSpc>
                <a:spcPct val="90000"/>
              </a:lnSpc>
            </a:pPr>
            <a:r>
              <a:rPr lang="en-US" sz="1800" dirty="0" smtClean="0"/>
              <a:t>A user may have more than one user ID.</a:t>
            </a:r>
          </a:p>
          <a:p>
            <a:pPr lvl="1" eaLnBrk="1" hangingPunct="1">
              <a:lnSpc>
                <a:spcPct val="90000"/>
              </a:lnSpc>
            </a:pPr>
            <a:r>
              <a:rPr lang="en-US" sz="1800" dirty="0" smtClean="0"/>
              <a:t>Depending on your organization, you may be allowed to make up your own user ID or you may be assigned a specific user ID.</a:t>
            </a:r>
          </a:p>
          <a:p>
            <a:pPr lvl="1" eaLnBrk="1" hangingPunct="1">
              <a:lnSpc>
                <a:spcPct val="90000"/>
              </a:lnSpc>
            </a:pPr>
            <a:r>
              <a:rPr lang="en-US" sz="1800" dirty="0" smtClean="0"/>
              <a:t>You cannot change the user ID yourself, it must be changed by a system administrator.</a:t>
            </a:r>
          </a:p>
          <a:p>
            <a:pPr eaLnBrk="1" hangingPunct="1">
              <a:lnSpc>
                <a:spcPct val="90000"/>
              </a:lnSpc>
            </a:pPr>
            <a:r>
              <a:rPr lang="en-US" sz="2000" dirty="0" smtClean="0"/>
              <a:t>A </a:t>
            </a:r>
            <a:r>
              <a:rPr lang="en-US" sz="2000" i="1" dirty="0" smtClean="0">
                <a:solidFill>
                  <a:schemeClr val="bg2"/>
                </a:solidFill>
              </a:rPr>
              <a:t>password</a:t>
            </a:r>
            <a:r>
              <a:rPr lang="en-US" sz="2000" dirty="0" smtClean="0"/>
              <a:t> is also required to log in to the system</a:t>
            </a:r>
          </a:p>
          <a:p>
            <a:pPr lvl="1" eaLnBrk="1" hangingPunct="1">
              <a:lnSpc>
                <a:spcPct val="90000"/>
              </a:lnSpc>
            </a:pPr>
            <a:r>
              <a:rPr lang="en-US" sz="1800" dirty="0" smtClean="0"/>
              <a:t>Depending on how the system is set up, you may be able to create your own password or you may be given a password. </a:t>
            </a:r>
          </a:p>
          <a:p>
            <a:pPr lvl="1" eaLnBrk="1" hangingPunct="1">
              <a:lnSpc>
                <a:spcPct val="90000"/>
              </a:lnSpc>
            </a:pPr>
            <a:r>
              <a:rPr lang="en-US" sz="1800" dirty="0" smtClean="0"/>
              <a:t>You can change your password any time by using a utility. Depending on how it is set up, some systems require you to change your password on a regular basis for security reasons.</a:t>
            </a:r>
          </a:p>
          <a:p>
            <a:pPr lvl="1" eaLnBrk="1" hangingPunct="1">
              <a:lnSpc>
                <a:spcPct val="90000"/>
              </a:lnSpc>
            </a:pPr>
            <a:r>
              <a:rPr lang="en-US" sz="1800" dirty="0" smtClean="0"/>
              <a:t>Typically there are rules for the password that you choose. At school,  your password must be a combination of letters and numbers or punctuation marks.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1644</TotalTime>
  <Words>2134</Words>
  <Application>Microsoft Macintosh PowerPoint</Application>
  <PresentationFormat>On-screen Show (4:3)</PresentationFormat>
  <Paragraphs>183</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Default Design</vt:lpstr>
      <vt:lpstr>CIS 18A Introduction to Linux / Unix   History and Background</vt:lpstr>
      <vt:lpstr>Part 1</vt:lpstr>
      <vt:lpstr>What is Linux / Unix?</vt:lpstr>
      <vt:lpstr>Why Linux / Unix?</vt:lpstr>
      <vt:lpstr>History of Linux / Unix (1 of 4)</vt:lpstr>
      <vt:lpstr>History of Linux / Unix (2 of 4)</vt:lpstr>
      <vt:lpstr>History of Linux / Unix (3 of 4)</vt:lpstr>
      <vt:lpstr>History of Linux / Unix (4 of 4)</vt:lpstr>
      <vt:lpstr>Accessing Linux</vt:lpstr>
      <vt:lpstr>Part 2</vt:lpstr>
      <vt:lpstr>Logging in to voyager – The Basics</vt:lpstr>
      <vt:lpstr>Logging in to Voyager - Preparation</vt:lpstr>
      <vt:lpstr>Logging in to Voyager – The Process (1 of 2)</vt:lpstr>
      <vt:lpstr>PowerPoint Presentation</vt:lpstr>
      <vt:lpstr>Main components of Linux (1 of 2)</vt:lpstr>
      <vt:lpstr>Main components of Linux (2 of 2)</vt:lpstr>
      <vt:lpstr>Types of Linux Users</vt:lpstr>
      <vt:lpstr>File Transfer</vt:lpstr>
    </vt:vector>
  </TitlesOfParts>
  <Company>De Anza College</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Microsoft Office</cp:lastModifiedBy>
  <cp:revision>58</cp:revision>
  <dcterms:created xsi:type="dcterms:W3CDTF">2008-07-16T21:48:08Z</dcterms:created>
  <dcterms:modified xsi:type="dcterms:W3CDTF">2017-10-15T16:21:07Z</dcterms:modified>
</cp:coreProperties>
</file>