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258" r:id="rId5"/>
    <p:sldId id="259" r:id="rId6"/>
    <p:sldId id="30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07" r:id="rId15"/>
    <p:sldId id="267" r:id="rId16"/>
    <p:sldId id="308" r:id="rId17"/>
    <p:sldId id="268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55E1-6957-471C-93E6-ECD0F4208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D5F89-6C41-4AF5-9C1A-F8AFD0527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55FD-08EF-43AF-9CC2-FF187AFDC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9989-D510-4424-A838-73A269261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8C6FC-F3A1-4CCF-B3FC-088F70057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8224-96E0-439A-9310-0235C7B68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5892B-F026-40F6-94F2-2B183FCB1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3BA66-FAE7-410C-94DF-A19AC33AD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3B4B-81DB-4DAC-A77C-E6732991E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B075C-5898-4FA5-924D-6750F73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AE457-89B6-46C4-87EB-7ACA07094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B1BEDE-6BB5-4D7C-BE2F-1FCB8FDDC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Basic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passwd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chemeClr val="hlink"/>
                </a:solidFill>
              </a:rPr>
              <a:t>passwd</a:t>
            </a:r>
            <a:r>
              <a:rPr lang="en-US" sz="2000" dirty="0" smtClean="0"/>
              <a:t> command allows you to change your password.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Often in industry you are required to change your password on a regular basis for security reasons.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System administrators set up the rules that your password needs to follow, such as at least 8 characters, or must be a combination of letters and non-letters,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your password doesn’t follow the rules, </a:t>
            </a:r>
            <a:r>
              <a:rPr lang="en-US" sz="2000" dirty="0" err="1" smtClean="0">
                <a:solidFill>
                  <a:schemeClr val="hlink"/>
                </a:solidFill>
              </a:rPr>
              <a:t>passwd</a:t>
            </a:r>
            <a:r>
              <a:rPr lang="en-US" sz="2000" dirty="0" smtClean="0"/>
              <a:t> will remind you of the rules.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run: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hlink"/>
                </a:solidFill>
              </a:rPr>
              <a:t>passwd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Type in old password (security measure to prevent someone from maliciously changing your password on you).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Type in new password twice, once at each prompt.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should get a confirmation that it has been changed successfully.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who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whoami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w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finger</a:t>
            </a:r>
            <a:r>
              <a:rPr lang="en-US" sz="2800" smtClean="0"/>
              <a:t> </a:t>
            </a:r>
            <a:r>
              <a:rPr lang="en-US" sz="2000" smtClean="0"/>
              <a:t>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Commands to find information on users who are in the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who</a:t>
            </a:r>
            <a:r>
              <a:rPr lang="en-US" sz="2000" dirty="0" smtClean="0"/>
              <a:t>: gives you a snapshot of users who are currently logged in: user ID, terminal ID, date and location logged in.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43000" y="1752600"/>
            <a:ext cx="655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cnguyen@voyager</a:t>
            </a:r>
            <a:r>
              <a:rPr lang="en-US" sz="1200" dirty="0">
                <a:latin typeface="Courier New" pitchFamily="49" charset="0"/>
              </a:rPr>
              <a:t> ~]$ who</a:t>
            </a:r>
          </a:p>
          <a:p>
            <a:r>
              <a:rPr lang="en-US" sz="1200" dirty="0" err="1">
                <a:latin typeface="Courier New" pitchFamily="49" charset="0"/>
              </a:rPr>
              <a:t>cnguyen</a:t>
            </a:r>
            <a:r>
              <a:rPr lang="en-US" sz="1200" dirty="0">
                <a:latin typeface="Courier New" pitchFamily="49" charset="0"/>
              </a:rPr>
              <a:t>  pts/1     </a:t>
            </a:r>
            <a:r>
              <a:rPr lang="en-US" sz="1200" dirty="0" smtClean="0">
                <a:latin typeface="Courier New" pitchFamily="49" charset="0"/>
              </a:rPr>
              <a:t>2016-09-03 </a:t>
            </a:r>
            <a:r>
              <a:rPr lang="en-US" sz="1200" dirty="0">
                <a:latin typeface="Courier New" pitchFamily="49" charset="0"/>
              </a:rPr>
              <a:t>12:37 (c-67-180-237)</a:t>
            </a:r>
          </a:p>
          <a:p>
            <a:r>
              <a:rPr lang="en-US" sz="1200" dirty="0" err="1">
                <a:latin typeface="Courier New" pitchFamily="49" charset="0"/>
              </a:rPr>
              <a:t>cnguyen</a:t>
            </a:r>
            <a:r>
              <a:rPr lang="en-US" sz="1200" dirty="0">
                <a:latin typeface="Courier New" pitchFamily="49" charset="0"/>
              </a:rPr>
              <a:t>  pts/2     </a:t>
            </a:r>
            <a:r>
              <a:rPr lang="en-US" sz="1200" dirty="0" smtClean="0">
                <a:latin typeface="Courier New" pitchFamily="49" charset="0"/>
              </a:rPr>
              <a:t>2016-09-03 </a:t>
            </a:r>
            <a:r>
              <a:rPr lang="en-US" sz="1200" dirty="0">
                <a:latin typeface="Courier New" pitchFamily="49" charset="0"/>
              </a:rPr>
              <a:t>13:07 (c-67-180-237)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9600" y="243840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whoami</a:t>
            </a:r>
            <a:r>
              <a:rPr lang="en-US" sz="2000" dirty="0"/>
              <a:t>: shows your user id only. Useful when you log in to multiple sessions with different user </a:t>
            </a:r>
            <a:r>
              <a:rPr lang="en-US" sz="2000" dirty="0" smtClean="0"/>
              <a:t>IDs.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w</a:t>
            </a:r>
            <a:r>
              <a:rPr lang="en-US" sz="2000" dirty="0"/>
              <a:t>: similar to </a:t>
            </a:r>
            <a:r>
              <a:rPr lang="en-US" sz="2000" dirty="0">
                <a:solidFill>
                  <a:schemeClr val="hlink"/>
                </a:solidFill>
              </a:rPr>
              <a:t>who</a:t>
            </a:r>
            <a:r>
              <a:rPr lang="en-US" sz="2000" dirty="0"/>
              <a:t>, but with more information such as the task the user is </a:t>
            </a:r>
            <a:r>
              <a:rPr lang="en-US" sz="2000" dirty="0" smtClean="0"/>
              <a:t>running.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143000" y="3810000"/>
            <a:ext cx="7239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[cnguyen@voyager ~]$ w</a:t>
            </a:r>
          </a:p>
          <a:p>
            <a:r>
              <a:rPr lang="en-US" sz="1200">
                <a:latin typeface="Courier New" pitchFamily="49" charset="0"/>
              </a:rPr>
              <a:t>13:17:06 up 7 days, 21:15, 2 users, load average: 0.00, 0.00, 0.00</a:t>
            </a:r>
          </a:p>
          <a:p>
            <a:r>
              <a:rPr lang="en-US" sz="1200">
                <a:latin typeface="Courier New" pitchFamily="49" charset="0"/>
              </a:rPr>
              <a:t>USER     TTY     FROM             LOGIN@  IDLE   JCPU   PCPU   WHAT</a:t>
            </a:r>
          </a:p>
          <a:p>
            <a:r>
              <a:rPr lang="en-US" sz="1200">
                <a:latin typeface="Courier New" pitchFamily="49" charset="0"/>
              </a:rPr>
              <a:t>cnguyen  pts/1   c-67-180-237-243 12:37   38:24  0.00s  0.00s  man ls</a:t>
            </a:r>
          </a:p>
          <a:p>
            <a:r>
              <a:rPr lang="en-US" sz="1200">
                <a:latin typeface="Courier New" pitchFamily="49" charset="0"/>
              </a:rPr>
              <a:t>cnguyen  pts/2   c-67-180-237-243 13:07    0.00s 0.02s  0.00s  w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9600" y="48768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finger</a:t>
            </a:r>
            <a:r>
              <a:rPr lang="en-US" sz="2000" dirty="0"/>
              <a:t>: similar to </a:t>
            </a:r>
            <a:r>
              <a:rPr lang="en-US" sz="2000" dirty="0">
                <a:solidFill>
                  <a:schemeClr val="hlink"/>
                </a:solidFill>
              </a:rPr>
              <a:t>who</a:t>
            </a:r>
            <a:r>
              <a:rPr lang="en-US" sz="2000" dirty="0"/>
              <a:t>, but with more information such as the user’s </a:t>
            </a:r>
            <a:r>
              <a:rPr lang="en-US" sz="2000" dirty="0" smtClean="0"/>
              <a:t>name.</a:t>
            </a:r>
            <a:endParaRPr lang="en-US" sz="2000" dirty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143000" y="54864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[cnguyen@voyager ~]$ finger</a:t>
            </a:r>
          </a:p>
          <a:p>
            <a:r>
              <a:rPr lang="en-US" sz="1200">
                <a:latin typeface="Courier New" pitchFamily="49" charset="0"/>
              </a:rPr>
              <a:t>Login    Name          Tty   Idle Login Time      Office      Office Phone</a:t>
            </a:r>
          </a:p>
          <a:p>
            <a:r>
              <a:rPr lang="en-US" sz="1200">
                <a:latin typeface="Courier New" pitchFamily="49" charset="0"/>
              </a:rPr>
              <a:t>cnguyen  Clare Nguyen  pts/1 42   Sep 3 12:37 (c-67-180-237)</a:t>
            </a:r>
          </a:p>
          <a:p>
            <a:r>
              <a:rPr lang="en-US" sz="1200">
                <a:latin typeface="Courier New" pitchFamily="49" charset="0"/>
              </a:rPr>
              <a:t>cnguyen  Clare Nguyen  pts/2      Sep 3 13:07 (c-67-180-237)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who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whoami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w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finger</a:t>
            </a:r>
            <a:r>
              <a:rPr lang="en-US" sz="2800" smtClean="0"/>
              <a:t> </a:t>
            </a:r>
            <a:r>
              <a:rPr lang="en-US" sz="2000" smtClean="0"/>
              <a:t>(2 of 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6200" cy="22098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chemeClr val="hlink"/>
                </a:solidFill>
              </a:rPr>
              <a:t>finger</a:t>
            </a:r>
            <a:r>
              <a:rPr lang="en-US" sz="2000" smtClean="0"/>
              <a:t> can also accept an argument of a user ID, or a last name, or first name. When given an argument, </a:t>
            </a:r>
            <a:r>
              <a:rPr lang="en-US" sz="2000" smtClean="0">
                <a:solidFill>
                  <a:schemeClr val="hlink"/>
                </a:solidFill>
              </a:rPr>
              <a:t>finger</a:t>
            </a:r>
            <a:r>
              <a:rPr lang="en-US" sz="2000" smtClean="0"/>
              <a:t> will find one or more users that match the argument and print more detailed information on each match.</a:t>
            </a:r>
          </a:p>
          <a:p>
            <a:pPr eaLnBrk="1" hangingPunct="1"/>
            <a:r>
              <a:rPr lang="en-US" sz="2000" smtClean="0"/>
              <a:t>Example: find all users with the name ‘nguyen’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66800" y="29718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cnguyen@voyager</a:t>
            </a:r>
            <a:r>
              <a:rPr lang="en-US" sz="1200" dirty="0">
                <a:latin typeface="Courier New" pitchFamily="49" charset="0"/>
              </a:rPr>
              <a:t> ~]$ finger </a:t>
            </a:r>
            <a:r>
              <a:rPr lang="en-US" sz="1200" dirty="0" err="1">
                <a:latin typeface="Courier New" pitchFamily="49" charset="0"/>
              </a:rPr>
              <a:t>nguyen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Login: </a:t>
            </a:r>
            <a:r>
              <a:rPr lang="en-US" sz="1200" dirty="0" err="1">
                <a:latin typeface="Courier New" pitchFamily="49" charset="0"/>
              </a:rPr>
              <a:t>bachlan</a:t>
            </a:r>
            <a:r>
              <a:rPr lang="en-US" sz="1200" dirty="0">
                <a:latin typeface="Courier New" pitchFamily="49" charset="0"/>
              </a:rPr>
              <a:t>                          Name: </a:t>
            </a:r>
            <a:r>
              <a:rPr lang="en-US" sz="1200" dirty="0" err="1">
                <a:latin typeface="Courier New" pitchFamily="49" charset="0"/>
              </a:rPr>
              <a:t>Bachlan</a:t>
            </a:r>
            <a:r>
              <a:rPr lang="en-US" sz="1200" dirty="0">
                <a:latin typeface="Courier New" pitchFamily="49" charset="0"/>
              </a:rPr>
              <a:t> Nguyen</a:t>
            </a:r>
          </a:p>
          <a:p>
            <a:r>
              <a:rPr lang="en-US" sz="1200" dirty="0">
                <a:latin typeface="Courier New" pitchFamily="49" charset="0"/>
              </a:rPr>
              <a:t>Directory: /home/staff/</a:t>
            </a:r>
            <a:r>
              <a:rPr lang="en-US" sz="1200" dirty="0" err="1">
                <a:latin typeface="Courier New" pitchFamily="49" charset="0"/>
              </a:rPr>
              <a:t>bachlan</a:t>
            </a:r>
            <a:r>
              <a:rPr lang="en-US" sz="1200" dirty="0">
                <a:latin typeface="Courier New" pitchFamily="49" charset="0"/>
              </a:rPr>
              <a:t>          Shell: /bin/bash</a:t>
            </a:r>
          </a:p>
          <a:p>
            <a:r>
              <a:rPr lang="en-US" sz="1200" dirty="0">
                <a:latin typeface="Courier New" pitchFamily="49" charset="0"/>
              </a:rPr>
              <a:t>Never logged in.</a:t>
            </a:r>
          </a:p>
          <a:p>
            <a:r>
              <a:rPr lang="en-US" sz="1200" dirty="0">
                <a:latin typeface="Courier New" pitchFamily="49" charset="0"/>
              </a:rPr>
              <a:t>Mail last read Wed Aug 27 16:13 </a:t>
            </a:r>
            <a:r>
              <a:rPr lang="en-US" sz="1200" dirty="0" smtClean="0">
                <a:latin typeface="Courier New" pitchFamily="49" charset="0"/>
              </a:rPr>
              <a:t>2016 </a:t>
            </a:r>
            <a:r>
              <a:rPr lang="en-US" sz="1200" dirty="0">
                <a:latin typeface="Courier New" pitchFamily="49" charset="0"/>
              </a:rPr>
              <a:t>(PDT)</a:t>
            </a:r>
          </a:p>
          <a:p>
            <a:r>
              <a:rPr lang="en-US" sz="1200" dirty="0">
                <a:latin typeface="Courier New" pitchFamily="49" charset="0"/>
              </a:rPr>
              <a:t>No Plan.</a:t>
            </a:r>
          </a:p>
          <a:p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Login: </a:t>
            </a:r>
            <a:r>
              <a:rPr lang="en-US" sz="1200" dirty="0" err="1">
                <a:latin typeface="Courier New" pitchFamily="49" charset="0"/>
              </a:rPr>
              <a:t>cnguyen</a:t>
            </a:r>
            <a:r>
              <a:rPr lang="en-US" sz="1200" dirty="0">
                <a:latin typeface="Courier New" pitchFamily="49" charset="0"/>
              </a:rPr>
              <a:t>                          Name:  </a:t>
            </a:r>
            <a:r>
              <a:rPr lang="en-US" sz="1200" dirty="0" err="1">
                <a:latin typeface="Courier New" pitchFamily="49" charset="0"/>
              </a:rPr>
              <a:t>Uyen</a:t>
            </a:r>
            <a:r>
              <a:rPr lang="en-US" sz="1200" dirty="0">
                <a:latin typeface="Courier New" pitchFamily="49" charset="0"/>
              </a:rPr>
              <a:t> Clare Nguyen</a:t>
            </a:r>
          </a:p>
          <a:p>
            <a:r>
              <a:rPr lang="en-US" sz="1200" dirty="0">
                <a:latin typeface="Courier New" pitchFamily="49" charset="0"/>
              </a:rPr>
              <a:t>Directory: /home/staff/</a:t>
            </a:r>
            <a:r>
              <a:rPr lang="en-US" sz="1200" dirty="0" err="1">
                <a:latin typeface="Courier New" pitchFamily="49" charset="0"/>
              </a:rPr>
              <a:t>cnguyen</a:t>
            </a:r>
            <a:r>
              <a:rPr lang="en-US" sz="1200" dirty="0">
                <a:latin typeface="Courier New" pitchFamily="49" charset="0"/>
              </a:rPr>
              <a:t>          Shell: /bin/bash</a:t>
            </a:r>
          </a:p>
          <a:p>
            <a:r>
              <a:rPr lang="en-US" sz="1200" dirty="0">
                <a:latin typeface="Courier New" pitchFamily="49" charset="0"/>
              </a:rPr>
              <a:t>On since Wed Sep  3 13:07 (PDT) on pts/2 from c-67-180-237 (messages off)</a:t>
            </a:r>
          </a:p>
          <a:p>
            <a:r>
              <a:rPr lang="en-US" sz="1200" dirty="0">
                <a:latin typeface="Courier New" pitchFamily="49" charset="0"/>
              </a:rPr>
              <a:t>No mail.</a:t>
            </a:r>
          </a:p>
          <a:p>
            <a:r>
              <a:rPr lang="en-US" sz="1200" dirty="0">
                <a:latin typeface="Courier New" pitchFamily="49" charset="0"/>
              </a:rPr>
              <a:t>No Plan.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tty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stty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uname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clear</a:t>
            </a:r>
            <a:endParaRPr lang="en-US" sz="2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Commands related to your terminal or system</a:t>
            </a:r>
          </a:p>
          <a:p>
            <a:pPr eaLnBrk="1" hangingPunct="1"/>
            <a:r>
              <a:rPr lang="en-US" sz="2000" dirty="0" err="1" smtClean="0">
                <a:solidFill>
                  <a:schemeClr val="hlink"/>
                </a:solidFill>
              </a:rPr>
              <a:t>tty</a:t>
            </a:r>
            <a:r>
              <a:rPr lang="en-US" sz="2000" dirty="0" smtClean="0"/>
              <a:t>: (</a:t>
            </a:r>
            <a:r>
              <a:rPr lang="en-US" sz="2000" b="1" u="sng" dirty="0" smtClean="0"/>
              <a:t>t</a:t>
            </a:r>
            <a:r>
              <a:rPr lang="en-US" sz="2000" dirty="0" smtClean="0"/>
              <a:t>erminal </a:t>
            </a:r>
            <a:r>
              <a:rPr lang="en-US" sz="2000" b="1" u="sng" dirty="0" smtClean="0"/>
              <a:t>ty</a:t>
            </a:r>
            <a:r>
              <a:rPr lang="en-US" sz="2000" dirty="0" smtClean="0"/>
              <a:t>pe) shows the ID of the terminal that you are logged in at.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95400" y="2057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[cnguyen@voyager ~]$ tty</a:t>
            </a:r>
          </a:p>
          <a:p>
            <a:r>
              <a:rPr lang="en-US" sz="1200">
                <a:latin typeface="Courier New" pitchFamily="49" charset="0"/>
              </a:rPr>
              <a:t>/dev/pts/1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6670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stty</a:t>
            </a:r>
            <a:r>
              <a:rPr lang="en-US" sz="2000" dirty="0"/>
              <a:t>: shows basic </a:t>
            </a:r>
            <a:r>
              <a:rPr lang="en-US" sz="2000" b="1" u="sng" dirty="0"/>
              <a:t>s</a:t>
            </a:r>
            <a:r>
              <a:rPr lang="en-US" sz="2000" dirty="0"/>
              <a:t>ettings of the </a:t>
            </a:r>
            <a:r>
              <a:rPr lang="en-US" sz="2000" u="sng" dirty="0"/>
              <a:t>t</a:t>
            </a:r>
            <a:r>
              <a:rPr lang="en-US" sz="2000" dirty="0"/>
              <a:t>erminal you are logged in at</a:t>
            </a:r>
          </a:p>
          <a:p>
            <a:pPr marL="342900" indent="-342900"/>
            <a:r>
              <a:rPr lang="en-US" sz="2000" dirty="0"/>
              <a:t>		</a:t>
            </a:r>
            <a:r>
              <a:rPr lang="en-US" dirty="0">
                <a:solidFill>
                  <a:schemeClr val="hlink"/>
                </a:solidFill>
              </a:rPr>
              <a:t>-a</a:t>
            </a:r>
            <a:r>
              <a:rPr lang="en-US" dirty="0"/>
              <a:t> option: shows </a:t>
            </a:r>
            <a:r>
              <a:rPr lang="en-US" b="1" u="sng" dirty="0"/>
              <a:t>a</a:t>
            </a:r>
            <a:r>
              <a:rPr lang="en-US" dirty="0"/>
              <a:t>ll </a:t>
            </a:r>
            <a:r>
              <a:rPr lang="en-US" dirty="0" smtClean="0"/>
              <a:t>settings.</a:t>
            </a:r>
            <a:endParaRPr lang="en-US" dirty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400" y="40386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uname</a:t>
            </a:r>
            <a:r>
              <a:rPr lang="en-US" sz="2000" dirty="0"/>
              <a:t>: shows basic system </a:t>
            </a:r>
            <a:r>
              <a:rPr lang="en-US" sz="2000" dirty="0" smtClean="0"/>
              <a:t>information.</a:t>
            </a:r>
            <a:endParaRPr lang="en-US" sz="2000" dirty="0"/>
          </a:p>
          <a:p>
            <a:pPr marL="742950" lvl="1" indent="-285750"/>
            <a:r>
              <a:rPr lang="en-US" dirty="0"/>
              <a:t>	  </a:t>
            </a:r>
            <a:r>
              <a:rPr lang="en-US" dirty="0">
                <a:solidFill>
                  <a:schemeClr val="hlink"/>
                </a:solidFill>
              </a:rPr>
              <a:t>-a</a:t>
            </a:r>
            <a:r>
              <a:rPr lang="en-US" dirty="0"/>
              <a:t> option: shows </a:t>
            </a:r>
            <a:r>
              <a:rPr lang="en-US" b="1" u="sng" dirty="0"/>
              <a:t>a</a:t>
            </a:r>
            <a:r>
              <a:rPr lang="en-US" dirty="0"/>
              <a:t>ll system information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914400" y="54864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clear</a:t>
            </a:r>
            <a:r>
              <a:rPr lang="en-US" sz="2000" dirty="0"/>
              <a:t>: clears the </a:t>
            </a:r>
            <a:r>
              <a:rPr lang="en-US" sz="2000" dirty="0" smtClean="0"/>
              <a:t>screen.</a:t>
            </a:r>
            <a:endParaRPr lang="en-US" sz="2000" dirty="0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295400" y="3352800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[cnguyen@voyager ~]$ stty</a:t>
            </a:r>
          </a:p>
          <a:p>
            <a:r>
              <a:rPr lang="en-US" sz="1200">
                <a:latin typeface="Courier New" pitchFamily="49" charset="0"/>
              </a:rPr>
              <a:t>speed 38400 baud; line = 0;</a:t>
            </a:r>
          </a:p>
          <a:p>
            <a:r>
              <a:rPr lang="en-US" sz="1200">
                <a:latin typeface="Courier New" pitchFamily="49" charset="0"/>
              </a:rPr>
              <a:t>-brkint -imaxbel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371600" y="4800600"/>
            <a:ext cx="6324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[cnguyen@voyager ~]$ uname -a</a:t>
            </a:r>
          </a:p>
          <a:p>
            <a:r>
              <a:rPr lang="en-US" sz="1200">
                <a:latin typeface="Courier New" pitchFamily="49" charset="0"/>
              </a:rPr>
              <a:t>Linux  voyager.deanza.edu  2.6.18-92.1.10.el5  #1  SMP  Wed Jul 23 03:56:11 EDT 2008  x86_64  x86_64  x86_64  GNU/Linux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2800" smtClean="0"/>
              <a:t>Part 2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57912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Topics:</a:t>
            </a:r>
          </a:p>
          <a:p>
            <a:r>
              <a:rPr lang="en-US" sz="2000" smtClean="0"/>
              <a:t>Commands to get information on a utility</a:t>
            </a:r>
          </a:p>
          <a:p>
            <a:r>
              <a:rPr lang="en-US" sz="2000" smtClean="0"/>
              <a:t>Commands to work with text files</a:t>
            </a:r>
          </a:p>
          <a:p>
            <a:r>
              <a:rPr lang="en-US" sz="2000" smtClean="0"/>
              <a:t>Command to capture screen output</a:t>
            </a:r>
          </a:p>
          <a:p>
            <a:r>
              <a:rPr lang="en-US" sz="2000" smtClean="0"/>
              <a:t>Calculator</a:t>
            </a:r>
          </a:p>
          <a:p>
            <a:r>
              <a:rPr lang="en-US" sz="2000" smtClean="0"/>
              <a:t>Commands to look up time and day</a:t>
            </a:r>
          </a:p>
          <a:p>
            <a:r>
              <a:rPr lang="en-US" sz="2000" smtClean="0"/>
              <a:t>Command to print text to screen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man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239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Each utility has a help page that explains how the utility works and lists all options for the utility.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help page is part of the online manual that is typically packaged with Linux, and the help page is commonly called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man page </a:t>
            </a:r>
            <a:r>
              <a:rPr lang="en-US" sz="2000" dirty="0" smtClean="0"/>
              <a:t>(short for </a:t>
            </a:r>
            <a:r>
              <a:rPr lang="en-US" sz="2000" u="sng" dirty="0" smtClean="0"/>
              <a:t>man</a:t>
            </a:r>
            <a:r>
              <a:rPr lang="en-US" sz="2000" dirty="0" smtClean="0"/>
              <a:t>ual </a:t>
            </a:r>
            <a:r>
              <a:rPr lang="en-US" sz="2000" u="sng" dirty="0" smtClean="0"/>
              <a:t>page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To see the man page for a utility: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utility_name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required argument is the utility name.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All information about the utility is shown one page at a time.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To go to the next page: </a:t>
            </a:r>
            <a:r>
              <a:rPr lang="en-US" sz="2000" dirty="0" smtClean="0">
                <a:solidFill>
                  <a:schemeClr val="hlink"/>
                </a:solidFill>
              </a:rPr>
              <a:t>space</a:t>
            </a:r>
            <a:r>
              <a:rPr lang="en-US" sz="2000" dirty="0" smtClean="0"/>
              <a:t> bar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To go to the previous page: </a:t>
            </a: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000" dirty="0" smtClean="0"/>
              <a:t> (for </a:t>
            </a:r>
            <a:r>
              <a:rPr lang="en-US" sz="2000" b="1" u="sng" dirty="0" smtClean="0"/>
              <a:t>b</a:t>
            </a:r>
            <a:r>
              <a:rPr lang="en-US" sz="2000" dirty="0" smtClean="0"/>
              <a:t>ack)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To get back to the shell prompt: </a:t>
            </a:r>
            <a:r>
              <a:rPr lang="en-US" sz="2000" dirty="0" smtClean="0">
                <a:solidFill>
                  <a:schemeClr val="hlink"/>
                </a:solidFill>
              </a:rPr>
              <a:t>q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solidFill>
                  <a:schemeClr val="hlink"/>
                </a:solidFill>
              </a:rPr>
              <a:t>lpr</a:t>
            </a:r>
            <a:r>
              <a:rPr lang="en-US" sz="2800" dirty="0" smtClean="0">
                <a:solidFill>
                  <a:schemeClr val="hlink"/>
                </a:solidFill>
              </a:rPr>
              <a:t>, cat</a:t>
            </a:r>
            <a:r>
              <a:rPr lang="en-US" sz="2800" dirty="0" smtClean="0"/>
              <a:t>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20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Commands to work with text files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err="1" smtClean="0">
                <a:solidFill>
                  <a:schemeClr val="hlink"/>
                </a:solidFill>
              </a:rPr>
              <a:t>lpr</a:t>
            </a:r>
            <a:r>
              <a:rPr lang="en-US" sz="2000" dirty="0" smtClean="0"/>
              <a:t>: (</a:t>
            </a:r>
            <a:r>
              <a:rPr lang="en-US" sz="2000" b="1" u="sng" dirty="0" smtClean="0"/>
              <a:t>l</a:t>
            </a:r>
            <a:r>
              <a:rPr lang="en-US" sz="2000" dirty="0" smtClean="0"/>
              <a:t>ine </a:t>
            </a:r>
            <a:r>
              <a:rPr lang="en-US" sz="2000" b="1" u="sng" dirty="0" smtClean="0"/>
              <a:t>pr</a:t>
            </a:r>
            <a:r>
              <a:rPr lang="en-US" sz="2000" dirty="0" smtClean="0"/>
              <a:t>inter) prints a file.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Filename is the required argument.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: (con</a:t>
            </a:r>
            <a:r>
              <a:rPr lang="en-US" sz="2000" b="1" u="sng" dirty="0" smtClean="0"/>
              <a:t>cat</a:t>
            </a:r>
            <a:r>
              <a:rPr lang="en-US" sz="2000" dirty="0" smtClean="0"/>
              <a:t>enate) shows the content of a file.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Filename is required if you want to see the content of a specific file.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 will be covered in more detail in the next module.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script </a:t>
            </a:r>
            <a:r>
              <a:rPr lang="en-US" sz="2000" smtClean="0">
                <a:solidFill>
                  <a:schemeClr val="tx1"/>
                </a:solidFill>
              </a:rPr>
              <a:t>(1 of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: captures output on screen into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Useful when you want to show proof of work, or show program output, or do error reporting by capturing the error on screen.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 runs, every character that appears on the screen also appears in an output file that you choose. When you </a:t>
            </a:r>
            <a:r>
              <a:rPr lang="en-US" sz="2000" dirty="0" smtClean="0">
                <a:solidFill>
                  <a:schemeClr val="hlink"/>
                </a:solidFill>
              </a:rPr>
              <a:t>exit</a:t>
            </a:r>
            <a:r>
              <a:rPr lang="en-US" sz="2000" dirty="0" smtClean="0"/>
              <a:t> out of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, the output file is saved and closed.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filename is a recommended argument. If you don’t give a filename, a default filename (which is </a:t>
            </a:r>
            <a:r>
              <a:rPr lang="en-US" sz="2000" i="1" dirty="0" smtClean="0"/>
              <a:t>typescript</a:t>
            </a:r>
            <a:r>
              <a:rPr lang="en-US" sz="2000" dirty="0" smtClean="0"/>
              <a:t>) is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give the same filename as an existing file, the existing file will be overwritten.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 </a:t>
            </a:r>
            <a:r>
              <a:rPr lang="en-US" sz="2000" dirty="0" smtClean="0">
                <a:solidFill>
                  <a:schemeClr val="hlink"/>
                </a:solidFill>
              </a:rPr>
              <a:t>–a</a:t>
            </a:r>
            <a:r>
              <a:rPr lang="en-US" sz="2000" dirty="0" smtClean="0"/>
              <a:t> option will cause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 to append to an existing file, rather than overwrite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Don’t run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 when another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 session is already running. This causes the output file to be very big and unreadable.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Don’t make too many typing mistakes when </a:t>
            </a:r>
            <a:r>
              <a:rPr lang="en-US" sz="2000" dirty="0" smtClean="0">
                <a:solidFill>
                  <a:schemeClr val="hlink"/>
                </a:solidFill>
              </a:rPr>
              <a:t>script</a:t>
            </a:r>
            <a:r>
              <a:rPr lang="en-US" sz="2000" dirty="0" smtClean="0"/>
              <a:t> is running. The mistaken characters and all the backspacing characters to fix the typing mistakes will all be recorded and appear as one long, ugly string in your output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script </a:t>
            </a:r>
            <a:r>
              <a:rPr lang="en-US" sz="2000" smtClean="0">
                <a:solidFill>
                  <a:schemeClr val="tx1"/>
                </a:solidFill>
              </a:rPr>
              <a:t>(3 of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Resulting sample file from the previous script sessions: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Script started on Wed 03 Sep 2016 02:21:32 PM PDT    &lt;- </a:t>
            </a:r>
            <a:r>
              <a:rPr lang="en-US" sz="1400" b="1" dirty="0" smtClean="0"/>
              <a:t>first script session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cnguyen@voyager</a:t>
            </a:r>
            <a:r>
              <a:rPr lang="en-US" sz="1400" dirty="0" smtClean="0">
                <a:latin typeface="Courier New" pitchFamily="49" charset="0"/>
              </a:rPr>
              <a:t> ~]$ who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>
                <a:latin typeface="Courier New" pitchFamily="49" charset="0"/>
              </a:rPr>
              <a:t>tran</a:t>
            </a:r>
            <a:r>
              <a:rPr lang="en-US" sz="1400" dirty="0" smtClean="0">
                <a:latin typeface="Courier New" pitchFamily="49" charset="0"/>
              </a:rPr>
              <a:t>     pts/1        2016-09-03 14:05 (153.18.21.226)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>
                <a:latin typeface="Courier New" pitchFamily="49" charset="0"/>
              </a:rPr>
              <a:t>cnguyen</a:t>
            </a:r>
            <a:r>
              <a:rPr lang="en-US" sz="1400" dirty="0" smtClean="0">
                <a:latin typeface="Courier New" pitchFamily="49" charset="0"/>
              </a:rPr>
              <a:t>  pts/2        2016-09-03 14:21 (c-67-180-237)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cnguyen@voyager</a:t>
            </a:r>
            <a:r>
              <a:rPr lang="en-US" sz="1400" dirty="0" smtClean="0">
                <a:latin typeface="Courier New" pitchFamily="49" charset="0"/>
              </a:rPr>
              <a:t> ~]$ finger </a:t>
            </a:r>
            <a:r>
              <a:rPr lang="en-US" sz="1400" dirty="0" err="1" smtClean="0">
                <a:latin typeface="Courier New" pitchFamily="49" charset="0"/>
              </a:rPr>
              <a:t>clare</a:t>
            </a: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Login: </a:t>
            </a:r>
            <a:r>
              <a:rPr lang="en-US" sz="1400" dirty="0" err="1" smtClean="0">
                <a:latin typeface="Courier New" pitchFamily="49" charset="0"/>
              </a:rPr>
              <a:t>cnguyen</a:t>
            </a:r>
            <a:r>
              <a:rPr lang="en-US" sz="1400" dirty="0" smtClean="0">
                <a:latin typeface="Courier New" pitchFamily="49" charset="0"/>
              </a:rPr>
              <a:t>                          Name:  Clare Nguyen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Directory: /home/staff/</a:t>
            </a:r>
            <a:r>
              <a:rPr lang="en-US" sz="1400" dirty="0" err="1" smtClean="0">
                <a:latin typeface="Courier New" pitchFamily="49" charset="0"/>
              </a:rPr>
              <a:t>cnguyen</a:t>
            </a:r>
            <a:r>
              <a:rPr lang="en-US" sz="1400" dirty="0" smtClean="0">
                <a:latin typeface="Courier New" pitchFamily="49" charset="0"/>
              </a:rPr>
              <a:t>          Shell: /bin/bash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On since Wed Sep  3 14:21 (PDT) on pts/2 from c-67-180-237 (messages off)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No mail.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No Plan.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cnguyen@voyager</a:t>
            </a:r>
            <a:r>
              <a:rPr lang="en-US" sz="1400" dirty="0" smtClean="0">
                <a:latin typeface="Courier New" pitchFamily="49" charset="0"/>
              </a:rPr>
              <a:t> ~]$ 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Script done on Wed 03 Sep 2016 02:22:00 PM PDT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Script started on Wed 03 Sep 2016 02:22:22 PM PDT     &lt;- </a:t>
            </a:r>
            <a:r>
              <a:rPr lang="en-US" sz="1400" b="1" dirty="0" smtClean="0"/>
              <a:t>second script session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cnguyen@voyager</a:t>
            </a:r>
            <a:r>
              <a:rPr lang="en-US" sz="1400" dirty="0" smtClean="0">
                <a:latin typeface="Courier New" pitchFamily="49" charset="0"/>
              </a:rPr>
              <a:t> ~]$ finger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Login     Name          </a:t>
            </a:r>
            <a:r>
              <a:rPr lang="en-US" sz="1400" dirty="0" err="1" smtClean="0">
                <a:latin typeface="Courier New" pitchFamily="49" charset="0"/>
              </a:rPr>
              <a:t>Tty</a:t>
            </a:r>
            <a:r>
              <a:rPr lang="en-US" sz="1400" dirty="0" smtClean="0">
                <a:latin typeface="Courier New" pitchFamily="49" charset="0"/>
              </a:rPr>
              <a:t>    Idle Login Time   Office     </a:t>
            </a:r>
            <a:r>
              <a:rPr lang="en-US" sz="1400" dirty="0" err="1" smtClean="0">
                <a:latin typeface="Courier New" pitchFamily="49" charset="0"/>
              </a:rPr>
              <a:t>Office</a:t>
            </a:r>
            <a:r>
              <a:rPr lang="en-US" sz="1400" dirty="0" smtClean="0">
                <a:latin typeface="Courier New" pitchFamily="49" charset="0"/>
              </a:rPr>
              <a:t> Phone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>
                <a:latin typeface="Courier New" pitchFamily="49" charset="0"/>
              </a:rPr>
              <a:t>cnguyen</a:t>
            </a:r>
            <a:r>
              <a:rPr lang="en-US" sz="1400" dirty="0" smtClean="0">
                <a:latin typeface="Courier New" pitchFamily="49" charset="0"/>
              </a:rPr>
              <a:t>   Clare Nguyen  pts/2       Sep  3 14:21 (c-67-180-237)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>
                <a:latin typeface="Courier New" pitchFamily="49" charset="0"/>
              </a:rPr>
              <a:t>tran</a:t>
            </a:r>
            <a:r>
              <a:rPr lang="en-US" sz="1400" dirty="0" smtClean="0">
                <a:latin typeface="Courier New" pitchFamily="49" charset="0"/>
              </a:rPr>
              <a:t>                    pts/1  15   Sep  3 14:05 (153.18.21.226)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cnguyen@voyager</a:t>
            </a:r>
            <a:r>
              <a:rPr lang="en-US" sz="1400" dirty="0" smtClean="0">
                <a:latin typeface="Courier New" pitchFamily="49" charset="0"/>
              </a:rPr>
              <a:t> ~]$ 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Script done on Wed 03 Sep 2016 02:22:46 PM PDT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bc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solidFill>
                  <a:schemeClr val="hlink"/>
                </a:solidFill>
              </a:rPr>
              <a:t>bc</a:t>
            </a:r>
            <a:r>
              <a:rPr lang="en-US" sz="2000" dirty="0" smtClean="0"/>
              <a:t>: (</a:t>
            </a:r>
            <a:r>
              <a:rPr lang="en-US" sz="2000" b="1" u="sng" dirty="0" smtClean="0"/>
              <a:t>b</a:t>
            </a:r>
            <a:r>
              <a:rPr lang="en-US" sz="2000" dirty="0" smtClean="0"/>
              <a:t>asic </a:t>
            </a:r>
            <a:r>
              <a:rPr lang="en-US" sz="2000" b="1" u="sng" dirty="0" smtClean="0"/>
              <a:t>c</a:t>
            </a:r>
            <a:r>
              <a:rPr lang="en-US" sz="2000" dirty="0" smtClean="0"/>
              <a:t>alculator)</a:t>
            </a:r>
          </a:p>
          <a:p>
            <a:pPr lvl="1" eaLnBrk="1" hangingPunct="1"/>
            <a:r>
              <a:rPr lang="en-US" sz="2000" dirty="0" smtClean="0"/>
              <a:t>This calculator is actually not so basic, since it can support some programming (see the man page for </a:t>
            </a:r>
            <a:r>
              <a:rPr lang="en-US" sz="2000" dirty="0" err="1" smtClean="0">
                <a:solidFill>
                  <a:schemeClr val="hlink"/>
                </a:solidFill>
              </a:rPr>
              <a:t>bc</a:t>
            </a:r>
            <a:r>
              <a:rPr lang="en-US" sz="2000" dirty="0" smtClean="0"/>
              <a:t>). However in this class we will concentrate on basic arithmetic.</a:t>
            </a:r>
          </a:p>
          <a:p>
            <a:pPr lvl="1" eaLnBrk="1" hangingPunct="1"/>
            <a:r>
              <a:rPr lang="en-US" sz="2000" dirty="0" smtClean="0"/>
              <a:t>To run: </a:t>
            </a:r>
            <a:r>
              <a:rPr lang="en-US" sz="2000" dirty="0" err="1" smtClean="0">
                <a:solidFill>
                  <a:schemeClr val="hlink"/>
                </a:solidFill>
              </a:rPr>
              <a:t>bc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2000" dirty="0" smtClean="0"/>
              <a:t>To stop: </a:t>
            </a:r>
            <a:r>
              <a:rPr lang="en-US" sz="2000" dirty="0" smtClean="0">
                <a:solidFill>
                  <a:schemeClr val="hlink"/>
                </a:solidFill>
              </a:rPr>
              <a:t>quit</a:t>
            </a:r>
          </a:p>
          <a:p>
            <a:pPr lvl="1" eaLnBrk="1" hangingPunct="1"/>
            <a:r>
              <a:rPr lang="en-US" sz="2000" dirty="0" smtClean="0"/>
              <a:t>To do basic arithmetic, enter the arithmetic expression with or without space:  2  +  3   or    6/3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After the enter key, the result will appear on the next line.</a:t>
            </a:r>
          </a:p>
          <a:p>
            <a:pPr lvl="1" eaLnBrk="1" hangingPunct="1"/>
            <a:r>
              <a:rPr lang="en-US" sz="2000" dirty="0" smtClean="0"/>
              <a:t>The basic operators: </a:t>
            </a:r>
            <a:r>
              <a:rPr lang="en-US" sz="2000" dirty="0" smtClean="0">
                <a:solidFill>
                  <a:schemeClr val="hlink"/>
                </a:solidFill>
              </a:rPr>
              <a:t>+</a:t>
            </a:r>
            <a:r>
              <a:rPr lang="en-US" sz="2000" dirty="0" smtClean="0"/>
              <a:t> (add), </a:t>
            </a:r>
            <a:r>
              <a:rPr lang="en-US" sz="2000" dirty="0" smtClean="0">
                <a:solidFill>
                  <a:schemeClr val="hlink"/>
                </a:solidFill>
              </a:rPr>
              <a:t>-</a:t>
            </a:r>
            <a:r>
              <a:rPr lang="en-US" sz="2000" dirty="0" smtClean="0"/>
              <a:t> (subtract), </a:t>
            </a:r>
            <a:r>
              <a:rPr lang="en-US" sz="2000" dirty="0" smtClean="0">
                <a:solidFill>
                  <a:schemeClr val="hlink"/>
                </a:solidFill>
              </a:rPr>
              <a:t>*</a:t>
            </a:r>
            <a:r>
              <a:rPr lang="en-US" sz="2000" dirty="0" smtClean="0"/>
              <a:t> (multiply), </a:t>
            </a:r>
            <a:r>
              <a:rPr lang="en-US" sz="2000" dirty="0" smtClean="0">
                <a:solidFill>
                  <a:schemeClr val="hlink"/>
                </a:solidFill>
              </a:rPr>
              <a:t>/</a:t>
            </a:r>
            <a:r>
              <a:rPr lang="en-US" sz="2000" dirty="0" smtClean="0"/>
              <a:t> (divide)</a:t>
            </a:r>
          </a:p>
          <a:p>
            <a:pPr lvl="1" eaLnBrk="1" hangingPunct="1"/>
            <a:r>
              <a:rPr lang="en-US" sz="2000" dirty="0" smtClean="0"/>
              <a:t>To change the number of digits after the decimal point:  </a:t>
            </a:r>
            <a:r>
              <a:rPr lang="en-US" sz="2000" dirty="0" smtClean="0">
                <a:solidFill>
                  <a:schemeClr val="hlink"/>
                </a:solidFill>
              </a:rPr>
              <a:t>scale=</a:t>
            </a:r>
            <a:r>
              <a:rPr lang="en-US" sz="2000" i="1" dirty="0" smtClean="0">
                <a:solidFill>
                  <a:schemeClr val="hlink"/>
                </a:solidFill>
              </a:rPr>
              <a:t>n</a:t>
            </a:r>
            <a:r>
              <a:rPr lang="en-US" sz="2000" dirty="0" smtClean="0"/>
              <a:t>                 where n is the number of digits</a:t>
            </a:r>
          </a:p>
          <a:p>
            <a:pPr lvl="1" eaLnBrk="1" hangingPunct="1">
              <a:buNone/>
            </a:pPr>
            <a:r>
              <a:rPr lang="en-US" sz="2000" dirty="0" smtClean="0"/>
              <a:t>	Example: </a:t>
            </a:r>
            <a:r>
              <a:rPr lang="en-US" sz="2000" dirty="0" smtClean="0">
                <a:solidFill>
                  <a:schemeClr val="hlink"/>
                </a:solidFill>
              </a:rPr>
              <a:t>scale=2</a:t>
            </a:r>
            <a:r>
              <a:rPr lang="en-US" sz="2000" dirty="0" smtClean="0"/>
              <a:t> for 2 digits after the decimal point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		scale=4</a:t>
            </a:r>
            <a:r>
              <a:rPr lang="en-US" sz="2000" dirty="0" smtClean="0"/>
              <a:t>  for 4 digits after the decimal point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hlink"/>
                </a:solidFill>
              </a:rPr>
              <a:t>scale=0</a:t>
            </a:r>
            <a:r>
              <a:rPr lang="en-US" sz="2000" dirty="0" smtClean="0"/>
              <a:t>  for integer only (no digit after decimal point)</a:t>
            </a:r>
          </a:p>
          <a:p>
            <a:pPr lvl="1" eaLnBrk="1" hangingPunct="1"/>
            <a:endParaRPr lang="en-US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2800" smtClean="0"/>
              <a:t>Part 1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48006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Topics:</a:t>
            </a:r>
          </a:p>
          <a:p>
            <a:r>
              <a:rPr lang="en-US" sz="2000" smtClean="0"/>
              <a:t>General Command Line Format</a:t>
            </a:r>
          </a:p>
          <a:p>
            <a:r>
              <a:rPr lang="en-US" sz="2000" smtClean="0"/>
              <a:t>Commands to start and end a session</a:t>
            </a:r>
          </a:p>
          <a:p>
            <a:r>
              <a:rPr lang="en-US" sz="2000" smtClean="0"/>
              <a:t>Commands to look up users</a:t>
            </a:r>
          </a:p>
          <a:p>
            <a:r>
              <a:rPr lang="en-US" sz="2000" smtClean="0"/>
              <a:t>Commands to look up terminal and system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date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cal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010400" cy="457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hlink"/>
                </a:solidFill>
              </a:rPr>
              <a:t>date</a:t>
            </a:r>
            <a:r>
              <a:rPr lang="en-US" sz="2000" dirty="0" smtClean="0"/>
              <a:t>: shows the current time and date.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95400" y="1295400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cnguyen@voyager</a:t>
            </a:r>
            <a:r>
              <a:rPr lang="en-US" sz="1400" dirty="0">
                <a:latin typeface="Courier New" pitchFamily="49" charset="0"/>
              </a:rPr>
              <a:t> ~]$ date</a:t>
            </a:r>
          </a:p>
          <a:p>
            <a:r>
              <a:rPr lang="en-US" sz="1400" dirty="0">
                <a:latin typeface="Courier New" pitchFamily="49" charset="0"/>
              </a:rPr>
              <a:t>Wed Sep  3 20:18:13 PDT </a:t>
            </a:r>
            <a:r>
              <a:rPr lang="en-US" sz="1400" dirty="0" smtClean="0">
                <a:latin typeface="Courier New" pitchFamily="49" charset="0"/>
              </a:rPr>
              <a:t>2016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90600" y="22860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cal</a:t>
            </a:r>
            <a:r>
              <a:rPr lang="en-US" sz="2000" dirty="0"/>
              <a:t>: shows the </a:t>
            </a:r>
            <a:r>
              <a:rPr lang="en-US" sz="2000" dirty="0" smtClean="0"/>
              <a:t>calendar.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With no argument: shows the current </a:t>
            </a:r>
            <a:r>
              <a:rPr lang="en-US" sz="2000" dirty="0" smtClean="0"/>
              <a:t>month.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With 1 argument: shows the year given by the argument, note that 2009 is not the same year as </a:t>
            </a:r>
            <a:r>
              <a:rPr lang="en-US" sz="2000" dirty="0" smtClean="0"/>
              <a:t>09.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With 2 arguments: the first argument is for the month (only values 1-12 are valid), the second argument is for the </a:t>
            </a:r>
            <a:r>
              <a:rPr lang="en-US" sz="2000" dirty="0" smtClean="0"/>
              <a:t>year.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362200" y="4724400"/>
            <a:ext cx="4572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</a:rPr>
              <a:t>[cnguyen@voyager ~]$ cal  2  2009</a:t>
            </a:r>
          </a:p>
          <a:p>
            <a:r>
              <a:rPr lang="en-US" sz="1400">
                <a:latin typeface="Courier New" pitchFamily="49" charset="0"/>
              </a:rPr>
              <a:t>   February 2009</a:t>
            </a:r>
          </a:p>
          <a:p>
            <a:r>
              <a:rPr lang="en-US" sz="1400">
                <a:latin typeface="Courier New" pitchFamily="49" charset="0"/>
              </a:rPr>
              <a:t>Su Mo Tu We Th Fr Sa</a:t>
            </a:r>
          </a:p>
          <a:p>
            <a:r>
              <a:rPr lang="en-US" sz="1400">
                <a:latin typeface="Courier New" pitchFamily="49" charset="0"/>
              </a:rPr>
              <a:t> 1  2  3  4  5  6  7</a:t>
            </a:r>
          </a:p>
          <a:p>
            <a:r>
              <a:rPr lang="en-US" sz="1400">
                <a:latin typeface="Courier New" pitchFamily="49" charset="0"/>
              </a:rPr>
              <a:t> 8  9 10 11 12 13 14</a:t>
            </a:r>
          </a:p>
          <a:p>
            <a:r>
              <a:rPr lang="en-US" sz="1400">
                <a:latin typeface="Courier New" pitchFamily="49" charset="0"/>
              </a:rPr>
              <a:t>15 16 17 18 19 20 21</a:t>
            </a:r>
          </a:p>
          <a:p>
            <a:r>
              <a:rPr lang="en-US" sz="1400">
                <a:latin typeface="Courier New" pitchFamily="49" charset="0"/>
              </a:rPr>
              <a:t>22 23 24 25 26 27 28</a:t>
            </a:r>
          </a:p>
          <a:p>
            <a:endParaRPr lang="en-US" sz="1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echo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162800" cy="4906963"/>
          </a:xfrm>
          <a:noFill/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hlink"/>
                </a:solidFill>
              </a:rPr>
              <a:t>echo</a:t>
            </a:r>
            <a:r>
              <a:rPr lang="en-US" sz="2000" dirty="0" smtClean="0"/>
              <a:t>: prints to screen (echoes) the text that is given as argument(s)</a:t>
            </a:r>
          </a:p>
          <a:p>
            <a:pPr lvl="1" eaLnBrk="1" hangingPunct="1"/>
            <a:r>
              <a:rPr lang="en-US" sz="2000" dirty="0" smtClean="0"/>
              <a:t>Can accept one or many arguments.</a:t>
            </a:r>
          </a:p>
          <a:p>
            <a:pPr lvl="1" eaLnBrk="1" hangingPunct="1"/>
            <a:r>
              <a:rPr lang="en-US" sz="2000" dirty="0" smtClean="0"/>
              <a:t>Arguments are text words, for now.</a:t>
            </a:r>
          </a:p>
          <a:p>
            <a:pPr lvl="1" eaLnBrk="1" hangingPunct="1"/>
            <a:r>
              <a:rPr lang="en-US" sz="2000" dirty="0" smtClean="0"/>
              <a:t>Useful to display a text string to screen, and in shell scripting, to send output of the script </a:t>
            </a:r>
            <a:r>
              <a:rPr lang="en-US" sz="2000" smtClean="0"/>
              <a:t>to screen.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To run:   </a:t>
            </a:r>
            <a:r>
              <a:rPr lang="en-US" sz="2000" dirty="0" smtClean="0">
                <a:solidFill>
                  <a:schemeClr val="hlink"/>
                </a:solidFill>
              </a:rPr>
              <a:t>echo  </a:t>
            </a:r>
            <a:r>
              <a:rPr lang="en-US" sz="2000" dirty="0" smtClean="0">
                <a:solidFill>
                  <a:schemeClr val="bg2"/>
                </a:solidFill>
              </a:rPr>
              <a:t>any text string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hlink"/>
              </a:solidFill>
            </a:endParaRPr>
          </a:p>
          <a:p>
            <a:pPr lvl="1" algn="ctr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819400" y="5486400"/>
            <a:ext cx="3382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ctr"/>
            <a:r>
              <a:rPr lang="en-US" sz="2000"/>
              <a:t>Next stop: Regular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Working with Linux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638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smtClean="0"/>
              <a:t>Here are some key points to keep in mind when working with Linux:</a:t>
            </a:r>
          </a:p>
          <a:p>
            <a:pPr eaLnBrk="1" hangingPunct="1">
              <a:defRPr/>
            </a:pPr>
            <a:r>
              <a:rPr lang="en-US" sz="2000" dirty="0" smtClean="0"/>
              <a:t>Case sensitive: Linux considers uppercase letters to be different than lowercase letters. This means that the utility named </a:t>
            </a:r>
            <a:r>
              <a:rPr lang="en-US" sz="2000" dirty="0" smtClean="0">
                <a:solidFill>
                  <a:schemeClr val="hlink"/>
                </a:solidFill>
              </a:rPr>
              <a:t>cp </a:t>
            </a:r>
            <a:r>
              <a:rPr lang="en-US" sz="2000" dirty="0" smtClean="0"/>
              <a:t>is not the same as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</a:p>
          <a:p>
            <a:pPr eaLnBrk="1" hangingPunct="1">
              <a:defRPr/>
            </a:pPr>
            <a:r>
              <a:rPr lang="en-US" sz="2000" dirty="0" smtClean="0"/>
              <a:t>To run a utility, always:</a:t>
            </a:r>
          </a:p>
          <a:p>
            <a:pPr lvl="1" eaLnBrk="1" hangingPunct="1">
              <a:defRPr/>
            </a:pPr>
            <a:r>
              <a:rPr lang="en-US" sz="2000" dirty="0" smtClean="0"/>
              <a:t>make sure you see the shell prompt first. The line you type your input is called the </a:t>
            </a:r>
            <a:r>
              <a:rPr lang="en-US" sz="2000" i="1" dirty="0" smtClean="0">
                <a:solidFill>
                  <a:schemeClr val="bg2"/>
                </a:solidFill>
              </a:rPr>
              <a:t>command line.</a:t>
            </a:r>
          </a:p>
          <a:p>
            <a:pPr lvl="1" eaLnBrk="1" hangingPunct="1">
              <a:defRPr/>
            </a:pPr>
            <a:r>
              <a:rPr lang="en-US" sz="2000" dirty="0" smtClean="0"/>
              <a:t>start the command line with the command name.</a:t>
            </a:r>
          </a:p>
          <a:p>
            <a:pPr lvl="1" eaLnBrk="1" hangingPunct="1">
              <a:defRPr/>
            </a:pPr>
            <a:r>
              <a:rPr lang="en-US" sz="2000" dirty="0" smtClean="0"/>
              <a:t>hit the enter key when you’re done.</a:t>
            </a:r>
          </a:p>
          <a:p>
            <a:pPr eaLnBrk="1" hangingPunct="1">
              <a:defRPr/>
            </a:pPr>
            <a:r>
              <a:rPr lang="en-US" sz="2000" dirty="0" smtClean="0"/>
              <a:t>When you work with Linux, you interact with the shell.</a:t>
            </a:r>
          </a:p>
          <a:p>
            <a:pPr eaLnBrk="1" hangingPunct="1">
              <a:defRPr/>
            </a:pPr>
            <a:r>
              <a:rPr lang="en-US" sz="2000" dirty="0" smtClean="0"/>
              <a:t>The shell works in a cycle: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prints the shell prompt to indicate that it’s ready for your input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interprets the command you type in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runs the corresponding utility that you request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sends the output to where you request</a:t>
            </a:r>
          </a:p>
          <a:p>
            <a:pPr marL="914400" lvl="1" indent="-457200" eaLnBrk="1" hangingPunct="1">
              <a:buNone/>
              <a:defRPr/>
            </a:pPr>
            <a:r>
              <a:rPr lang="en-US" sz="2000" dirty="0" smtClean="0"/>
              <a:t>1.   prints the shell prompt again</a:t>
            </a:r>
            <a:endParaRPr lang="en-US" sz="20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39763"/>
          </a:xfrm>
        </p:spPr>
        <p:txBody>
          <a:bodyPr/>
          <a:lstStyle/>
          <a:p>
            <a:pPr eaLnBrk="1" hangingPunct="1"/>
            <a:r>
              <a:rPr lang="en-US" sz="2800" smtClean="0"/>
              <a:t>General Command Format </a:t>
            </a:r>
            <a:r>
              <a:rPr lang="en-US" sz="2000" smtClean="0"/>
              <a:t>(1 of 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162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Commands that you type on the command line has the format: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		</a:t>
            </a:r>
            <a:r>
              <a:rPr lang="en-US" sz="2000" dirty="0" err="1" smtClean="0">
                <a:solidFill>
                  <a:schemeClr val="hlink"/>
                </a:solidFill>
              </a:rPr>
              <a:t>command_name</a:t>
            </a:r>
            <a:r>
              <a:rPr lang="en-US" sz="2000" dirty="0" smtClean="0">
                <a:solidFill>
                  <a:schemeClr val="hlink"/>
                </a:solidFill>
              </a:rPr>
              <a:t>     options    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i="1" dirty="0" err="1" smtClean="0">
                <a:solidFill>
                  <a:schemeClr val="bg2"/>
                </a:solidFill>
              </a:rPr>
              <a:t>command_name</a:t>
            </a:r>
            <a:r>
              <a:rPr lang="en-US" sz="2000" dirty="0" smtClean="0"/>
              <a:t> is one word and is required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chemeClr val="bg2"/>
                </a:solidFill>
              </a:rPr>
              <a:t>options</a:t>
            </a:r>
            <a:r>
              <a:rPr lang="en-US" sz="2000" dirty="0" smtClean="0"/>
              <a:t> are optional. There can be 0, 1, or more options.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chemeClr val="bg2"/>
                </a:solidFill>
              </a:rPr>
              <a:t>arguments</a:t>
            </a:r>
            <a:r>
              <a:rPr lang="en-US" sz="2000" dirty="0" smtClean="0"/>
              <a:t> maybe required or optional, depending on the utility you select. There can be 0, 1, or more arguments.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command_name</a:t>
            </a:r>
            <a:r>
              <a:rPr lang="en-US" sz="2000" dirty="0" smtClean="0"/>
              <a:t>, options, and arguments are separated by </a:t>
            </a:r>
            <a:r>
              <a:rPr lang="en-US" sz="2000" u="sng" dirty="0" smtClean="0"/>
              <a:t>at least one space</a:t>
            </a:r>
            <a:r>
              <a:rPr lang="en-US" sz="2000" dirty="0" smtClean="0"/>
              <a:t>. Typically one space is used, but more than one space is okay.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command_name</a:t>
            </a:r>
            <a:r>
              <a:rPr lang="en-US" sz="2000" dirty="0" smtClean="0"/>
              <a:t> must be the first word on the command line. The options and arguments can be anywhere else on the command line but after the </a:t>
            </a:r>
            <a:r>
              <a:rPr lang="en-US" sz="2000" dirty="0" err="1" smtClean="0"/>
              <a:t>command_name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General Command Format </a:t>
            </a:r>
            <a:r>
              <a:rPr lang="en-US" sz="2000" smtClean="0"/>
              <a:t>(2 of 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6934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More on </a:t>
            </a:r>
            <a:r>
              <a:rPr lang="en-US" sz="2000" dirty="0" err="1" smtClean="0"/>
              <a:t>command_name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command name tells the shell which utility you want to run.</a:t>
            </a:r>
          </a:p>
          <a:p>
            <a:pPr eaLnBrk="1" hangingPunct="1"/>
            <a:r>
              <a:rPr lang="en-US" sz="2000" dirty="0" smtClean="0"/>
              <a:t>Each utility has a unique name. It is one short word or an abbreviation of a word. </a:t>
            </a:r>
          </a:p>
          <a:p>
            <a:pPr eaLnBrk="1" hangingPunct="1"/>
            <a:r>
              <a:rPr lang="en-US" sz="2000" dirty="0" smtClean="0"/>
              <a:t>The command name describes what the utility does.</a:t>
            </a:r>
          </a:p>
          <a:p>
            <a:pPr eaLnBrk="1" hangingPunct="1"/>
            <a:r>
              <a:rPr lang="en-US" sz="2000" dirty="0" smtClean="0"/>
              <a:t>Examples:   </a:t>
            </a: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who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(for copy), </a:t>
            </a:r>
            <a:r>
              <a:rPr lang="en-US" sz="2000" dirty="0" err="1" smtClean="0">
                <a:solidFill>
                  <a:schemeClr val="hlink"/>
                </a:solidFill>
              </a:rPr>
              <a:t>ln</a:t>
            </a:r>
            <a:r>
              <a:rPr lang="en-US" sz="2000" dirty="0" smtClean="0"/>
              <a:t> (for link)</a:t>
            </a:r>
          </a:p>
          <a:p>
            <a:pPr eaLnBrk="1" hangingPunct="1"/>
            <a:r>
              <a:rPr lang="en-US" sz="2000" dirty="0" smtClean="0"/>
              <a:t>In this class you will learn about different utilities so you can choose the most efficient one to do a task.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800" smtClean="0"/>
              <a:t>General Command Format </a:t>
            </a:r>
            <a:r>
              <a:rPr lang="en-US" sz="2000" smtClean="0"/>
              <a:t>(3 of 4)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More on options: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Without an option, the command works in the </a:t>
            </a:r>
            <a:r>
              <a:rPr lang="en-US" sz="2000" i="1" dirty="0" smtClean="0">
                <a:solidFill>
                  <a:schemeClr val="bg2"/>
                </a:solidFill>
              </a:rPr>
              <a:t>default mode.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For example, by default a command lists filenames in alphabetical order. With an option, the same command will list filenames in order of creation date.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Each option start with a </a:t>
            </a:r>
            <a:r>
              <a:rPr lang="en-US" sz="2000" dirty="0" smtClean="0">
                <a:solidFill>
                  <a:schemeClr val="hlink"/>
                </a:solidFill>
              </a:rPr>
              <a:t>+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hlink"/>
                </a:solidFill>
              </a:rPr>
              <a:t>–</a:t>
            </a:r>
            <a:r>
              <a:rPr lang="en-US" sz="2000" dirty="0" smtClean="0"/>
              <a:t> symbol, followed by one letter. Most options start with a </a:t>
            </a:r>
            <a:r>
              <a:rPr lang="en-US" sz="2000" dirty="0" smtClean="0">
                <a:solidFill>
                  <a:schemeClr val="hlink"/>
                </a:solidFill>
              </a:rPr>
              <a:t>–</a:t>
            </a:r>
            <a:r>
              <a:rPr lang="en-US" sz="2000" dirty="0" smtClean="0"/>
              <a:t> symbol.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When using multiple options, the options are separated by at least one space. Alternatively, you can put together multiple options with no space in between, and with one </a:t>
            </a:r>
            <a:r>
              <a:rPr lang="en-US" sz="2000" dirty="0" smtClean="0">
                <a:solidFill>
                  <a:schemeClr val="hlink"/>
                </a:solidFill>
              </a:rPr>
              <a:t>–</a:t>
            </a:r>
            <a:r>
              <a:rPr lang="en-US" sz="2000" dirty="0" smtClean="0"/>
              <a:t> symbol in front for options that start with a </a:t>
            </a:r>
            <a:r>
              <a:rPr lang="en-US" sz="2000" dirty="0" smtClean="0">
                <a:solidFill>
                  <a:schemeClr val="hlink"/>
                </a:solidFill>
              </a:rPr>
              <a:t>–.</a:t>
            </a:r>
            <a:r>
              <a:rPr lang="en-US" sz="2000" dirty="0" smtClean="0"/>
              <a:t> The same for </a:t>
            </a:r>
            <a:r>
              <a:rPr lang="en-US" sz="2000" dirty="0" smtClean="0">
                <a:solidFill>
                  <a:schemeClr val="hlink"/>
                </a:solidFill>
              </a:rPr>
              <a:t>+</a:t>
            </a:r>
            <a:r>
              <a:rPr lang="en-US" sz="2000" dirty="0" smtClean="0"/>
              <a:t> options.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With multiple options, the order you list the options is not important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Examples: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no option: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1 option:  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–a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2 options: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–a  –f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                                    or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</a:t>
            </a:r>
            <a:r>
              <a:rPr lang="en-US" sz="2000" dirty="0" err="1" smtClean="0">
                <a:solidFill>
                  <a:schemeClr val="hlink"/>
                </a:solidFill>
              </a:rPr>
              <a:t>af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                                    or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</a:t>
            </a:r>
            <a:r>
              <a:rPr lang="en-US" sz="2000" dirty="0" err="1" smtClean="0">
                <a:solidFill>
                  <a:schemeClr val="hlink"/>
                </a:solidFill>
              </a:rPr>
              <a:t>fa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2800" smtClean="0"/>
              <a:t>General Command Format </a:t>
            </a:r>
            <a:r>
              <a:rPr lang="en-US" sz="2000" smtClean="0"/>
              <a:t>(4 of 4)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3914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More on arguments: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Arguments are input to the utility. The utility performs its task on the input argument. For example: the copy utility will require 2 arguments: the source file and the destination file.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Depending on the utility, arguments are either required or optional.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using multiple arguments, list them in the order required or the order you want, separated by at least 1 space.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1 argument: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2 arguments: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fileB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Command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with 3 arguments and 2 options: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It’s more common for the options to appear before the arguments:  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 -</a:t>
            </a:r>
            <a:r>
              <a:rPr lang="en-US" sz="2000" dirty="0" err="1" smtClean="0">
                <a:solidFill>
                  <a:schemeClr val="hlink"/>
                </a:solidFill>
              </a:rPr>
              <a:t>af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fileB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fileC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/>
              <a:t>This is less common: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fileB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fileC</a:t>
            </a:r>
            <a:r>
              <a:rPr lang="en-US" sz="2000" dirty="0" smtClean="0">
                <a:solidFill>
                  <a:schemeClr val="hlink"/>
                </a:solidFill>
              </a:rPr>
              <a:t>  -</a:t>
            </a:r>
            <a:r>
              <a:rPr lang="en-US" sz="2000" dirty="0" err="1" smtClean="0">
                <a:solidFill>
                  <a:schemeClr val="hlink"/>
                </a:solidFill>
              </a:rPr>
              <a:t>af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Basic commands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20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basic commands covered in this section can be grouped into several common categories. They are commands dealing with: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start and end of a session: </a:t>
            </a:r>
            <a:r>
              <a:rPr lang="en-US" sz="2000" dirty="0" err="1" smtClean="0">
                <a:solidFill>
                  <a:schemeClr val="hlink"/>
                </a:solidFill>
              </a:rPr>
              <a:t>passwd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exit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Information on users on the system: </a:t>
            </a:r>
            <a:r>
              <a:rPr lang="en-US" sz="2000" dirty="0" smtClean="0">
                <a:solidFill>
                  <a:schemeClr val="hlink"/>
                </a:solidFill>
              </a:rPr>
              <a:t>who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hlink"/>
                </a:solidFill>
              </a:rPr>
              <a:t>whoami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finger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Information about your system or your terminal: </a:t>
            </a:r>
            <a:r>
              <a:rPr lang="en-US" sz="2000" dirty="0" err="1" smtClean="0">
                <a:solidFill>
                  <a:schemeClr val="hlink"/>
                </a:solidFill>
              </a:rPr>
              <a:t>tty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hlink"/>
                </a:solidFill>
              </a:rPr>
              <a:t>stty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hlink"/>
                </a:solidFill>
              </a:rPr>
              <a:t>uname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clear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Getting labs done: </a:t>
            </a:r>
            <a:r>
              <a:rPr lang="en-US" sz="2000" dirty="0" smtClean="0">
                <a:solidFill>
                  <a:schemeClr val="hlink"/>
                </a:solidFill>
              </a:rPr>
              <a:t>man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hlink"/>
                </a:solidFill>
              </a:rPr>
              <a:t>lpr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hlink"/>
                </a:solidFill>
              </a:rPr>
              <a:t> script, cat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General use: </a:t>
            </a:r>
            <a:r>
              <a:rPr lang="en-US" sz="2000" dirty="0" err="1" smtClean="0">
                <a:solidFill>
                  <a:schemeClr val="hlink"/>
                </a:solidFill>
              </a:rPr>
              <a:t>bc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date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cal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echo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Disclaimer: The lecture notes on a specific command do not cover </a:t>
            </a:r>
            <a:r>
              <a:rPr lang="en-US" sz="2000" i="1" dirty="0" smtClean="0"/>
              <a:t>all</a:t>
            </a:r>
            <a:r>
              <a:rPr lang="en-US" sz="2000" dirty="0" smtClean="0"/>
              <a:t> arguments and options that a command can have. Rather, they cover the basic and common usage of a particular command.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exit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4676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chemeClr val="hlink"/>
                </a:solidFill>
              </a:rPr>
              <a:t>exit</a:t>
            </a:r>
            <a:r>
              <a:rPr lang="en-US" sz="2000" smtClean="0"/>
              <a:t> command is used to exit out of a current process.</a:t>
            </a:r>
          </a:p>
          <a:p>
            <a:pPr eaLnBrk="1" hangingPunct="1"/>
            <a:r>
              <a:rPr lang="en-US" sz="2000" smtClean="0"/>
              <a:t>When you’ve successfully logged in to the system, the shell </a:t>
            </a:r>
            <a:r>
              <a:rPr lang="en-US" sz="2000" i="1" smtClean="0"/>
              <a:t>process</a:t>
            </a:r>
            <a:r>
              <a:rPr lang="en-US" sz="2000" smtClean="0"/>
              <a:t> starts running to wait for your command.  When you type </a:t>
            </a:r>
            <a:r>
              <a:rPr lang="en-US" sz="2000" smtClean="0">
                <a:solidFill>
                  <a:schemeClr val="hlink"/>
                </a:solidFill>
              </a:rPr>
              <a:t>exit</a:t>
            </a:r>
            <a:r>
              <a:rPr lang="en-US" sz="2000" smtClean="0"/>
              <a:t>, the OS ends the shell process by closing the shell and you are logged out.</a:t>
            </a:r>
          </a:p>
          <a:p>
            <a:pPr eaLnBrk="1" hangingPunct="1"/>
            <a:r>
              <a:rPr lang="en-US" sz="2000" smtClean="0"/>
              <a:t>The time from when you log in up to when you log out is one </a:t>
            </a:r>
            <a:r>
              <a:rPr lang="en-US" sz="2000" smtClean="0">
                <a:solidFill>
                  <a:schemeClr val="bg2"/>
                </a:solidFill>
              </a:rPr>
              <a:t>session </a:t>
            </a:r>
            <a:r>
              <a:rPr lang="en-US" sz="2000" smtClean="0"/>
              <a:t>or one </a:t>
            </a:r>
            <a:r>
              <a:rPr lang="en-US" sz="2000" smtClean="0">
                <a:solidFill>
                  <a:schemeClr val="bg2"/>
                </a:solidFill>
              </a:rPr>
              <a:t>working session</a:t>
            </a:r>
            <a:r>
              <a:rPr lang="en-US" sz="2000" smtClean="0"/>
              <a:t>.</a:t>
            </a:r>
          </a:p>
          <a:p>
            <a:pPr eaLnBrk="1" hangingPunct="1"/>
            <a:r>
              <a:rPr lang="en-US" sz="2000" smtClean="0"/>
              <a:t>During a session you can start a second or third or more processes. Each time you run </a:t>
            </a:r>
            <a:r>
              <a:rPr lang="en-US" sz="2000" smtClean="0">
                <a:solidFill>
                  <a:schemeClr val="hlink"/>
                </a:solidFill>
              </a:rPr>
              <a:t>exit</a:t>
            </a:r>
            <a:r>
              <a:rPr lang="en-US" sz="2000" smtClean="0"/>
              <a:t>, you will get out of whatever current process you are in. So if you start 2 more processes from when you log in, you will need to run </a:t>
            </a:r>
            <a:r>
              <a:rPr lang="en-US" sz="2000" smtClean="0">
                <a:solidFill>
                  <a:schemeClr val="hlink"/>
                </a:solidFill>
              </a:rPr>
              <a:t>exit</a:t>
            </a:r>
            <a:r>
              <a:rPr lang="en-US" sz="2000" smtClean="0"/>
              <a:t> 3 times to completely log out.</a:t>
            </a:r>
          </a:p>
          <a:p>
            <a:pPr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chemeClr val="hlink"/>
                </a:solidFill>
              </a:rPr>
              <a:t>exit</a:t>
            </a:r>
            <a:r>
              <a:rPr lang="en-US" sz="2000" smtClean="0"/>
              <a:t> command sends an interrupt signal to the OS. Another way to send the interrupt signal is to use the combination of the </a:t>
            </a:r>
            <a:r>
              <a:rPr lang="en-US" sz="2000" smtClean="0">
                <a:solidFill>
                  <a:schemeClr val="bg2"/>
                </a:solidFill>
              </a:rPr>
              <a:t>control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chemeClr val="bg2"/>
                </a:solidFill>
              </a:rPr>
              <a:t>d</a:t>
            </a:r>
            <a:r>
              <a:rPr lang="en-US" sz="2000" smtClean="0"/>
              <a:t> keys, abbreviated </a:t>
            </a:r>
            <a:r>
              <a:rPr lang="en-US" sz="2000" smtClean="0">
                <a:solidFill>
                  <a:schemeClr val="hlink"/>
                </a:solidFill>
              </a:rPr>
              <a:t>control-d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2091</Words>
  <Application>Microsoft Macintosh PowerPoint</Application>
  <PresentationFormat>On-screen Show (4:3)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Default Design</vt:lpstr>
      <vt:lpstr>PowerPoint Presentation</vt:lpstr>
      <vt:lpstr>Part 1</vt:lpstr>
      <vt:lpstr>Working with Linux</vt:lpstr>
      <vt:lpstr>General Command Format (1 of 4)</vt:lpstr>
      <vt:lpstr>General Command Format (2 of 4)</vt:lpstr>
      <vt:lpstr>General Command Format (3 of 4)</vt:lpstr>
      <vt:lpstr>General Command Format (4 of 4)</vt:lpstr>
      <vt:lpstr>Basic commands</vt:lpstr>
      <vt:lpstr>exit</vt:lpstr>
      <vt:lpstr>passwd</vt:lpstr>
      <vt:lpstr>who, whoami, w, finger (1 of 2)</vt:lpstr>
      <vt:lpstr>who, whoami, w, finger (2 of 2)</vt:lpstr>
      <vt:lpstr>tty, stty, uname, clear</vt:lpstr>
      <vt:lpstr>Part 2</vt:lpstr>
      <vt:lpstr>man</vt:lpstr>
      <vt:lpstr>lpr, cat </vt:lpstr>
      <vt:lpstr>script (1 of 3)</vt:lpstr>
      <vt:lpstr>script (3 of 3)</vt:lpstr>
      <vt:lpstr>bc</vt:lpstr>
      <vt:lpstr>date, cal</vt:lpstr>
      <vt:lpstr>echo</vt:lpstr>
    </vt:vector>
  </TitlesOfParts>
  <Company>De Anza College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Microsoft Office</cp:lastModifiedBy>
  <cp:revision>56</cp:revision>
  <dcterms:created xsi:type="dcterms:W3CDTF">2008-07-16T21:48:08Z</dcterms:created>
  <dcterms:modified xsi:type="dcterms:W3CDTF">2017-10-02T20:08:22Z</dcterms:modified>
</cp:coreProperties>
</file>