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57" r:id="rId4"/>
    <p:sldId id="258" r:id="rId5"/>
    <p:sldId id="259" r:id="rId6"/>
    <p:sldId id="260" r:id="rId7"/>
    <p:sldId id="304" r:id="rId8"/>
    <p:sldId id="261" r:id="rId9"/>
    <p:sldId id="262" r:id="rId10"/>
    <p:sldId id="263" r:id="rId11"/>
    <p:sldId id="264" r:id="rId12"/>
    <p:sldId id="265" r:id="rId13"/>
    <p:sldId id="266" r:id="rId14"/>
    <p:sldId id="267" r:id="rId15"/>
    <p:sldId id="268" r:id="rId16"/>
    <p:sldId id="269" r:id="rId17"/>
    <p:sldId id="270" r:id="rId18"/>
    <p:sldId id="306" r:id="rId19"/>
    <p:sldId id="271" r:id="rId20"/>
    <p:sldId id="272" r:id="rId21"/>
    <p:sldId id="273" r:id="rId22"/>
    <p:sldId id="274" r:id="rId23"/>
    <p:sldId id="275" r:id="rId24"/>
    <p:sldId id="276" r:id="rId25"/>
    <p:sldId id="277" r:id="rId26"/>
    <p:sldId id="278" r:id="rId27"/>
    <p:sldId id="27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75"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60B82A-A3FC-4681-AB76-FEA1EA645A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5EE99E-3D01-4F49-B40B-007B717392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34FA3C-B3E7-488F-8948-1E951B885D0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CF388F-E2F6-4A78-B5D8-2EFE8C6E5F9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345754-6395-41C9-BA91-90A905653E5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B6837C-E6A5-44E9-AD71-42982E4D5E7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DF51FF4-0594-4C9F-AA0D-5E295415A1D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2051258-5CFC-4B66-9045-1686F1AEAC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7C8E8EA-A60A-453C-9A40-540FC152B99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2ADB2A-2B7C-439D-AF70-4916A8662EB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026D0E-F79E-4FC3-993B-27D7D317D9C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9BEABD2-A437-49E9-A090-3B9021EF576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r>
              <a:rPr lang="en-US" sz="2800" dirty="0">
                <a:solidFill>
                  <a:schemeClr val="tx2"/>
                </a:solidFill>
              </a:rPr>
              <a:t>CIS 18A</a:t>
            </a:r>
            <a:br>
              <a:rPr lang="en-US" sz="2800" dirty="0">
                <a:solidFill>
                  <a:schemeClr val="tx2"/>
                </a:solidFill>
              </a:rPr>
            </a:br>
            <a:r>
              <a:rPr lang="en-US" sz="2800" dirty="0">
                <a:solidFill>
                  <a:schemeClr val="tx2"/>
                </a:solidFill>
              </a:rPr>
              <a:t>Introduction to Linux / Unix</a:t>
            </a:r>
            <a:r>
              <a:rPr lang="en-US" sz="3200" dirty="0">
                <a:solidFill>
                  <a:schemeClr val="tx2"/>
                </a:solidFill>
              </a:rPr>
              <a:t/>
            </a:r>
            <a:br>
              <a:rPr lang="en-US" sz="3200" dirty="0">
                <a:solidFill>
                  <a:schemeClr val="tx2"/>
                </a:solidFill>
              </a:rPr>
            </a:br>
            <a:r>
              <a:rPr lang="en-US" sz="3200" dirty="0">
                <a:solidFill>
                  <a:schemeClr val="tx2"/>
                </a:solidFill>
              </a:rPr>
              <a:t/>
            </a:r>
            <a:br>
              <a:rPr lang="en-US" sz="3200" dirty="0">
                <a:solidFill>
                  <a:schemeClr val="tx2"/>
                </a:solidFill>
              </a:rPr>
            </a:br>
            <a:r>
              <a:rPr lang="en-US" sz="3200" dirty="0">
                <a:solidFill>
                  <a:schemeClr val="tx2"/>
                </a:solidFill>
              </a:rPr>
              <a:t>Text Editing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2800" smtClean="0"/>
              <a:t>Save Commands</a:t>
            </a:r>
          </a:p>
        </p:txBody>
      </p:sp>
      <p:sp>
        <p:nvSpPr>
          <p:cNvPr id="10243" name="Rectangle 3"/>
          <p:cNvSpPr>
            <a:spLocks noGrp="1" noChangeArrowheads="1"/>
          </p:cNvSpPr>
          <p:nvPr>
            <p:ph type="body" idx="1"/>
          </p:nvPr>
        </p:nvSpPr>
        <p:spPr>
          <a:xfrm>
            <a:off x="1066800" y="1066800"/>
            <a:ext cx="7086600" cy="4525963"/>
          </a:xfrm>
        </p:spPr>
        <p:txBody>
          <a:bodyPr/>
          <a:lstStyle/>
          <a:p>
            <a:pPr eaLnBrk="1" hangingPunct="1"/>
            <a:r>
              <a:rPr lang="en-US" sz="2000" dirty="0" smtClean="0"/>
              <a:t>You need to be in command mode to issue these save commands. You stay in command mode after these commands are run.</a:t>
            </a:r>
          </a:p>
          <a:p>
            <a:pPr eaLnBrk="1" hangingPunct="1"/>
            <a:r>
              <a:rPr lang="en-US" sz="2000" dirty="0" smtClean="0"/>
              <a:t>To save a file when quitting    </a:t>
            </a:r>
            <a:r>
              <a:rPr lang="en-US" sz="2000" dirty="0" smtClean="0">
                <a:solidFill>
                  <a:schemeClr val="hlink"/>
                </a:solidFill>
              </a:rPr>
              <a:t>:</a:t>
            </a:r>
            <a:r>
              <a:rPr lang="en-US" sz="2000" dirty="0" err="1" smtClean="0">
                <a:solidFill>
                  <a:schemeClr val="hlink"/>
                </a:solidFill>
              </a:rPr>
              <a:t>wq</a:t>
            </a:r>
            <a:endParaRPr lang="en-US" sz="2000" dirty="0" smtClean="0">
              <a:solidFill>
                <a:schemeClr val="hlink"/>
              </a:solidFill>
            </a:endParaRPr>
          </a:p>
          <a:p>
            <a:pPr eaLnBrk="1" hangingPunct="1"/>
            <a:r>
              <a:rPr lang="en-US" sz="2000" dirty="0" smtClean="0"/>
              <a:t>To save a file without quitting     </a:t>
            </a:r>
            <a:r>
              <a:rPr lang="en-US" sz="2000" dirty="0" smtClean="0">
                <a:solidFill>
                  <a:schemeClr val="hlink"/>
                </a:solidFill>
              </a:rPr>
              <a:t>:w</a:t>
            </a:r>
            <a:r>
              <a:rPr lang="en-US" sz="2000" dirty="0" smtClean="0"/>
              <a:t>                                        It’s recommended that you do this every 5 or 10 minutes when you’ve been modifying a file. (A good rule of thumb no matter what editor you’re using</a:t>
            </a:r>
            <a:r>
              <a:rPr lang="en-US" sz="2000" dirty="0" smtClean="0"/>
              <a:t>).</a:t>
            </a:r>
            <a:endParaRPr lang="en-US" sz="2000" dirty="0" smtClean="0"/>
          </a:p>
          <a:p>
            <a:pPr eaLnBrk="1" hangingPunct="1"/>
            <a:r>
              <a:rPr lang="en-US" sz="2000" dirty="0" smtClean="0"/>
              <a:t>To save a snap shot of the current file to a new file            </a:t>
            </a:r>
            <a:r>
              <a:rPr lang="en-US" sz="2000" dirty="0" smtClean="0">
                <a:solidFill>
                  <a:schemeClr val="hlink"/>
                </a:solidFill>
              </a:rPr>
              <a:t>:w  </a:t>
            </a:r>
            <a:r>
              <a:rPr lang="en-US" sz="2000" dirty="0" err="1" smtClean="0">
                <a:solidFill>
                  <a:schemeClr val="hlink"/>
                </a:solidFill>
              </a:rPr>
              <a:t>new_filename</a:t>
            </a:r>
            <a:r>
              <a:rPr lang="en-US" sz="2000" dirty="0" smtClean="0"/>
              <a:t>                                                               Note that this does not save the current file in its own </a:t>
            </a:r>
            <a:r>
              <a:rPr lang="en-US" sz="2000" dirty="0" smtClean="0"/>
              <a:t>filename.</a:t>
            </a:r>
            <a:endParaRPr lang="en-US" sz="2000" dirty="0" smtClean="0"/>
          </a:p>
          <a:p>
            <a:pPr eaLnBrk="1" hangingPunct="1"/>
            <a:r>
              <a:rPr lang="en-US" sz="2000" dirty="0" smtClean="0"/>
              <a:t>The colon  </a:t>
            </a:r>
            <a:r>
              <a:rPr lang="en-US" sz="2000" dirty="0" smtClean="0">
                <a:solidFill>
                  <a:schemeClr val="hlink"/>
                </a:solidFill>
              </a:rPr>
              <a:t>:</a:t>
            </a:r>
            <a:r>
              <a:rPr lang="en-US" sz="2000" dirty="0" smtClean="0"/>
              <a:t>   is required.  The </a:t>
            </a:r>
            <a:r>
              <a:rPr lang="en-US" sz="2000" dirty="0" smtClean="0">
                <a:solidFill>
                  <a:schemeClr val="hlink"/>
                </a:solidFill>
              </a:rPr>
              <a:t>w</a:t>
            </a:r>
            <a:r>
              <a:rPr lang="en-US" sz="2000" dirty="0" smtClean="0"/>
              <a:t> is for </a:t>
            </a:r>
            <a:r>
              <a:rPr lang="en-US" sz="2000" b="1" u="sng" dirty="0" smtClean="0"/>
              <a:t>w</a:t>
            </a:r>
            <a:r>
              <a:rPr lang="en-US" sz="2000" dirty="0" smtClean="0"/>
              <a:t>rite</a:t>
            </a:r>
          </a:p>
          <a:p>
            <a:pPr eaLnBrk="1" hangingPunct="1">
              <a:buFontTx/>
              <a:buNone/>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609600"/>
          </a:xfrm>
        </p:spPr>
        <p:txBody>
          <a:bodyPr/>
          <a:lstStyle/>
          <a:p>
            <a:pPr eaLnBrk="1" hangingPunct="1"/>
            <a:r>
              <a:rPr lang="en-US" sz="2800" smtClean="0"/>
              <a:t>Commands to Move the Cursor </a:t>
            </a:r>
            <a:r>
              <a:rPr lang="en-US" sz="2000" smtClean="0"/>
              <a:t>(1 of 2)</a:t>
            </a:r>
          </a:p>
        </p:txBody>
      </p:sp>
      <p:sp>
        <p:nvSpPr>
          <p:cNvPr id="11267" name="Rectangle 3"/>
          <p:cNvSpPr>
            <a:spLocks noGrp="1" noChangeArrowheads="1"/>
          </p:cNvSpPr>
          <p:nvPr>
            <p:ph type="body" idx="1"/>
          </p:nvPr>
        </p:nvSpPr>
        <p:spPr>
          <a:xfrm>
            <a:off x="609600" y="914400"/>
            <a:ext cx="7848600" cy="5410200"/>
          </a:xfrm>
        </p:spPr>
        <p:txBody>
          <a:bodyPr/>
          <a:lstStyle/>
          <a:p>
            <a:pPr eaLnBrk="1" hangingPunct="1"/>
            <a:r>
              <a:rPr lang="en-US" sz="2000" dirty="0" smtClean="0"/>
              <a:t>You need to be in command mode to issues these move commands. You will stay in command mode after the move. </a:t>
            </a:r>
          </a:p>
          <a:p>
            <a:pPr eaLnBrk="1" hangingPunct="1"/>
            <a:r>
              <a:rPr lang="en-US" sz="2000" dirty="0" smtClean="0"/>
              <a:t>The following commands are grouped in order of the distance of a move: from smallest distance to largest </a:t>
            </a:r>
            <a:r>
              <a:rPr lang="en-US" sz="2000" dirty="0" smtClean="0"/>
              <a:t>distance.</a:t>
            </a:r>
            <a:endParaRPr lang="en-US" sz="2000" dirty="0" smtClean="0"/>
          </a:p>
          <a:p>
            <a:pPr eaLnBrk="1" hangingPunct="1"/>
            <a:r>
              <a:rPr lang="en-US" sz="2000" dirty="0" smtClean="0"/>
              <a:t>Move by one </a:t>
            </a:r>
            <a:r>
              <a:rPr lang="en-US" sz="2000" dirty="0" smtClean="0"/>
              <a:t>character:</a:t>
            </a:r>
            <a:endParaRPr lang="en-US" sz="2000" dirty="0" smtClean="0"/>
          </a:p>
          <a:p>
            <a:pPr lvl="1" eaLnBrk="1" hangingPunct="1"/>
            <a:r>
              <a:rPr lang="en-US" sz="2000" dirty="0" smtClean="0"/>
              <a:t>Left: 	</a:t>
            </a:r>
            <a:r>
              <a:rPr lang="en-US" sz="2000" dirty="0" smtClean="0">
                <a:solidFill>
                  <a:schemeClr val="hlink"/>
                </a:solidFill>
              </a:rPr>
              <a:t>left arrow</a:t>
            </a:r>
            <a:r>
              <a:rPr lang="en-US" sz="2000" dirty="0" smtClean="0"/>
              <a:t>     or	</a:t>
            </a:r>
            <a:r>
              <a:rPr lang="en-US" sz="2000" dirty="0" smtClean="0">
                <a:solidFill>
                  <a:schemeClr val="hlink"/>
                </a:solidFill>
              </a:rPr>
              <a:t>h</a:t>
            </a:r>
          </a:p>
          <a:p>
            <a:pPr lvl="1" eaLnBrk="1" hangingPunct="1"/>
            <a:r>
              <a:rPr lang="en-US" sz="2000" dirty="0" smtClean="0"/>
              <a:t>Right:	</a:t>
            </a:r>
            <a:r>
              <a:rPr lang="en-US" sz="2000" dirty="0" smtClean="0">
                <a:solidFill>
                  <a:schemeClr val="hlink"/>
                </a:solidFill>
              </a:rPr>
              <a:t>right arrow</a:t>
            </a:r>
            <a:r>
              <a:rPr lang="en-US" sz="2000" dirty="0" smtClean="0"/>
              <a:t>   or	</a:t>
            </a:r>
            <a:r>
              <a:rPr lang="en-US" sz="2000" dirty="0" smtClean="0">
                <a:solidFill>
                  <a:schemeClr val="hlink"/>
                </a:solidFill>
              </a:rPr>
              <a:t>l </a:t>
            </a:r>
            <a:r>
              <a:rPr lang="en-US" sz="2000" dirty="0" smtClean="0"/>
              <a:t>(lowercase L)</a:t>
            </a:r>
            <a:endParaRPr lang="en-US" sz="2000" dirty="0" smtClean="0">
              <a:solidFill>
                <a:schemeClr val="hlink"/>
              </a:solidFill>
            </a:endParaRPr>
          </a:p>
          <a:p>
            <a:pPr lvl="1" eaLnBrk="1" hangingPunct="1"/>
            <a:r>
              <a:rPr lang="en-US" sz="2000" dirty="0" smtClean="0"/>
              <a:t>Up:	</a:t>
            </a:r>
            <a:r>
              <a:rPr lang="en-US" sz="2000" dirty="0" smtClean="0">
                <a:solidFill>
                  <a:schemeClr val="hlink"/>
                </a:solidFill>
              </a:rPr>
              <a:t>up arrow</a:t>
            </a:r>
            <a:r>
              <a:rPr lang="en-US" sz="2000" dirty="0" smtClean="0"/>
              <a:t>      or	</a:t>
            </a:r>
            <a:r>
              <a:rPr lang="en-US" sz="2000" dirty="0" smtClean="0">
                <a:solidFill>
                  <a:schemeClr val="hlink"/>
                </a:solidFill>
              </a:rPr>
              <a:t>k </a:t>
            </a:r>
          </a:p>
          <a:p>
            <a:pPr lvl="1" eaLnBrk="1" hangingPunct="1"/>
            <a:r>
              <a:rPr lang="en-US" sz="2000" dirty="0" smtClean="0"/>
              <a:t>Down:	</a:t>
            </a:r>
            <a:r>
              <a:rPr lang="en-US" sz="2000" dirty="0" smtClean="0">
                <a:solidFill>
                  <a:schemeClr val="hlink"/>
                </a:solidFill>
              </a:rPr>
              <a:t>down arrow</a:t>
            </a:r>
            <a:r>
              <a:rPr lang="en-US" sz="2000" dirty="0" smtClean="0"/>
              <a:t> or	</a:t>
            </a:r>
            <a:r>
              <a:rPr lang="en-US" sz="2000" dirty="0" smtClean="0">
                <a:solidFill>
                  <a:schemeClr val="hlink"/>
                </a:solidFill>
              </a:rPr>
              <a:t>j</a:t>
            </a:r>
            <a:endParaRPr lang="en-US" sz="2000" dirty="0" smtClean="0"/>
          </a:p>
          <a:p>
            <a:pPr lvl="1" eaLnBrk="1" hangingPunct="1">
              <a:buFontTx/>
              <a:buNone/>
            </a:pPr>
            <a:r>
              <a:rPr lang="en-US" sz="1400" dirty="0" smtClean="0"/>
              <a:t>The </a:t>
            </a:r>
            <a:r>
              <a:rPr lang="en-US" sz="1400" dirty="0" err="1" smtClean="0"/>
              <a:t>j,k,h,l</a:t>
            </a:r>
            <a:r>
              <a:rPr lang="en-US" sz="1400" dirty="0" smtClean="0"/>
              <a:t> keys are not intuitive for the directions. They were created back at the time when a keyboard had no arrow keys, and these letters are the home keys (and therefore most easily reached) for a 10-finger typist.</a:t>
            </a:r>
          </a:p>
          <a:p>
            <a:pPr eaLnBrk="1" hangingPunct="1"/>
            <a:r>
              <a:rPr lang="en-US" sz="2000" dirty="0" smtClean="0"/>
              <a:t>Move by one word (a word is one or more character, surrounded by space</a:t>
            </a:r>
            <a:r>
              <a:rPr lang="en-US" sz="2000" dirty="0" smtClean="0"/>
              <a:t>):</a:t>
            </a:r>
            <a:endParaRPr lang="en-US" sz="2000" dirty="0" smtClean="0"/>
          </a:p>
          <a:p>
            <a:pPr lvl="1" eaLnBrk="1" hangingPunct="1"/>
            <a:r>
              <a:rPr lang="en-US" sz="2000" dirty="0" smtClean="0"/>
              <a:t>Left:	</a:t>
            </a:r>
            <a:r>
              <a:rPr lang="en-US" sz="2000" dirty="0" smtClean="0">
                <a:solidFill>
                  <a:schemeClr val="hlink"/>
                </a:solidFill>
              </a:rPr>
              <a:t>b  </a:t>
            </a:r>
            <a:r>
              <a:rPr lang="en-US" sz="2000" dirty="0" smtClean="0"/>
              <a:t> (for </a:t>
            </a:r>
            <a:r>
              <a:rPr lang="en-US" sz="2000" b="1" u="sng" dirty="0" smtClean="0"/>
              <a:t>b</a:t>
            </a:r>
            <a:r>
              <a:rPr lang="en-US" sz="2000" dirty="0" smtClean="0"/>
              <a:t>ack)</a:t>
            </a:r>
          </a:p>
          <a:p>
            <a:pPr lvl="1" eaLnBrk="1" hangingPunct="1"/>
            <a:r>
              <a:rPr lang="en-US" sz="2000" dirty="0" smtClean="0"/>
              <a:t>Right:	</a:t>
            </a:r>
            <a:r>
              <a:rPr lang="en-US" sz="2000" dirty="0" smtClean="0">
                <a:solidFill>
                  <a:schemeClr val="hlink"/>
                </a:solidFill>
              </a:rPr>
              <a:t>w </a:t>
            </a:r>
            <a:r>
              <a:rPr lang="en-US" sz="2000" dirty="0" smtClean="0"/>
              <a:t> (for </a:t>
            </a:r>
            <a:r>
              <a:rPr lang="en-US" sz="2000" b="1" u="sng" dirty="0" smtClean="0"/>
              <a:t>w</a:t>
            </a:r>
            <a:r>
              <a:rPr lang="en-US" sz="2000" dirty="0" smtClean="0"/>
              <a:t>ord)</a:t>
            </a:r>
          </a:p>
          <a:p>
            <a:pPr eaLnBrk="1" hangingPunct="1">
              <a:buFontTx/>
              <a:buNone/>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381000"/>
            <a:ext cx="8229600" cy="609600"/>
          </a:xfrm>
        </p:spPr>
        <p:txBody>
          <a:bodyPr/>
          <a:lstStyle/>
          <a:p>
            <a:pPr eaLnBrk="1" hangingPunct="1"/>
            <a:r>
              <a:rPr lang="en-US" sz="2800" smtClean="0"/>
              <a:t>Commands to Move the Cursor </a:t>
            </a:r>
            <a:r>
              <a:rPr lang="en-US" sz="2000" smtClean="0"/>
              <a:t>(2 of 2)</a:t>
            </a:r>
          </a:p>
        </p:txBody>
      </p:sp>
      <p:sp>
        <p:nvSpPr>
          <p:cNvPr id="12291" name="Rectangle 3"/>
          <p:cNvSpPr>
            <a:spLocks noGrp="1" noChangeArrowheads="1"/>
          </p:cNvSpPr>
          <p:nvPr>
            <p:ph type="body" idx="1"/>
          </p:nvPr>
        </p:nvSpPr>
        <p:spPr>
          <a:xfrm>
            <a:off x="1219200" y="1295400"/>
            <a:ext cx="6934200" cy="4297363"/>
          </a:xfrm>
        </p:spPr>
        <p:txBody>
          <a:bodyPr/>
          <a:lstStyle/>
          <a:p>
            <a:pPr eaLnBrk="1" hangingPunct="1"/>
            <a:r>
              <a:rPr lang="en-US" sz="2000" dirty="0" smtClean="0"/>
              <a:t>Move </a:t>
            </a:r>
            <a:r>
              <a:rPr lang="en-US" sz="2000" i="1" dirty="0" smtClean="0"/>
              <a:t>within</a:t>
            </a:r>
            <a:r>
              <a:rPr lang="en-US" sz="2000" dirty="0" smtClean="0"/>
              <a:t> a line:</a:t>
            </a:r>
          </a:p>
          <a:p>
            <a:pPr lvl="1" eaLnBrk="1" hangingPunct="1"/>
            <a:r>
              <a:rPr lang="en-US" sz="2000" dirty="0" smtClean="0"/>
              <a:t>To the end:   </a:t>
            </a:r>
            <a:r>
              <a:rPr lang="en-US" sz="2000" dirty="0" smtClean="0">
                <a:solidFill>
                  <a:schemeClr val="hlink"/>
                </a:solidFill>
              </a:rPr>
              <a:t>$</a:t>
            </a:r>
            <a:r>
              <a:rPr lang="en-US" sz="2000" dirty="0" smtClean="0"/>
              <a:t>    ($ often means end or last in Linux)</a:t>
            </a:r>
          </a:p>
          <a:p>
            <a:pPr lvl="1" eaLnBrk="1" hangingPunct="1"/>
            <a:r>
              <a:rPr lang="en-US" sz="2000" dirty="0" smtClean="0"/>
              <a:t>To the front:  </a:t>
            </a:r>
            <a:r>
              <a:rPr lang="en-US" sz="2000" dirty="0" smtClean="0">
                <a:solidFill>
                  <a:schemeClr val="hlink"/>
                </a:solidFill>
              </a:rPr>
              <a:t>0</a:t>
            </a:r>
            <a:r>
              <a:rPr lang="en-US" sz="2000" dirty="0" smtClean="0"/>
              <a:t>    (number 0)</a:t>
            </a:r>
          </a:p>
          <a:p>
            <a:pPr eaLnBrk="1" hangingPunct="1"/>
            <a:r>
              <a:rPr lang="en-US" sz="2000" dirty="0" smtClean="0"/>
              <a:t>Move one screen:</a:t>
            </a:r>
          </a:p>
          <a:p>
            <a:pPr lvl="1" eaLnBrk="1" hangingPunct="1"/>
            <a:r>
              <a:rPr lang="en-US" sz="2000" dirty="0" smtClean="0"/>
              <a:t>To next screen: </a:t>
            </a:r>
            <a:r>
              <a:rPr lang="en-US" sz="2000" dirty="0" smtClean="0">
                <a:solidFill>
                  <a:schemeClr val="hlink"/>
                </a:solidFill>
              </a:rPr>
              <a:t>control-f</a:t>
            </a:r>
            <a:r>
              <a:rPr lang="en-US" sz="2000" dirty="0" smtClean="0"/>
              <a:t>   (f for </a:t>
            </a:r>
            <a:r>
              <a:rPr lang="en-US" sz="2000" b="1" u="sng" dirty="0" smtClean="0"/>
              <a:t>f</a:t>
            </a:r>
            <a:r>
              <a:rPr lang="en-US" sz="2000" dirty="0" smtClean="0"/>
              <a:t>orward)</a:t>
            </a:r>
          </a:p>
          <a:p>
            <a:pPr lvl="1" eaLnBrk="1" hangingPunct="1"/>
            <a:r>
              <a:rPr lang="en-US" sz="2000" dirty="0" smtClean="0"/>
              <a:t>To previous screen: </a:t>
            </a:r>
            <a:r>
              <a:rPr lang="en-US" sz="2000" dirty="0" smtClean="0">
                <a:solidFill>
                  <a:schemeClr val="hlink"/>
                </a:solidFill>
              </a:rPr>
              <a:t>control-b</a:t>
            </a:r>
            <a:r>
              <a:rPr lang="en-US" sz="2000" dirty="0" smtClean="0"/>
              <a:t>  (b for </a:t>
            </a:r>
            <a:r>
              <a:rPr lang="en-US" sz="2000" b="1" u="sng" dirty="0" smtClean="0"/>
              <a:t>b</a:t>
            </a:r>
            <a:r>
              <a:rPr lang="en-US" sz="2000" dirty="0" smtClean="0"/>
              <a:t>ackward)</a:t>
            </a:r>
          </a:p>
          <a:p>
            <a:pPr eaLnBrk="1" hangingPunct="1"/>
            <a:r>
              <a:rPr lang="en-US" sz="2000" dirty="0" smtClean="0"/>
              <a:t>Move to a line number:   </a:t>
            </a:r>
            <a:r>
              <a:rPr lang="en-US" sz="2000" i="1" dirty="0" err="1" smtClean="0">
                <a:solidFill>
                  <a:schemeClr val="hlink"/>
                </a:solidFill>
              </a:rPr>
              <a:t>n</a:t>
            </a:r>
            <a:r>
              <a:rPr lang="en-US" sz="2000" dirty="0" err="1" smtClean="0">
                <a:solidFill>
                  <a:schemeClr val="hlink"/>
                </a:solidFill>
              </a:rPr>
              <a:t>G</a:t>
            </a:r>
            <a:r>
              <a:rPr lang="en-US" sz="2000" dirty="0" smtClean="0"/>
              <a:t>    where </a:t>
            </a:r>
            <a:r>
              <a:rPr lang="en-US" sz="2000" i="1" dirty="0" smtClean="0">
                <a:solidFill>
                  <a:schemeClr val="hlink"/>
                </a:solidFill>
              </a:rPr>
              <a:t>n</a:t>
            </a:r>
            <a:r>
              <a:rPr lang="en-US" sz="2000" dirty="0" smtClean="0"/>
              <a:t> is the line number  N</a:t>
            </a:r>
            <a:r>
              <a:rPr lang="en-US" sz="1800" dirty="0" smtClean="0"/>
              <a:t>umbering starts at 1, there is no space between </a:t>
            </a:r>
            <a:r>
              <a:rPr lang="en-US" sz="1800" i="1" dirty="0" smtClean="0"/>
              <a:t>n</a:t>
            </a:r>
            <a:r>
              <a:rPr lang="en-US" sz="1800" dirty="0" smtClean="0"/>
              <a:t> and </a:t>
            </a:r>
            <a:r>
              <a:rPr lang="en-US" sz="1800" dirty="0" smtClean="0"/>
              <a:t>G.</a:t>
            </a:r>
            <a:endParaRPr lang="en-US" sz="1800" dirty="0" smtClean="0"/>
          </a:p>
          <a:p>
            <a:pPr eaLnBrk="1" hangingPunct="1">
              <a:buFontTx/>
              <a:buNone/>
            </a:pPr>
            <a:r>
              <a:rPr lang="en-US" sz="1800" dirty="0" smtClean="0"/>
              <a:t>	G is for </a:t>
            </a:r>
            <a:r>
              <a:rPr lang="en-US" sz="1800" b="1" u="sng" dirty="0" smtClean="0"/>
              <a:t>g</a:t>
            </a:r>
            <a:r>
              <a:rPr lang="en-US" sz="1800" dirty="0" smtClean="0"/>
              <a:t>o.</a:t>
            </a:r>
            <a:endParaRPr lang="en-US" sz="1800" dirty="0" smtClean="0"/>
          </a:p>
          <a:p>
            <a:pPr eaLnBrk="1" hangingPunct="1"/>
            <a:r>
              <a:rPr lang="en-US" sz="2000" dirty="0" smtClean="0"/>
              <a:t>Move to last line:  </a:t>
            </a:r>
            <a:r>
              <a:rPr lang="en-US" sz="2000" dirty="0" smtClean="0">
                <a:solidFill>
                  <a:schemeClr val="hlink"/>
                </a:solidFill>
              </a:rPr>
              <a:t>G</a:t>
            </a:r>
            <a:r>
              <a:rPr lang="en-US" sz="2000" dirty="0" smtClean="0"/>
              <a:t>    </a:t>
            </a:r>
          </a:p>
          <a:p>
            <a:pPr eaLnBrk="1" hangingPunct="1"/>
            <a:r>
              <a:rPr lang="en-US" sz="2000" dirty="0" smtClean="0"/>
              <a:t>Move to first line: </a:t>
            </a:r>
            <a:r>
              <a:rPr lang="en-US" sz="2000" dirty="0" smtClean="0">
                <a:solidFill>
                  <a:schemeClr val="hlink"/>
                </a:solidFill>
              </a:rPr>
              <a:t>1G</a:t>
            </a:r>
            <a:r>
              <a:rPr lang="en-US" sz="2000" dirty="0" smtClean="0"/>
              <a:t>     or     </a:t>
            </a:r>
            <a:r>
              <a:rPr lang="en-US" sz="2000" dirty="0" err="1" smtClean="0">
                <a:solidFill>
                  <a:schemeClr val="hlink"/>
                </a:solidFill>
              </a:rPr>
              <a:t>gg</a:t>
            </a:r>
            <a:endParaRPr lang="en-US" sz="2000" dirty="0" smtClean="0">
              <a:solidFill>
                <a:schemeClr val="hlink"/>
              </a:solidFill>
            </a:endParaRPr>
          </a:p>
          <a:p>
            <a:pPr eaLnBrk="1" hangingPunct="1">
              <a:buFontTx/>
              <a:buNone/>
            </a:pPr>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457200"/>
            <a:ext cx="8229600" cy="609600"/>
          </a:xfrm>
        </p:spPr>
        <p:txBody>
          <a:bodyPr/>
          <a:lstStyle/>
          <a:p>
            <a:pPr eaLnBrk="1" hangingPunct="1"/>
            <a:r>
              <a:rPr lang="en-US" sz="2800" smtClean="0"/>
              <a:t>Commands to Add Text </a:t>
            </a:r>
            <a:r>
              <a:rPr lang="en-US" sz="2000" smtClean="0"/>
              <a:t>(1 of 2)</a:t>
            </a:r>
          </a:p>
        </p:txBody>
      </p:sp>
      <p:sp>
        <p:nvSpPr>
          <p:cNvPr id="13315" name="Rectangle 3"/>
          <p:cNvSpPr>
            <a:spLocks noGrp="1" noChangeArrowheads="1"/>
          </p:cNvSpPr>
          <p:nvPr>
            <p:ph type="body" idx="1"/>
          </p:nvPr>
        </p:nvSpPr>
        <p:spPr>
          <a:xfrm>
            <a:off x="762000" y="1066800"/>
            <a:ext cx="7543800" cy="4800600"/>
          </a:xfrm>
        </p:spPr>
        <p:txBody>
          <a:bodyPr/>
          <a:lstStyle/>
          <a:p>
            <a:pPr eaLnBrk="1" hangingPunct="1"/>
            <a:r>
              <a:rPr lang="en-US" sz="2000" dirty="0" smtClean="0"/>
              <a:t>You need to be in command mode to run the add </a:t>
            </a:r>
            <a:r>
              <a:rPr lang="en-US" sz="2000" dirty="0" smtClean="0"/>
              <a:t>commands.</a:t>
            </a:r>
            <a:endParaRPr lang="en-US" sz="2000" dirty="0" smtClean="0"/>
          </a:p>
          <a:p>
            <a:pPr eaLnBrk="1" hangingPunct="1"/>
            <a:r>
              <a:rPr lang="en-US" sz="2000" dirty="0" smtClean="0"/>
              <a:t>The add commands put you in insert mode. At the bottom of the </a:t>
            </a:r>
            <a:r>
              <a:rPr lang="en-US" sz="2000" dirty="0" smtClean="0">
                <a:solidFill>
                  <a:schemeClr val="hlink"/>
                </a:solidFill>
              </a:rPr>
              <a:t>vi</a:t>
            </a:r>
            <a:r>
              <a:rPr lang="en-US" sz="2000" dirty="0" smtClean="0"/>
              <a:t> window is the word </a:t>
            </a:r>
            <a:r>
              <a:rPr lang="en-US" sz="2000" dirty="0" smtClean="0">
                <a:solidFill>
                  <a:schemeClr val="bg2"/>
                </a:solidFill>
              </a:rPr>
              <a:t>Insert</a:t>
            </a:r>
            <a:r>
              <a:rPr lang="en-US" sz="2000" dirty="0" smtClean="0"/>
              <a:t> to remind you that you’re in this </a:t>
            </a:r>
            <a:r>
              <a:rPr lang="en-US" sz="2000" dirty="0" smtClean="0"/>
              <a:t>mode.</a:t>
            </a:r>
            <a:endParaRPr lang="en-US" sz="2000" dirty="0" smtClean="0"/>
          </a:p>
          <a:p>
            <a:pPr eaLnBrk="1" hangingPunct="1"/>
            <a:r>
              <a:rPr lang="en-US" sz="2000" dirty="0" smtClean="0"/>
              <a:t>Once you’re in insert mode, any character you type is text that is added to the text </a:t>
            </a:r>
            <a:r>
              <a:rPr lang="en-US" sz="2000" dirty="0" smtClean="0"/>
              <a:t>file.</a:t>
            </a:r>
            <a:endParaRPr lang="en-US" sz="2000" dirty="0" smtClean="0"/>
          </a:p>
          <a:p>
            <a:pPr eaLnBrk="1" hangingPunct="1"/>
            <a:r>
              <a:rPr lang="en-US" sz="2000" dirty="0" smtClean="0"/>
              <a:t>When done, you need to use the escape key to get back to the command </a:t>
            </a:r>
            <a:r>
              <a:rPr lang="en-US" sz="2000" dirty="0" smtClean="0"/>
              <a:t>mode.</a:t>
            </a:r>
            <a:endParaRPr lang="en-US" sz="2000" dirty="0" smtClean="0"/>
          </a:p>
          <a:p>
            <a:pPr eaLnBrk="1" hangingPunct="1"/>
            <a:r>
              <a:rPr lang="en-US" sz="2000" dirty="0" smtClean="0"/>
              <a:t>Terminology: the cursor shows where your </a:t>
            </a:r>
            <a:r>
              <a:rPr lang="en-US" sz="2000" dirty="0" smtClean="0">
                <a:solidFill>
                  <a:schemeClr val="bg2"/>
                </a:solidFill>
              </a:rPr>
              <a:t>current</a:t>
            </a:r>
            <a:r>
              <a:rPr lang="en-US" sz="2000" dirty="0" smtClean="0"/>
              <a:t> position is in the </a:t>
            </a:r>
            <a:r>
              <a:rPr lang="en-US" sz="2000" dirty="0" smtClean="0"/>
              <a:t>text.</a:t>
            </a:r>
            <a:endParaRPr lang="en-US" sz="2000" dirty="0" smtClean="0"/>
          </a:p>
          <a:p>
            <a:pPr lvl="1" eaLnBrk="1" hangingPunct="1"/>
            <a:r>
              <a:rPr lang="en-US" sz="2000" dirty="0" smtClean="0"/>
              <a:t>The character at the cursor is the </a:t>
            </a:r>
            <a:r>
              <a:rPr lang="en-US" sz="2000" dirty="0" smtClean="0">
                <a:solidFill>
                  <a:schemeClr val="bg2"/>
                </a:solidFill>
              </a:rPr>
              <a:t>current</a:t>
            </a:r>
            <a:r>
              <a:rPr lang="en-US" sz="2000" dirty="0" smtClean="0"/>
              <a:t> </a:t>
            </a:r>
            <a:r>
              <a:rPr lang="en-US" sz="2000" dirty="0" smtClean="0">
                <a:solidFill>
                  <a:schemeClr val="bg2"/>
                </a:solidFill>
              </a:rPr>
              <a:t>character.</a:t>
            </a:r>
            <a:endParaRPr lang="en-US" sz="2000" dirty="0" smtClean="0">
              <a:solidFill>
                <a:schemeClr val="bg2"/>
              </a:solidFill>
            </a:endParaRPr>
          </a:p>
          <a:p>
            <a:pPr lvl="1" eaLnBrk="1" hangingPunct="1"/>
            <a:r>
              <a:rPr lang="en-US" sz="2000" dirty="0" smtClean="0"/>
              <a:t>The word that contains the cursor is the </a:t>
            </a:r>
            <a:r>
              <a:rPr lang="en-US" sz="2000" dirty="0" smtClean="0">
                <a:solidFill>
                  <a:schemeClr val="bg2"/>
                </a:solidFill>
              </a:rPr>
              <a:t>current</a:t>
            </a:r>
            <a:r>
              <a:rPr lang="en-US" sz="2000" dirty="0" smtClean="0"/>
              <a:t> </a:t>
            </a:r>
            <a:r>
              <a:rPr lang="en-US" sz="2000" dirty="0" smtClean="0">
                <a:solidFill>
                  <a:schemeClr val="bg2"/>
                </a:solidFill>
              </a:rPr>
              <a:t>word.</a:t>
            </a:r>
            <a:endParaRPr lang="en-US" sz="2000" dirty="0" smtClean="0">
              <a:solidFill>
                <a:schemeClr val="bg2"/>
              </a:solidFill>
            </a:endParaRPr>
          </a:p>
          <a:p>
            <a:pPr lvl="1" eaLnBrk="1" hangingPunct="1"/>
            <a:r>
              <a:rPr lang="en-US" sz="2000" dirty="0" smtClean="0"/>
              <a:t>The line that contains the cursor is the </a:t>
            </a:r>
            <a:r>
              <a:rPr lang="en-US" sz="2000" dirty="0" smtClean="0">
                <a:solidFill>
                  <a:schemeClr val="bg2"/>
                </a:solidFill>
              </a:rPr>
              <a:t>current</a:t>
            </a:r>
            <a:r>
              <a:rPr lang="en-US" sz="2000" dirty="0" smtClean="0"/>
              <a:t> </a:t>
            </a:r>
            <a:r>
              <a:rPr lang="en-US" sz="2000" dirty="0" smtClean="0">
                <a:solidFill>
                  <a:schemeClr val="bg2"/>
                </a:solidFill>
              </a:rPr>
              <a:t>line.</a:t>
            </a:r>
            <a:endParaRPr lang="en-US" sz="2000" dirty="0" smtClean="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229600" cy="685800"/>
          </a:xfrm>
        </p:spPr>
        <p:txBody>
          <a:bodyPr/>
          <a:lstStyle/>
          <a:p>
            <a:pPr eaLnBrk="1" hangingPunct="1"/>
            <a:r>
              <a:rPr lang="en-US" sz="2800" dirty="0" smtClean="0"/>
              <a:t>Commands to Add Text </a:t>
            </a:r>
            <a:r>
              <a:rPr lang="en-US" sz="2000" dirty="0" smtClean="0"/>
              <a:t>(2 of 2)</a:t>
            </a:r>
          </a:p>
        </p:txBody>
      </p:sp>
      <p:sp>
        <p:nvSpPr>
          <p:cNvPr id="14339" name="Rectangle 3"/>
          <p:cNvSpPr>
            <a:spLocks noGrp="1" noChangeArrowheads="1"/>
          </p:cNvSpPr>
          <p:nvPr>
            <p:ph type="body" idx="1"/>
          </p:nvPr>
        </p:nvSpPr>
        <p:spPr>
          <a:xfrm>
            <a:off x="685800" y="1066800"/>
            <a:ext cx="7772400" cy="4953000"/>
          </a:xfrm>
        </p:spPr>
        <p:txBody>
          <a:bodyPr/>
          <a:lstStyle/>
          <a:p>
            <a:pPr marL="0" indent="0" eaLnBrk="1" hangingPunct="1">
              <a:buNone/>
            </a:pPr>
            <a:r>
              <a:rPr lang="en-US" sz="2000" dirty="0" smtClean="0"/>
              <a:t>These commands add text. Use the one that is shortest to add text at the location you </a:t>
            </a:r>
            <a:r>
              <a:rPr lang="en-US" sz="2000" dirty="0" smtClean="0"/>
              <a:t>want.</a:t>
            </a:r>
            <a:endParaRPr lang="en-US" sz="2000" dirty="0" smtClean="0"/>
          </a:p>
          <a:p>
            <a:pPr eaLnBrk="1" hangingPunct="1">
              <a:spcBef>
                <a:spcPts val="1200"/>
              </a:spcBef>
              <a:buFont typeface="Arial" pitchFamily="34" charset="0"/>
              <a:buChar char="•"/>
            </a:pPr>
            <a:r>
              <a:rPr lang="en-US" sz="2000" dirty="0" smtClean="0"/>
              <a:t>Add text after the cursor:    </a:t>
            </a:r>
            <a:r>
              <a:rPr lang="en-US" sz="2000" dirty="0" smtClean="0">
                <a:solidFill>
                  <a:schemeClr val="hlink"/>
                </a:solidFill>
              </a:rPr>
              <a:t>a</a:t>
            </a:r>
            <a:r>
              <a:rPr lang="en-US" sz="2000" dirty="0" smtClean="0"/>
              <a:t>   (for </a:t>
            </a:r>
            <a:r>
              <a:rPr lang="en-US" sz="2000" b="1" u="sng" dirty="0" smtClean="0"/>
              <a:t>a</a:t>
            </a:r>
            <a:r>
              <a:rPr lang="en-US" sz="2000" dirty="0" smtClean="0"/>
              <a:t>ppend)</a:t>
            </a:r>
          </a:p>
          <a:p>
            <a:pPr eaLnBrk="1" hangingPunct="1">
              <a:buFont typeface="Arial" pitchFamily="34" charset="0"/>
              <a:buChar char="•"/>
            </a:pPr>
            <a:r>
              <a:rPr lang="en-US" sz="2000" dirty="0" smtClean="0"/>
              <a:t>Add text before the cursor: 	</a:t>
            </a:r>
            <a:r>
              <a:rPr lang="en-US" sz="2000" dirty="0" err="1" smtClean="0">
                <a:solidFill>
                  <a:schemeClr val="hlink"/>
                </a:solidFill>
              </a:rPr>
              <a:t>i</a:t>
            </a:r>
            <a:r>
              <a:rPr lang="en-US" sz="2000" dirty="0" smtClean="0">
                <a:solidFill>
                  <a:schemeClr val="hlink"/>
                </a:solidFill>
              </a:rPr>
              <a:t> </a:t>
            </a:r>
            <a:r>
              <a:rPr lang="en-US" sz="2000" dirty="0" smtClean="0"/>
              <a:t>  (for </a:t>
            </a:r>
            <a:r>
              <a:rPr lang="en-US" sz="2000" b="1" u="sng" dirty="0" smtClean="0"/>
              <a:t>i</a:t>
            </a:r>
            <a:r>
              <a:rPr lang="en-US" sz="2000" dirty="0" smtClean="0"/>
              <a:t>nsert)</a:t>
            </a:r>
          </a:p>
          <a:p>
            <a:pPr eaLnBrk="1" hangingPunct="1">
              <a:buFont typeface="Arial" pitchFamily="34" charset="0"/>
              <a:buChar char="•"/>
            </a:pPr>
            <a:r>
              <a:rPr lang="en-US" sz="2000" dirty="0" smtClean="0"/>
              <a:t>Add text at the end of the line:   </a:t>
            </a:r>
            <a:r>
              <a:rPr lang="en-US" sz="2000" dirty="0" smtClean="0">
                <a:solidFill>
                  <a:schemeClr val="hlink"/>
                </a:solidFill>
              </a:rPr>
              <a:t>A  </a:t>
            </a:r>
          </a:p>
          <a:p>
            <a:pPr eaLnBrk="1" hangingPunct="1">
              <a:buFont typeface="Arial" pitchFamily="34" charset="0"/>
              <a:buChar char="•"/>
            </a:pPr>
            <a:r>
              <a:rPr lang="en-US" sz="2000" dirty="0" smtClean="0"/>
              <a:t>Add text before the </a:t>
            </a:r>
            <a:r>
              <a:rPr lang="en-US" sz="2000" i="1" dirty="0" smtClean="0"/>
              <a:t>first word</a:t>
            </a:r>
            <a:r>
              <a:rPr lang="en-US" sz="2000" dirty="0" smtClean="0"/>
              <a:t> in the line:   </a:t>
            </a:r>
            <a:r>
              <a:rPr lang="en-US" sz="2000" dirty="0" smtClean="0">
                <a:solidFill>
                  <a:schemeClr val="hlink"/>
                </a:solidFill>
              </a:rPr>
              <a:t>I</a:t>
            </a:r>
            <a:r>
              <a:rPr lang="en-US" sz="2000" dirty="0" smtClean="0"/>
              <a:t>  (uppercase </a:t>
            </a:r>
            <a:r>
              <a:rPr lang="en-US" sz="2000" dirty="0" err="1" smtClean="0"/>
              <a:t>i</a:t>
            </a:r>
            <a:r>
              <a:rPr lang="en-US" sz="2000" dirty="0" smtClean="0"/>
              <a:t>)                       Note that this command does not add text at the very beginning of the line, if the beginning has space characters. This is useful for programmers who need to keep their code indented.</a:t>
            </a:r>
          </a:p>
          <a:p>
            <a:pPr eaLnBrk="1" hangingPunct="1">
              <a:buFont typeface="Arial" pitchFamily="34" charset="0"/>
              <a:buChar char="•"/>
            </a:pPr>
            <a:r>
              <a:rPr lang="en-US" sz="2000" dirty="0" smtClean="0"/>
              <a:t>Add a new line of text above current line:  </a:t>
            </a:r>
            <a:r>
              <a:rPr lang="en-US" sz="2000" dirty="0" smtClean="0">
                <a:solidFill>
                  <a:schemeClr val="hlink"/>
                </a:solidFill>
              </a:rPr>
              <a:t>O</a:t>
            </a:r>
            <a:r>
              <a:rPr lang="en-US" sz="2000" dirty="0" smtClean="0"/>
              <a:t> (uppercase o)</a:t>
            </a:r>
          </a:p>
          <a:p>
            <a:pPr eaLnBrk="1" hangingPunct="1">
              <a:buFont typeface="Arial" pitchFamily="34" charset="0"/>
              <a:buChar char="•"/>
            </a:pPr>
            <a:r>
              <a:rPr lang="en-US" sz="2000" dirty="0" smtClean="0"/>
              <a:t>Add a new line of text below current line:  </a:t>
            </a:r>
            <a:r>
              <a:rPr lang="en-US" sz="2000" dirty="0" smtClean="0">
                <a:solidFill>
                  <a:schemeClr val="hlink"/>
                </a:solidFill>
              </a:rPr>
              <a:t>o</a:t>
            </a:r>
            <a:r>
              <a:rPr lang="en-US" sz="2000" dirty="0" smtClean="0"/>
              <a:t> (lowercase o)         (</a:t>
            </a:r>
            <a:r>
              <a:rPr lang="en-US" sz="2000" dirty="0" smtClean="0">
                <a:solidFill>
                  <a:schemeClr val="hlink"/>
                </a:solidFill>
              </a:rPr>
              <a:t>o</a:t>
            </a:r>
            <a:r>
              <a:rPr lang="en-US" sz="2000" dirty="0" smtClean="0"/>
              <a:t> for </a:t>
            </a:r>
            <a:r>
              <a:rPr lang="en-US" sz="2000" b="1" u="sng" dirty="0" smtClean="0"/>
              <a:t>o</a:t>
            </a:r>
            <a:r>
              <a:rPr lang="en-US" sz="2000" dirty="0" smtClean="0"/>
              <a:t>pen)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2800" smtClean="0"/>
              <a:t>Commands to Delete Text</a:t>
            </a:r>
          </a:p>
        </p:txBody>
      </p:sp>
      <p:sp>
        <p:nvSpPr>
          <p:cNvPr id="15363" name="Rectangle 3"/>
          <p:cNvSpPr>
            <a:spLocks noGrp="1" noChangeArrowheads="1"/>
          </p:cNvSpPr>
          <p:nvPr>
            <p:ph type="body" idx="1"/>
          </p:nvPr>
        </p:nvSpPr>
        <p:spPr>
          <a:xfrm>
            <a:off x="533400" y="1143000"/>
            <a:ext cx="8077200" cy="4525963"/>
          </a:xfrm>
        </p:spPr>
        <p:txBody>
          <a:bodyPr/>
          <a:lstStyle/>
          <a:p>
            <a:pPr eaLnBrk="1" hangingPunct="1"/>
            <a:r>
              <a:rPr lang="en-US" sz="2000" dirty="0" smtClean="0"/>
              <a:t>You need to be in command mode to run these delete commands. After the commands run, you’re still in command mode.</a:t>
            </a:r>
          </a:p>
          <a:p>
            <a:pPr eaLnBrk="1" hangingPunct="1"/>
            <a:r>
              <a:rPr lang="en-US" sz="2000" dirty="0" smtClean="0"/>
              <a:t>These commands delete text. Use the one that is shortest to delete text you </a:t>
            </a:r>
            <a:r>
              <a:rPr lang="en-US" sz="2000" dirty="0" smtClean="0"/>
              <a:t>want.</a:t>
            </a:r>
            <a:endParaRPr lang="en-US" sz="2000" dirty="0" smtClean="0"/>
          </a:p>
          <a:p>
            <a:pPr lvl="1" eaLnBrk="1" hangingPunct="1"/>
            <a:r>
              <a:rPr lang="en-US" sz="2000" dirty="0" smtClean="0"/>
              <a:t>Delete current character:   </a:t>
            </a:r>
            <a:r>
              <a:rPr lang="en-US" sz="2000" dirty="0" smtClean="0">
                <a:solidFill>
                  <a:schemeClr val="hlink"/>
                </a:solidFill>
              </a:rPr>
              <a:t>x</a:t>
            </a:r>
            <a:endParaRPr lang="en-US" sz="2000" dirty="0" smtClean="0">
              <a:solidFill>
                <a:schemeClr val="hlink"/>
              </a:solidFill>
            </a:endParaRPr>
          </a:p>
          <a:p>
            <a:pPr lvl="1" eaLnBrk="1" hangingPunct="1"/>
            <a:r>
              <a:rPr lang="en-US" sz="2000" dirty="0" smtClean="0"/>
              <a:t>Delete current word starting from the cursor:   </a:t>
            </a:r>
            <a:r>
              <a:rPr lang="en-US" sz="2000" dirty="0" err="1" smtClean="0">
                <a:solidFill>
                  <a:schemeClr val="hlink"/>
                </a:solidFill>
              </a:rPr>
              <a:t>dw</a:t>
            </a:r>
            <a:r>
              <a:rPr lang="en-US" sz="2000" dirty="0" smtClean="0"/>
              <a:t>  (for </a:t>
            </a:r>
            <a:r>
              <a:rPr lang="en-US" sz="2000" b="1" u="sng" dirty="0" smtClean="0"/>
              <a:t>d</a:t>
            </a:r>
            <a:r>
              <a:rPr lang="en-US" sz="2000" dirty="0" smtClean="0"/>
              <a:t>elete </a:t>
            </a:r>
            <a:r>
              <a:rPr lang="en-US" sz="2000" b="1" u="sng" dirty="0" smtClean="0"/>
              <a:t>w</a:t>
            </a:r>
            <a:r>
              <a:rPr lang="en-US" sz="2000" dirty="0" smtClean="0"/>
              <a:t>ord)   </a:t>
            </a:r>
          </a:p>
          <a:p>
            <a:pPr lvl="1" eaLnBrk="1" hangingPunct="1">
              <a:buNone/>
            </a:pPr>
            <a:r>
              <a:rPr lang="en-US" sz="2000" dirty="0" smtClean="0"/>
              <a:t>	To delete the entire word, make sure the cursor is at the beginning of the </a:t>
            </a:r>
            <a:r>
              <a:rPr lang="en-US" sz="2000" dirty="0" smtClean="0"/>
              <a:t>word.</a:t>
            </a:r>
            <a:endParaRPr lang="en-US" sz="2000" dirty="0" smtClean="0"/>
          </a:p>
          <a:p>
            <a:pPr lvl="1" eaLnBrk="1" hangingPunct="1"/>
            <a:r>
              <a:rPr lang="en-US" sz="2000" dirty="0" smtClean="0"/>
              <a:t>Delete current line, starting from the cursor:   </a:t>
            </a:r>
            <a:r>
              <a:rPr lang="en-US" sz="2000" dirty="0" smtClean="0">
                <a:solidFill>
                  <a:schemeClr val="hlink"/>
                </a:solidFill>
              </a:rPr>
              <a:t>D   </a:t>
            </a:r>
            <a:r>
              <a:rPr lang="en-US" sz="2000" dirty="0" smtClean="0"/>
              <a:t>(for </a:t>
            </a:r>
            <a:r>
              <a:rPr lang="en-US" sz="2000" b="1" u="sng" dirty="0" smtClean="0"/>
              <a:t>d</a:t>
            </a:r>
            <a:r>
              <a:rPr lang="en-US" sz="2000" dirty="0" smtClean="0"/>
              <a:t>elete)</a:t>
            </a:r>
          </a:p>
          <a:p>
            <a:pPr lvl="1" eaLnBrk="1" hangingPunct="1"/>
            <a:r>
              <a:rPr lang="en-US" sz="2000" dirty="0" smtClean="0"/>
              <a:t>Remove entire current line, no matter where the cursor is:   </a:t>
            </a:r>
            <a:r>
              <a:rPr lang="en-US" sz="2000" dirty="0" err="1" smtClean="0">
                <a:solidFill>
                  <a:schemeClr val="hlink"/>
                </a:solidFill>
              </a:rPr>
              <a:t>dd</a:t>
            </a:r>
            <a:endParaRPr lang="en-US" sz="2000" dirty="0" smtClean="0">
              <a:solidFill>
                <a:schemeClr val="hlink"/>
              </a:solidFill>
            </a:endParaRPr>
          </a:p>
          <a:p>
            <a:pPr lvl="1" eaLnBrk="1" hangingPunct="1"/>
            <a:endParaRPr lang="en-US" sz="1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563562"/>
          </a:xfrm>
        </p:spPr>
        <p:txBody>
          <a:bodyPr/>
          <a:lstStyle/>
          <a:p>
            <a:pPr eaLnBrk="1" hangingPunct="1"/>
            <a:r>
              <a:rPr lang="en-US" sz="2800" dirty="0" smtClean="0"/>
              <a:t>Commands to Replace Text</a:t>
            </a:r>
          </a:p>
        </p:txBody>
      </p:sp>
      <p:sp>
        <p:nvSpPr>
          <p:cNvPr id="16387" name="Rectangle 3"/>
          <p:cNvSpPr>
            <a:spLocks noGrp="1" noChangeArrowheads="1"/>
          </p:cNvSpPr>
          <p:nvPr>
            <p:ph type="body" idx="1"/>
          </p:nvPr>
        </p:nvSpPr>
        <p:spPr>
          <a:xfrm>
            <a:off x="533400" y="838200"/>
            <a:ext cx="8077200" cy="5486400"/>
          </a:xfrm>
        </p:spPr>
        <p:txBody>
          <a:bodyPr/>
          <a:lstStyle/>
          <a:p>
            <a:pPr eaLnBrk="1" hangingPunct="1"/>
            <a:r>
              <a:rPr lang="en-US" sz="2000" dirty="0" smtClean="0"/>
              <a:t>Replace means delete existing text and then add new text in its </a:t>
            </a:r>
            <a:r>
              <a:rPr lang="en-US" sz="2000" dirty="0" smtClean="0"/>
              <a:t>place.</a:t>
            </a:r>
            <a:endParaRPr lang="en-US" sz="2000" dirty="0" smtClean="0"/>
          </a:p>
          <a:p>
            <a:pPr eaLnBrk="1" hangingPunct="1"/>
            <a:r>
              <a:rPr lang="en-US" sz="2000" dirty="0" smtClean="0"/>
              <a:t>The replace command does both steps, saving you from having to delete in one step, then add text in a second </a:t>
            </a:r>
            <a:r>
              <a:rPr lang="en-US" sz="2000" dirty="0" smtClean="0"/>
              <a:t>step.</a:t>
            </a:r>
            <a:endParaRPr lang="en-US" sz="2000" dirty="0" smtClean="0"/>
          </a:p>
          <a:p>
            <a:pPr eaLnBrk="1" hangingPunct="1"/>
            <a:r>
              <a:rPr lang="en-US" sz="2000" dirty="0" smtClean="0"/>
              <a:t>You need to be in command mode to run the replace </a:t>
            </a:r>
            <a:r>
              <a:rPr lang="en-US" sz="2000" dirty="0" smtClean="0"/>
              <a:t>commands.</a:t>
            </a:r>
            <a:endParaRPr lang="en-US" sz="2000" dirty="0" smtClean="0"/>
          </a:p>
          <a:p>
            <a:pPr eaLnBrk="1" hangingPunct="1"/>
            <a:r>
              <a:rPr lang="en-US" sz="2000" dirty="0" smtClean="0"/>
              <a:t>Replace one character:   </a:t>
            </a:r>
            <a:r>
              <a:rPr lang="en-US" sz="2000" dirty="0" smtClean="0">
                <a:solidFill>
                  <a:schemeClr val="hlink"/>
                </a:solidFill>
              </a:rPr>
              <a:t>r</a:t>
            </a:r>
            <a:r>
              <a:rPr lang="en-US" sz="2000" dirty="0" smtClean="0"/>
              <a:t>   then  </a:t>
            </a:r>
            <a:r>
              <a:rPr lang="en-US" sz="2000" dirty="0" err="1" smtClean="0">
                <a:solidFill>
                  <a:schemeClr val="bg2"/>
                </a:solidFill>
              </a:rPr>
              <a:t>new_character</a:t>
            </a:r>
            <a:endParaRPr lang="en-US" sz="2000" dirty="0" smtClean="0">
              <a:solidFill>
                <a:schemeClr val="bg2"/>
              </a:solidFill>
            </a:endParaRPr>
          </a:p>
          <a:p>
            <a:pPr lvl="1" eaLnBrk="1" hangingPunct="1">
              <a:buFontTx/>
              <a:buNone/>
            </a:pPr>
            <a:r>
              <a:rPr lang="en-US" sz="1800" dirty="0" smtClean="0"/>
              <a:t>	</a:t>
            </a:r>
            <a:r>
              <a:rPr lang="en-US" sz="2000" dirty="0" smtClean="0"/>
              <a:t>The </a:t>
            </a:r>
            <a:r>
              <a:rPr lang="en-US" sz="2000" dirty="0" err="1" smtClean="0">
                <a:solidFill>
                  <a:schemeClr val="bg2"/>
                </a:solidFill>
              </a:rPr>
              <a:t>new_character</a:t>
            </a:r>
            <a:r>
              <a:rPr lang="en-US" sz="2000" dirty="0" smtClean="0"/>
              <a:t> can only be one character, then you’re automatically back to the command </a:t>
            </a:r>
            <a:r>
              <a:rPr lang="en-US" sz="2000" dirty="0" smtClean="0"/>
              <a:t>mode.</a:t>
            </a:r>
            <a:endParaRPr lang="en-US" sz="2000" dirty="0" smtClean="0"/>
          </a:p>
          <a:p>
            <a:pPr eaLnBrk="1" hangingPunct="1"/>
            <a:r>
              <a:rPr lang="en-US" sz="2000" dirty="0" smtClean="0"/>
              <a:t>Replace one word:    </a:t>
            </a:r>
            <a:r>
              <a:rPr lang="en-US" sz="2000" dirty="0" err="1" smtClean="0">
                <a:solidFill>
                  <a:schemeClr val="hlink"/>
                </a:solidFill>
              </a:rPr>
              <a:t>cw</a:t>
            </a:r>
            <a:r>
              <a:rPr lang="en-US" sz="2000" dirty="0" smtClean="0"/>
              <a:t>   (for </a:t>
            </a:r>
            <a:r>
              <a:rPr lang="en-US" sz="2000" b="1" u="sng" dirty="0" smtClean="0"/>
              <a:t>c</a:t>
            </a:r>
            <a:r>
              <a:rPr lang="en-US" sz="2000" dirty="0" smtClean="0"/>
              <a:t>hange </a:t>
            </a:r>
            <a:r>
              <a:rPr lang="en-US" sz="2000" b="1" u="sng" dirty="0" smtClean="0"/>
              <a:t>w</a:t>
            </a:r>
            <a:r>
              <a:rPr lang="en-US" sz="2000" dirty="0" smtClean="0"/>
              <a:t>ord)      </a:t>
            </a:r>
          </a:p>
          <a:p>
            <a:pPr lvl="1" eaLnBrk="1" hangingPunct="1">
              <a:buFontTx/>
              <a:buNone/>
            </a:pPr>
            <a:r>
              <a:rPr lang="en-US" sz="1800" dirty="0" smtClean="0"/>
              <a:t>	</a:t>
            </a:r>
            <a:r>
              <a:rPr lang="en-US" sz="2000" dirty="0" smtClean="0"/>
              <a:t>This command deletes the current word, starting from the cursor, then puts you in insert mode so you can add the replacement </a:t>
            </a:r>
            <a:r>
              <a:rPr lang="en-US" sz="2000" dirty="0" smtClean="0"/>
              <a:t>text.</a:t>
            </a:r>
            <a:endParaRPr lang="en-US" sz="2000" dirty="0" smtClean="0"/>
          </a:p>
          <a:p>
            <a:pPr eaLnBrk="1" hangingPunct="1"/>
            <a:r>
              <a:rPr lang="en-US" sz="2000" dirty="0" smtClean="0"/>
              <a:t>Replace one line:     </a:t>
            </a:r>
            <a:r>
              <a:rPr lang="en-US" sz="2000" dirty="0" smtClean="0">
                <a:solidFill>
                  <a:schemeClr val="hlink"/>
                </a:solidFill>
              </a:rPr>
              <a:t>cc</a:t>
            </a:r>
          </a:p>
          <a:p>
            <a:pPr lvl="1" eaLnBrk="1" hangingPunct="1">
              <a:buFontTx/>
              <a:buNone/>
            </a:pPr>
            <a:r>
              <a:rPr lang="en-US" sz="1800" dirty="0" smtClean="0"/>
              <a:t>	</a:t>
            </a:r>
            <a:r>
              <a:rPr lang="en-US" sz="2000" dirty="0" smtClean="0"/>
              <a:t>This command deletes the entire current line, no matter where the cursor is, then puts you in insert mode so you can add the replacement </a:t>
            </a:r>
            <a:r>
              <a:rPr lang="en-US" sz="2000" dirty="0" smtClean="0"/>
              <a:t>text.</a:t>
            </a: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8229600" cy="685800"/>
          </a:xfrm>
        </p:spPr>
        <p:txBody>
          <a:bodyPr/>
          <a:lstStyle/>
          <a:p>
            <a:pPr eaLnBrk="1" hangingPunct="1"/>
            <a:r>
              <a:rPr lang="en-US" sz="2800" dirty="0" smtClean="0"/>
              <a:t>Commands to Search Text</a:t>
            </a:r>
          </a:p>
        </p:txBody>
      </p:sp>
      <p:sp>
        <p:nvSpPr>
          <p:cNvPr id="17411" name="Rectangle 3"/>
          <p:cNvSpPr>
            <a:spLocks noGrp="1" noChangeArrowheads="1"/>
          </p:cNvSpPr>
          <p:nvPr>
            <p:ph type="body" idx="1"/>
          </p:nvPr>
        </p:nvSpPr>
        <p:spPr>
          <a:xfrm>
            <a:off x="685800" y="914400"/>
            <a:ext cx="7772400" cy="5410200"/>
          </a:xfrm>
        </p:spPr>
        <p:txBody>
          <a:bodyPr/>
          <a:lstStyle/>
          <a:p>
            <a:pPr eaLnBrk="1" hangingPunct="1">
              <a:lnSpc>
                <a:spcPct val="90000"/>
              </a:lnSpc>
            </a:pPr>
            <a:r>
              <a:rPr lang="en-US" sz="2000" dirty="0" smtClean="0"/>
              <a:t>You need to be in command mode to run the search commands. You stay in command mode after search runs.</a:t>
            </a:r>
          </a:p>
          <a:p>
            <a:pPr eaLnBrk="1" hangingPunct="1">
              <a:lnSpc>
                <a:spcPct val="90000"/>
              </a:lnSpc>
            </a:pPr>
            <a:r>
              <a:rPr lang="en-US" sz="2000" dirty="0" smtClean="0"/>
              <a:t>The search commands search the file for an exact match of the text string. The text string can be a single character or multiple words. Spaces count as characters in the text string.</a:t>
            </a:r>
          </a:p>
          <a:p>
            <a:pPr eaLnBrk="1" hangingPunct="1">
              <a:lnSpc>
                <a:spcPct val="90000"/>
              </a:lnSpc>
            </a:pPr>
            <a:r>
              <a:rPr lang="en-US" sz="2000" dirty="0" smtClean="0"/>
              <a:t>The search command will show you the first </a:t>
            </a:r>
            <a:r>
              <a:rPr lang="en-US" sz="2000" dirty="0" smtClean="0"/>
              <a:t>match.</a:t>
            </a:r>
            <a:endParaRPr lang="en-US" sz="2000" dirty="0" smtClean="0"/>
          </a:p>
          <a:p>
            <a:pPr eaLnBrk="1" hangingPunct="1">
              <a:lnSpc>
                <a:spcPct val="90000"/>
              </a:lnSpc>
            </a:pPr>
            <a:r>
              <a:rPr lang="en-US" sz="2000" dirty="0" smtClean="0"/>
              <a:t>To search forward (from the cursor toward the end of file) for </a:t>
            </a:r>
            <a:r>
              <a:rPr lang="en-US" sz="2000" dirty="0" err="1" smtClean="0">
                <a:solidFill>
                  <a:schemeClr val="bg2"/>
                </a:solidFill>
              </a:rPr>
              <a:t>text_string</a:t>
            </a:r>
            <a:r>
              <a:rPr lang="en-US" sz="2000" dirty="0" smtClean="0"/>
              <a:t>:            </a:t>
            </a:r>
            <a:r>
              <a:rPr lang="en-US" sz="2000" b="1" dirty="0" smtClean="0">
                <a:solidFill>
                  <a:schemeClr val="hlink"/>
                </a:solidFill>
              </a:rPr>
              <a:t>/</a:t>
            </a:r>
            <a:r>
              <a:rPr lang="en-US" sz="2000" dirty="0" err="1" smtClean="0">
                <a:solidFill>
                  <a:schemeClr val="bg2"/>
                </a:solidFill>
              </a:rPr>
              <a:t>text_string</a:t>
            </a:r>
            <a:endParaRPr lang="en-US" sz="2000" dirty="0" smtClean="0">
              <a:solidFill>
                <a:schemeClr val="bg2"/>
              </a:solidFill>
            </a:endParaRPr>
          </a:p>
          <a:p>
            <a:pPr eaLnBrk="1" hangingPunct="1">
              <a:lnSpc>
                <a:spcPct val="90000"/>
              </a:lnSpc>
            </a:pPr>
            <a:r>
              <a:rPr lang="en-US" sz="2000" dirty="0" smtClean="0"/>
              <a:t>To search backward (from the cursor toward the begin of file) for </a:t>
            </a:r>
            <a:r>
              <a:rPr lang="en-US" sz="2000" dirty="0" err="1" smtClean="0">
                <a:solidFill>
                  <a:schemeClr val="bg2"/>
                </a:solidFill>
              </a:rPr>
              <a:t>text_string</a:t>
            </a:r>
            <a:r>
              <a:rPr lang="en-US" sz="2000" dirty="0" smtClean="0"/>
              <a:t>:           </a:t>
            </a:r>
            <a:r>
              <a:rPr lang="en-US" sz="2000" dirty="0" smtClean="0">
                <a:solidFill>
                  <a:schemeClr val="hlink"/>
                </a:solidFill>
              </a:rPr>
              <a:t>?</a:t>
            </a:r>
            <a:r>
              <a:rPr lang="en-US" sz="2000" dirty="0" err="1" smtClean="0">
                <a:solidFill>
                  <a:schemeClr val="bg2"/>
                </a:solidFill>
              </a:rPr>
              <a:t>text_string</a:t>
            </a:r>
            <a:endParaRPr lang="en-US" sz="2000" dirty="0" smtClean="0">
              <a:solidFill>
                <a:schemeClr val="bg2"/>
              </a:solidFill>
            </a:endParaRPr>
          </a:p>
          <a:p>
            <a:pPr eaLnBrk="1" hangingPunct="1">
              <a:lnSpc>
                <a:spcPct val="90000"/>
              </a:lnSpc>
            </a:pPr>
            <a:r>
              <a:rPr lang="en-US" sz="2000" dirty="0" smtClean="0"/>
              <a:t>Since search will stop at the first match, you can ask for the next match:</a:t>
            </a:r>
          </a:p>
          <a:p>
            <a:pPr lvl="1" eaLnBrk="1" hangingPunct="1">
              <a:lnSpc>
                <a:spcPct val="90000"/>
              </a:lnSpc>
            </a:pPr>
            <a:r>
              <a:rPr lang="en-US" sz="2000" dirty="0" smtClean="0"/>
              <a:t>In the same direction:   </a:t>
            </a:r>
            <a:r>
              <a:rPr lang="en-US" sz="2000" dirty="0" smtClean="0">
                <a:solidFill>
                  <a:schemeClr val="hlink"/>
                </a:solidFill>
              </a:rPr>
              <a:t>n</a:t>
            </a:r>
            <a:r>
              <a:rPr lang="en-US" sz="2000" dirty="0" smtClean="0"/>
              <a:t>    (for </a:t>
            </a:r>
            <a:r>
              <a:rPr lang="en-US" sz="2000" b="1" u="sng" dirty="0" smtClean="0"/>
              <a:t>n</a:t>
            </a:r>
            <a:r>
              <a:rPr lang="en-US" sz="2000" dirty="0" smtClean="0"/>
              <a:t>ext)</a:t>
            </a:r>
          </a:p>
          <a:p>
            <a:pPr lvl="1" eaLnBrk="1" hangingPunct="1">
              <a:lnSpc>
                <a:spcPct val="90000"/>
              </a:lnSpc>
            </a:pPr>
            <a:r>
              <a:rPr lang="en-US" sz="2000" dirty="0" smtClean="0"/>
              <a:t>In the opposite direction:   </a:t>
            </a:r>
            <a:r>
              <a:rPr lang="en-US" sz="2000" dirty="0" smtClean="0">
                <a:solidFill>
                  <a:schemeClr val="hlink"/>
                </a:solidFill>
              </a:rPr>
              <a:t>N</a:t>
            </a:r>
          </a:p>
          <a:p>
            <a:pPr eaLnBrk="1" hangingPunct="1">
              <a:lnSpc>
                <a:spcPct val="90000"/>
              </a:lnSpc>
            </a:pPr>
            <a:r>
              <a:rPr lang="en-US" sz="2000" dirty="0" smtClean="0"/>
              <a:t>If search reaches the end of the file, it will wrap around and continue the search starting at the beginning of the file. The same works for a backward search.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381000"/>
            <a:ext cx="8229600" cy="762000"/>
          </a:xfrm>
        </p:spPr>
        <p:txBody>
          <a:bodyPr/>
          <a:lstStyle/>
          <a:p>
            <a:r>
              <a:rPr lang="en-US" sz="2800" dirty="0" smtClean="0"/>
              <a:t>Part 2</a:t>
            </a:r>
          </a:p>
        </p:txBody>
      </p:sp>
      <p:sp>
        <p:nvSpPr>
          <p:cNvPr id="3075" name="Content Placeholder 2"/>
          <p:cNvSpPr>
            <a:spLocks noGrp="1"/>
          </p:cNvSpPr>
          <p:nvPr>
            <p:ph idx="1"/>
          </p:nvPr>
        </p:nvSpPr>
        <p:spPr>
          <a:xfrm>
            <a:off x="2514600" y="1371600"/>
            <a:ext cx="4343400" cy="2819400"/>
          </a:xfrm>
        </p:spPr>
        <p:txBody>
          <a:bodyPr/>
          <a:lstStyle/>
          <a:p>
            <a:pPr>
              <a:buFontTx/>
              <a:buNone/>
            </a:pPr>
            <a:r>
              <a:rPr lang="en-US" sz="2000" dirty="0" smtClean="0"/>
              <a:t>Topics:</a:t>
            </a:r>
          </a:p>
          <a:p>
            <a:r>
              <a:rPr lang="en-US" sz="2000" dirty="0" smtClean="0"/>
              <a:t>Substitute text</a:t>
            </a:r>
          </a:p>
          <a:p>
            <a:r>
              <a:rPr lang="en-US" sz="2000" dirty="0" smtClean="0"/>
              <a:t>Copy and paste, cut and paste</a:t>
            </a:r>
          </a:p>
          <a:p>
            <a:r>
              <a:rPr lang="en-US" sz="2000" dirty="0" smtClean="0"/>
              <a:t>Move existing text</a:t>
            </a:r>
          </a:p>
          <a:p>
            <a:r>
              <a:rPr lang="en-US" sz="2000" dirty="0" smtClean="0"/>
              <a:t>Repeat, undo, and redo</a:t>
            </a:r>
          </a:p>
          <a:p>
            <a:r>
              <a:rPr lang="en-US" sz="2000" dirty="0" smtClean="0"/>
              <a:t>Administrative commands</a:t>
            </a:r>
          </a:p>
          <a:p>
            <a:endParaRPr lang="en-US" sz="20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609600"/>
          </a:xfrm>
        </p:spPr>
        <p:txBody>
          <a:bodyPr/>
          <a:lstStyle/>
          <a:p>
            <a:pPr eaLnBrk="1" hangingPunct="1"/>
            <a:r>
              <a:rPr lang="en-US" sz="2800" dirty="0" smtClean="0"/>
              <a:t>Commands to Substitute Text </a:t>
            </a:r>
            <a:r>
              <a:rPr lang="en-US" sz="2000" dirty="0" smtClean="0"/>
              <a:t>(1 of 2)</a:t>
            </a:r>
          </a:p>
        </p:txBody>
      </p:sp>
      <p:sp>
        <p:nvSpPr>
          <p:cNvPr id="18435" name="Rectangle 3"/>
          <p:cNvSpPr>
            <a:spLocks noGrp="1" noChangeArrowheads="1"/>
          </p:cNvSpPr>
          <p:nvPr>
            <p:ph type="body" idx="1"/>
          </p:nvPr>
        </p:nvSpPr>
        <p:spPr>
          <a:xfrm>
            <a:off x="609600" y="685800"/>
            <a:ext cx="7924800" cy="5715000"/>
          </a:xfrm>
        </p:spPr>
        <p:txBody>
          <a:bodyPr/>
          <a:lstStyle/>
          <a:p>
            <a:pPr eaLnBrk="1" hangingPunct="1">
              <a:lnSpc>
                <a:spcPct val="80000"/>
              </a:lnSpc>
            </a:pPr>
            <a:r>
              <a:rPr lang="en-US" sz="2000" dirty="0" smtClean="0"/>
              <a:t>The command to search </a:t>
            </a:r>
            <a:r>
              <a:rPr lang="en-US" sz="2000" i="1" dirty="0" smtClean="0"/>
              <a:t>and</a:t>
            </a:r>
            <a:r>
              <a:rPr lang="en-US" sz="2000" dirty="0" smtClean="0"/>
              <a:t> replace text is called the substitute command. It will search for a text string, and when it finds a match, will remove the text string and add the replacement text string.</a:t>
            </a:r>
          </a:p>
          <a:p>
            <a:pPr eaLnBrk="1" hangingPunct="1">
              <a:lnSpc>
                <a:spcPct val="80000"/>
              </a:lnSpc>
            </a:pPr>
            <a:r>
              <a:rPr lang="en-US" sz="2000" dirty="0" smtClean="0"/>
              <a:t>You need to be in command mode to run the substitute command, and you stay in command mode after substitute runs.</a:t>
            </a:r>
          </a:p>
          <a:p>
            <a:pPr eaLnBrk="1" hangingPunct="1">
              <a:lnSpc>
                <a:spcPct val="80000"/>
              </a:lnSpc>
            </a:pPr>
            <a:r>
              <a:rPr lang="en-US" sz="2000" dirty="0" smtClean="0"/>
              <a:t>Format:     </a:t>
            </a:r>
            <a:r>
              <a:rPr lang="en-US" sz="2000" b="1" dirty="0" smtClean="0">
                <a:solidFill>
                  <a:schemeClr val="hlink"/>
                </a:solidFill>
              </a:rPr>
              <a:t>:</a:t>
            </a:r>
            <a:r>
              <a:rPr lang="en-US" sz="2000" dirty="0" err="1" smtClean="0">
                <a:solidFill>
                  <a:schemeClr val="bg2"/>
                </a:solidFill>
              </a:rPr>
              <a:t>address</a:t>
            </a:r>
            <a:r>
              <a:rPr lang="en-US" sz="2000" dirty="0" err="1" smtClean="0">
                <a:solidFill>
                  <a:schemeClr val="hlink"/>
                </a:solidFill>
              </a:rPr>
              <a:t>s</a:t>
            </a:r>
            <a:r>
              <a:rPr lang="en-US" sz="2000" dirty="0" smtClean="0">
                <a:solidFill>
                  <a:schemeClr val="hlink"/>
                </a:solidFill>
              </a:rPr>
              <a:t>/</a:t>
            </a:r>
            <a:r>
              <a:rPr lang="en-US" sz="2000" dirty="0" err="1" smtClean="0">
                <a:solidFill>
                  <a:schemeClr val="hlink"/>
                </a:solidFill>
              </a:rPr>
              <a:t>search_text</a:t>
            </a:r>
            <a:r>
              <a:rPr lang="en-US" sz="2000" dirty="0" smtClean="0">
                <a:solidFill>
                  <a:schemeClr val="hlink"/>
                </a:solidFill>
              </a:rPr>
              <a:t>/</a:t>
            </a:r>
            <a:r>
              <a:rPr lang="en-US" sz="2000" dirty="0" err="1" smtClean="0">
                <a:solidFill>
                  <a:schemeClr val="hlink"/>
                </a:solidFill>
              </a:rPr>
              <a:t>replacement_text</a:t>
            </a:r>
            <a:r>
              <a:rPr lang="en-US" sz="2000" dirty="0" smtClean="0">
                <a:solidFill>
                  <a:schemeClr val="bg2"/>
                </a:solidFill>
              </a:rPr>
              <a:t>/g  </a:t>
            </a:r>
            <a:r>
              <a:rPr lang="en-US" sz="2000" dirty="0" smtClean="0">
                <a:solidFill>
                  <a:schemeClr val="accent1"/>
                </a:solidFill>
              </a:rPr>
              <a:t>         </a:t>
            </a:r>
            <a:r>
              <a:rPr lang="en-US" sz="2000" dirty="0" smtClean="0"/>
              <a:t>           where </a:t>
            </a:r>
            <a:r>
              <a:rPr lang="en-US" sz="2000" dirty="0" smtClean="0">
                <a:solidFill>
                  <a:schemeClr val="bg2"/>
                </a:solidFill>
              </a:rPr>
              <a:t>address</a:t>
            </a:r>
            <a:r>
              <a:rPr lang="en-US" sz="2000" dirty="0" smtClean="0"/>
              <a:t> and </a:t>
            </a:r>
            <a:r>
              <a:rPr lang="en-US" sz="2000" dirty="0" smtClean="0">
                <a:solidFill>
                  <a:schemeClr val="bg2"/>
                </a:solidFill>
              </a:rPr>
              <a:t>/g</a:t>
            </a:r>
            <a:r>
              <a:rPr lang="en-US" sz="2000" dirty="0" smtClean="0"/>
              <a:t> are optional, but the colon</a:t>
            </a:r>
            <a:r>
              <a:rPr lang="en-US" sz="2000" dirty="0" smtClean="0">
                <a:solidFill>
                  <a:schemeClr val="hlink"/>
                </a:solidFill>
              </a:rPr>
              <a:t> :  </a:t>
            </a:r>
            <a:r>
              <a:rPr lang="en-US" sz="2000" dirty="0" smtClean="0"/>
              <a:t>and everything else is required</a:t>
            </a:r>
          </a:p>
          <a:p>
            <a:pPr eaLnBrk="1" hangingPunct="1">
              <a:lnSpc>
                <a:spcPct val="80000"/>
              </a:lnSpc>
            </a:pPr>
            <a:r>
              <a:rPr lang="en-US" sz="2000" dirty="0" smtClean="0"/>
              <a:t>Example    </a:t>
            </a:r>
            <a:r>
              <a:rPr lang="en-US" sz="2000" dirty="0" smtClean="0">
                <a:solidFill>
                  <a:schemeClr val="hlink"/>
                </a:solidFill>
              </a:rPr>
              <a:t>:s/</a:t>
            </a:r>
            <a:r>
              <a:rPr lang="en-US" sz="2000" dirty="0" err="1" smtClean="0">
                <a:solidFill>
                  <a:schemeClr val="bg2"/>
                </a:solidFill>
              </a:rPr>
              <a:t>linux</a:t>
            </a:r>
            <a:r>
              <a:rPr lang="en-US" sz="2000" dirty="0" smtClean="0">
                <a:solidFill>
                  <a:schemeClr val="hlink"/>
                </a:solidFill>
              </a:rPr>
              <a:t>/</a:t>
            </a:r>
            <a:r>
              <a:rPr lang="en-US" sz="2000" dirty="0" smtClean="0">
                <a:solidFill>
                  <a:schemeClr val="bg2"/>
                </a:solidFill>
              </a:rPr>
              <a:t>LINUX       </a:t>
            </a:r>
          </a:p>
          <a:p>
            <a:pPr lvl="1" eaLnBrk="1" hangingPunct="1">
              <a:lnSpc>
                <a:spcPct val="80000"/>
              </a:lnSpc>
            </a:pPr>
            <a:r>
              <a:rPr lang="en-US" sz="2000" dirty="0" smtClean="0"/>
              <a:t>substitute will find the first match of </a:t>
            </a:r>
            <a:r>
              <a:rPr lang="en-US" sz="2000" dirty="0" err="1" smtClean="0">
                <a:solidFill>
                  <a:schemeClr val="bg2"/>
                </a:solidFill>
              </a:rPr>
              <a:t>linux</a:t>
            </a:r>
            <a:r>
              <a:rPr lang="en-US" sz="2000" dirty="0" smtClean="0"/>
              <a:t> on the </a:t>
            </a:r>
            <a:r>
              <a:rPr lang="en-US" sz="2000" u="sng" dirty="0" smtClean="0"/>
              <a:t>current</a:t>
            </a:r>
            <a:r>
              <a:rPr lang="en-US" sz="2000" dirty="0" smtClean="0"/>
              <a:t> line and replace it with </a:t>
            </a:r>
            <a:r>
              <a:rPr lang="en-US" sz="2000" dirty="0" smtClean="0">
                <a:solidFill>
                  <a:schemeClr val="bg2"/>
                </a:solidFill>
              </a:rPr>
              <a:t>LINUX.</a:t>
            </a:r>
            <a:endParaRPr lang="en-US" sz="2000" dirty="0" smtClean="0"/>
          </a:p>
          <a:p>
            <a:pPr lvl="1" eaLnBrk="1" hangingPunct="1">
              <a:lnSpc>
                <a:spcPct val="80000"/>
              </a:lnSpc>
            </a:pPr>
            <a:r>
              <a:rPr lang="en-US" sz="2000" dirty="0" smtClean="0"/>
              <a:t>If there is no match, then nothing will change on the current </a:t>
            </a:r>
            <a:r>
              <a:rPr lang="en-US" sz="2000" dirty="0" smtClean="0"/>
              <a:t>line.</a:t>
            </a:r>
            <a:endParaRPr lang="en-US" sz="2000" dirty="0" smtClean="0"/>
          </a:p>
          <a:p>
            <a:pPr lvl="1" eaLnBrk="1" hangingPunct="1">
              <a:lnSpc>
                <a:spcPct val="80000"/>
              </a:lnSpc>
            </a:pPr>
            <a:r>
              <a:rPr lang="en-US" sz="2000" dirty="0" smtClean="0"/>
              <a:t>If there are multiple </a:t>
            </a:r>
            <a:r>
              <a:rPr lang="en-US" sz="2000" dirty="0" err="1" smtClean="0">
                <a:solidFill>
                  <a:schemeClr val="bg2"/>
                </a:solidFill>
              </a:rPr>
              <a:t>linux</a:t>
            </a:r>
            <a:r>
              <a:rPr lang="en-US" sz="2000" dirty="0" smtClean="0"/>
              <a:t> on the current line, only the first one will get </a:t>
            </a:r>
            <a:r>
              <a:rPr lang="en-US" sz="2000" dirty="0" smtClean="0"/>
              <a:t>substituted.</a:t>
            </a:r>
            <a:endParaRPr lang="en-US" sz="2000" dirty="0" smtClean="0">
              <a:solidFill>
                <a:schemeClr val="bg2"/>
              </a:solidFill>
            </a:endParaRPr>
          </a:p>
          <a:p>
            <a:pPr eaLnBrk="1" hangingPunct="1">
              <a:lnSpc>
                <a:spcPct val="80000"/>
              </a:lnSpc>
            </a:pPr>
            <a:r>
              <a:rPr lang="en-US" sz="2000" dirty="0" smtClean="0"/>
              <a:t>To substitute multiple instances of a text string on the same line, you need to use the option </a:t>
            </a:r>
            <a:r>
              <a:rPr lang="en-US" sz="2000" dirty="0" smtClean="0">
                <a:solidFill>
                  <a:schemeClr val="hlink"/>
                </a:solidFill>
              </a:rPr>
              <a:t>/g</a:t>
            </a:r>
            <a:r>
              <a:rPr lang="en-US" sz="2000" dirty="0" smtClean="0"/>
              <a:t> (for </a:t>
            </a:r>
            <a:r>
              <a:rPr lang="en-US" sz="2000" b="1" u="sng" dirty="0" smtClean="0"/>
              <a:t>g</a:t>
            </a:r>
            <a:r>
              <a:rPr lang="en-US" sz="2000" dirty="0" smtClean="0"/>
              <a:t>lobal</a:t>
            </a:r>
            <a:r>
              <a:rPr lang="en-US" sz="2000" dirty="0" smtClean="0"/>
              <a:t>).</a:t>
            </a:r>
            <a:endParaRPr lang="en-US" sz="2000" dirty="0" smtClean="0"/>
          </a:p>
          <a:p>
            <a:pPr lvl="1" eaLnBrk="1" hangingPunct="1">
              <a:lnSpc>
                <a:spcPct val="80000"/>
              </a:lnSpc>
            </a:pPr>
            <a:r>
              <a:rPr lang="en-US" sz="2000" dirty="0" smtClean="0"/>
              <a:t>Example     </a:t>
            </a:r>
            <a:r>
              <a:rPr lang="en-US" sz="2000" dirty="0" smtClean="0">
                <a:solidFill>
                  <a:schemeClr val="hlink"/>
                </a:solidFill>
              </a:rPr>
              <a:t>:s/</a:t>
            </a:r>
            <a:r>
              <a:rPr lang="en-US" sz="2000" dirty="0" err="1" smtClean="0">
                <a:solidFill>
                  <a:schemeClr val="bg2"/>
                </a:solidFill>
              </a:rPr>
              <a:t>linux</a:t>
            </a:r>
            <a:r>
              <a:rPr lang="en-US" sz="2000" dirty="0" smtClean="0">
                <a:solidFill>
                  <a:schemeClr val="hlink"/>
                </a:solidFill>
              </a:rPr>
              <a:t>/</a:t>
            </a:r>
            <a:r>
              <a:rPr lang="en-US" sz="2000" dirty="0" smtClean="0">
                <a:solidFill>
                  <a:schemeClr val="bg2"/>
                </a:solidFill>
              </a:rPr>
              <a:t>LINUX</a:t>
            </a:r>
            <a:r>
              <a:rPr lang="en-US" sz="2000" dirty="0" smtClean="0">
                <a:solidFill>
                  <a:schemeClr val="hlink"/>
                </a:solidFill>
              </a:rPr>
              <a:t>/g</a:t>
            </a:r>
            <a:r>
              <a:rPr lang="en-US" sz="2000" dirty="0" smtClean="0">
                <a:solidFill>
                  <a:schemeClr val="bg2"/>
                </a:solidFill>
              </a:rPr>
              <a:t>      </a:t>
            </a:r>
            <a:r>
              <a:rPr lang="en-US" sz="2000" dirty="0" smtClean="0"/>
              <a:t>will substitute all instances of </a:t>
            </a:r>
            <a:r>
              <a:rPr lang="en-US" sz="2000" dirty="0" err="1" smtClean="0">
                <a:solidFill>
                  <a:schemeClr val="bg2"/>
                </a:solidFill>
              </a:rPr>
              <a:t>linux</a:t>
            </a:r>
            <a:r>
              <a:rPr lang="en-US" sz="2000" dirty="0" smtClean="0"/>
              <a:t> on the current line with </a:t>
            </a:r>
            <a:r>
              <a:rPr lang="en-US" sz="2000" dirty="0" smtClean="0">
                <a:solidFill>
                  <a:schemeClr val="bg2"/>
                </a:solidFill>
              </a:rPr>
              <a:t>LINUX</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381000"/>
            <a:ext cx="8229600" cy="762000"/>
          </a:xfrm>
        </p:spPr>
        <p:txBody>
          <a:bodyPr/>
          <a:lstStyle/>
          <a:p>
            <a:r>
              <a:rPr lang="en-US" sz="2800" smtClean="0"/>
              <a:t>Part 1</a:t>
            </a:r>
          </a:p>
        </p:txBody>
      </p:sp>
      <p:sp>
        <p:nvSpPr>
          <p:cNvPr id="3075" name="Content Placeholder 2"/>
          <p:cNvSpPr>
            <a:spLocks noGrp="1"/>
          </p:cNvSpPr>
          <p:nvPr>
            <p:ph idx="1"/>
          </p:nvPr>
        </p:nvSpPr>
        <p:spPr>
          <a:xfrm>
            <a:off x="2514600" y="1371600"/>
            <a:ext cx="4343400" cy="2819400"/>
          </a:xfrm>
        </p:spPr>
        <p:txBody>
          <a:bodyPr/>
          <a:lstStyle/>
          <a:p>
            <a:pPr>
              <a:buFontTx/>
              <a:buNone/>
            </a:pPr>
            <a:r>
              <a:rPr lang="en-US" sz="2000" dirty="0" smtClean="0"/>
              <a:t>Topics:</a:t>
            </a:r>
          </a:p>
          <a:p>
            <a:r>
              <a:rPr lang="en-US" sz="2000" dirty="0" smtClean="0"/>
              <a:t>Text editing tools and </a:t>
            </a:r>
            <a:r>
              <a:rPr lang="en-US" sz="2000" dirty="0" smtClean="0">
                <a:solidFill>
                  <a:schemeClr val="accent1">
                    <a:lumMod val="50000"/>
                  </a:schemeClr>
                </a:solidFill>
              </a:rPr>
              <a:t>vim</a:t>
            </a:r>
            <a:endParaRPr lang="en-US" sz="2000" dirty="0" smtClean="0">
              <a:solidFill>
                <a:schemeClr val="accent1">
                  <a:lumMod val="50000"/>
                </a:schemeClr>
              </a:solidFill>
            </a:endParaRPr>
          </a:p>
          <a:p>
            <a:r>
              <a:rPr lang="en-US" sz="2000" dirty="0" smtClean="0"/>
              <a:t>Start and end a </a:t>
            </a:r>
            <a:r>
              <a:rPr lang="en-US" sz="2000" dirty="0" smtClean="0">
                <a:solidFill>
                  <a:schemeClr val="accent1">
                    <a:lumMod val="50000"/>
                  </a:schemeClr>
                </a:solidFill>
              </a:rPr>
              <a:t>vim</a:t>
            </a:r>
            <a:r>
              <a:rPr lang="en-US" sz="2000" dirty="0" smtClean="0"/>
              <a:t> </a:t>
            </a:r>
            <a:r>
              <a:rPr lang="en-US" sz="2000" dirty="0" smtClean="0"/>
              <a:t>session</a:t>
            </a:r>
          </a:p>
          <a:p>
            <a:r>
              <a:rPr lang="en-US" sz="2000" dirty="0" smtClean="0"/>
              <a:t>Move the cursor</a:t>
            </a:r>
          </a:p>
          <a:p>
            <a:r>
              <a:rPr lang="en-US" sz="2000" dirty="0" smtClean="0"/>
              <a:t>Add, delete, and replace text</a:t>
            </a:r>
          </a:p>
          <a:p>
            <a:r>
              <a:rPr lang="en-US" sz="2000" dirty="0" smtClean="0"/>
              <a:t>Search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609600"/>
          </a:xfrm>
        </p:spPr>
        <p:txBody>
          <a:bodyPr/>
          <a:lstStyle/>
          <a:p>
            <a:pPr eaLnBrk="1" hangingPunct="1"/>
            <a:r>
              <a:rPr lang="en-US" sz="2800" dirty="0" smtClean="0"/>
              <a:t>Commands to Substitute Text </a:t>
            </a:r>
            <a:r>
              <a:rPr lang="en-US" sz="2000" dirty="0" smtClean="0"/>
              <a:t>(2 of 2)</a:t>
            </a:r>
          </a:p>
        </p:txBody>
      </p:sp>
      <p:sp>
        <p:nvSpPr>
          <p:cNvPr id="19459" name="Rectangle 3"/>
          <p:cNvSpPr>
            <a:spLocks noGrp="1" noChangeArrowheads="1"/>
          </p:cNvSpPr>
          <p:nvPr>
            <p:ph type="body" idx="1"/>
          </p:nvPr>
        </p:nvSpPr>
        <p:spPr>
          <a:xfrm>
            <a:off x="533400" y="685800"/>
            <a:ext cx="8001000" cy="5257800"/>
          </a:xfrm>
        </p:spPr>
        <p:txBody>
          <a:bodyPr/>
          <a:lstStyle/>
          <a:p>
            <a:pPr eaLnBrk="1" hangingPunct="1">
              <a:lnSpc>
                <a:spcPct val="90000"/>
              </a:lnSpc>
            </a:pPr>
            <a:r>
              <a:rPr lang="en-US" sz="2000" dirty="0" smtClean="0"/>
              <a:t>If there is no </a:t>
            </a:r>
            <a:r>
              <a:rPr lang="en-US" sz="2000" dirty="0" smtClean="0">
                <a:solidFill>
                  <a:schemeClr val="bg2"/>
                </a:solidFill>
              </a:rPr>
              <a:t>address</a:t>
            </a:r>
            <a:r>
              <a:rPr lang="en-US" sz="2000" dirty="0" smtClean="0"/>
              <a:t> field, the substitute command will work on the current line only.</a:t>
            </a:r>
          </a:p>
          <a:p>
            <a:pPr eaLnBrk="1" hangingPunct="1">
              <a:lnSpc>
                <a:spcPct val="90000"/>
              </a:lnSpc>
            </a:pPr>
            <a:r>
              <a:rPr lang="en-US" sz="2000" dirty="0" smtClean="0"/>
              <a:t>The address field specifies which line(s) substitute will work with:</a:t>
            </a:r>
          </a:p>
          <a:p>
            <a:pPr eaLnBrk="1" hangingPunct="1">
              <a:lnSpc>
                <a:spcPct val="90000"/>
              </a:lnSpc>
              <a:buNone/>
            </a:pPr>
            <a:endParaRPr lang="en-US" sz="2000" dirty="0" smtClean="0"/>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pPr>
            <a:r>
              <a:rPr lang="en-US" sz="2000" dirty="0" smtClean="0"/>
              <a:t>One line number	:</a:t>
            </a:r>
            <a:r>
              <a:rPr lang="en-US" sz="2000" dirty="0" smtClean="0">
                <a:solidFill>
                  <a:schemeClr val="bg2"/>
                </a:solidFill>
              </a:rPr>
              <a:t>5</a:t>
            </a:r>
            <a:r>
              <a:rPr lang="en-US" sz="2000" dirty="0" smtClean="0"/>
              <a:t>s/</a:t>
            </a:r>
            <a:r>
              <a:rPr lang="en-US" sz="2000" dirty="0" err="1" smtClean="0"/>
              <a:t>linux</a:t>
            </a:r>
            <a:r>
              <a:rPr lang="en-US" sz="2000" dirty="0" smtClean="0"/>
              <a:t>/LINUX	   substitute on line 5</a:t>
            </a:r>
          </a:p>
          <a:p>
            <a:pPr lvl="1" eaLnBrk="1" hangingPunct="1">
              <a:lnSpc>
                <a:spcPct val="90000"/>
              </a:lnSpc>
              <a:buFontTx/>
              <a:buNone/>
            </a:pPr>
            <a:r>
              <a:rPr lang="en-US" sz="2000" dirty="0" smtClean="0"/>
              <a:t>			</a:t>
            </a:r>
          </a:p>
        </p:txBody>
      </p:sp>
      <p:graphicFrame>
        <p:nvGraphicFramePr>
          <p:cNvPr id="4" name="Table 3"/>
          <p:cNvGraphicFramePr>
            <a:graphicFrameLocks noGrp="1"/>
          </p:cNvGraphicFramePr>
          <p:nvPr/>
        </p:nvGraphicFramePr>
        <p:xfrm>
          <a:off x="533400" y="1676400"/>
          <a:ext cx="8077200" cy="4450080"/>
        </p:xfrm>
        <a:graphic>
          <a:graphicData uri="http://schemas.openxmlformats.org/drawingml/2006/table">
            <a:tbl>
              <a:tblPr firstRow="1" bandRow="1">
                <a:tableStyleId>{5C22544A-7EE6-4342-B048-85BDC9FD1C3A}</a:tableStyleId>
              </a:tblPr>
              <a:tblGrid>
                <a:gridCol w="1905000"/>
                <a:gridCol w="2514600"/>
                <a:gridCol w="3657600"/>
              </a:tblGrid>
              <a:tr h="407670">
                <a:tc>
                  <a:txBody>
                    <a:bodyPr/>
                    <a:lstStyle/>
                    <a:p>
                      <a:r>
                        <a:rPr lang="en-US" b="0" dirty="0" smtClean="0">
                          <a:solidFill>
                            <a:schemeClr val="tx1"/>
                          </a:solidFill>
                        </a:rPr>
                        <a:t>Address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0" dirty="0" smtClean="0">
                          <a:solidFill>
                            <a:schemeClr val="tx1"/>
                          </a:solidFill>
                        </a:rPr>
                        <a:t>Example</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0" dirty="0" smtClean="0">
                          <a:solidFill>
                            <a:schemeClr val="tx1"/>
                          </a:solidFill>
                        </a:rPr>
                        <a:t>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63550">
                <a:tc>
                  <a:txBody>
                    <a:bodyPr/>
                    <a:lstStyle/>
                    <a:p>
                      <a:r>
                        <a:rPr lang="en-US" sz="1800" dirty="0" smtClean="0"/>
                        <a:t>Range of lines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800" dirty="0" smtClean="0"/>
                        <a:t>:</a:t>
                      </a:r>
                      <a:r>
                        <a:rPr lang="en-US" sz="1800" dirty="0" smtClean="0">
                          <a:solidFill>
                            <a:schemeClr val="bg2"/>
                          </a:solidFill>
                        </a:rPr>
                        <a:t>2,8</a:t>
                      </a:r>
                      <a:r>
                        <a:rPr lang="en-US" sz="1800" dirty="0" smtClean="0"/>
                        <a:t>s/</a:t>
                      </a:r>
                      <a:r>
                        <a:rPr lang="en-US" sz="1800" dirty="0" err="1" smtClean="0"/>
                        <a:t>linux</a:t>
                      </a:r>
                      <a:r>
                        <a:rPr lang="en-US" sz="1800" dirty="0" smtClean="0"/>
                        <a:t>/LINUX</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800" dirty="0" smtClean="0"/>
                        <a:t>substitute from lines 2 to 8, inclusive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63550">
                <a:tc>
                  <a:txBody>
                    <a:bodyPr/>
                    <a:lstStyle/>
                    <a:p>
                      <a:r>
                        <a:rPr lang="en-US" sz="1800" dirty="0" smtClean="0"/>
                        <a:t>Last line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800" dirty="0" smtClean="0"/>
                        <a:t>:</a:t>
                      </a:r>
                      <a:r>
                        <a:rPr lang="en-US" sz="1800" dirty="0" smtClean="0">
                          <a:solidFill>
                            <a:schemeClr val="bg2"/>
                          </a:solidFill>
                        </a:rPr>
                        <a:t>$</a:t>
                      </a:r>
                      <a:r>
                        <a:rPr lang="en-US" sz="1800" dirty="0" smtClean="0"/>
                        <a:t>s/</a:t>
                      </a:r>
                      <a:r>
                        <a:rPr lang="en-US" sz="1800" dirty="0" err="1" smtClean="0"/>
                        <a:t>linux</a:t>
                      </a:r>
                      <a:r>
                        <a:rPr lang="en-US" sz="1800" dirty="0" smtClean="0"/>
                        <a:t>/LINUX</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800" dirty="0" smtClean="0"/>
                        <a:t>substitute on last line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63550">
                <a:tc>
                  <a:txBody>
                    <a:bodyPr/>
                    <a:lstStyle/>
                    <a:p>
                      <a:r>
                        <a:rPr lang="en-US" sz="1800" dirty="0" smtClean="0"/>
                        <a:t>Current line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800" dirty="0" smtClean="0"/>
                        <a:t>:s/</a:t>
                      </a:r>
                      <a:r>
                        <a:rPr lang="en-US" sz="1800" dirty="0" err="1" smtClean="0"/>
                        <a:t>linux</a:t>
                      </a:r>
                      <a:r>
                        <a:rPr lang="en-US" sz="1800" dirty="0" smtClean="0"/>
                        <a:t>/LINUX</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800" dirty="0" smtClean="0"/>
                        <a:t>substitute on current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63550">
                <a:tc>
                  <a:txBody>
                    <a:bodyPr/>
                    <a:lstStyle/>
                    <a:p>
                      <a:r>
                        <a:rPr lang="en-US" sz="1800" dirty="0" smtClean="0"/>
                        <a:t>Entire file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800" dirty="0" smtClean="0"/>
                        <a:t>:</a:t>
                      </a:r>
                      <a:r>
                        <a:rPr lang="en-US" sz="1800" dirty="0" smtClean="0">
                          <a:solidFill>
                            <a:schemeClr val="bg2"/>
                          </a:solidFill>
                        </a:rPr>
                        <a:t>%</a:t>
                      </a:r>
                      <a:r>
                        <a:rPr lang="en-US" sz="1800" dirty="0" smtClean="0"/>
                        <a:t>s/</a:t>
                      </a:r>
                      <a:r>
                        <a:rPr lang="en-US" sz="1800" dirty="0" err="1" smtClean="0"/>
                        <a:t>linux</a:t>
                      </a:r>
                      <a:r>
                        <a:rPr lang="en-US" sz="1800" dirty="0" smtClean="0"/>
                        <a:t>/LINUX</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800" dirty="0" smtClean="0"/>
                        <a:t>substitute on entire file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63550">
                <a:tc>
                  <a:txBody>
                    <a:bodyPr/>
                    <a:lstStyle/>
                    <a:p>
                      <a:r>
                        <a:rPr lang="en-US" sz="1800" dirty="0" smtClean="0"/>
                        <a:t>Range calculation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800" dirty="0" smtClean="0"/>
                        <a:t>:</a:t>
                      </a:r>
                      <a:r>
                        <a:rPr lang="en-US" sz="1800" dirty="0" smtClean="0">
                          <a:solidFill>
                            <a:schemeClr val="bg2"/>
                          </a:solidFill>
                        </a:rPr>
                        <a:t>.,.+2</a:t>
                      </a:r>
                      <a:r>
                        <a:rPr lang="en-US" sz="1800" dirty="0" smtClean="0"/>
                        <a:t>s/</a:t>
                      </a:r>
                      <a:r>
                        <a:rPr lang="en-US" sz="1800" dirty="0" err="1" smtClean="0"/>
                        <a:t>linux</a:t>
                      </a:r>
                      <a:r>
                        <a:rPr lang="en-US" sz="1800" dirty="0" smtClean="0"/>
                        <a:t>/LINUX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t>
                      </a:r>
                      <a:r>
                        <a:rPr lang="en-US" sz="1800" dirty="0" smtClean="0">
                          <a:solidFill>
                            <a:schemeClr val="bg2"/>
                          </a:solidFill>
                        </a:rPr>
                        <a:t>.-10,.+8</a:t>
                      </a:r>
                      <a:r>
                        <a:rPr lang="en-US" sz="1800" dirty="0" smtClean="0"/>
                        <a:t>s/</a:t>
                      </a:r>
                      <a:r>
                        <a:rPr lang="en-US" sz="1800" dirty="0" err="1" smtClean="0"/>
                        <a:t>linux</a:t>
                      </a:r>
                      <a:r>
                        <a:rPr lang="en-US" sz="1800" dirty="0" smtClean="0"/>
                        <a:t>/LINUX </a:t>
                      </a:r>
                    </a:p>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substitute from current line</a:t>
                      </a:r>
                      <a:r>
                        <a:rPr lang="en-US" sz="1800" baseline="0" dirty="0" smtClean="0"/>
                        <a:t> (note the use of . for current line) </a:t>
                      </a:r>
                      <a:r>
                        <a:rPr lang="en-US" sz="1800" dirty="0" smtClean="0"/>
                        <a:t>to 2 lines after current line</a:t>
                      </a:r>
                    </a:p>
                    <a:p>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substitute from 10 lines before current line to 8</a:t>
                      </a:r>
                      <a:r>
                        <a:rPr lang="en-US" sz="1800" baseline="0" dirty="0" smtClean="0"/>
                        <a:t> </a:t>
                      </a:r>
                      <a:r>
                        <a:rPr lang="en-US" sz="1800" dirty="0" smtClean="0"/>
                        <a:t>lines after current 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8229600" cy="609600"/>
          </a:xfrm>
        </p:spPr>
        <p:txBody>
          <a:bodyPr/>
          <a:lstStyle/>
          <a:p>
            <a:pPr eaLnBrk="1" hangingPunct="1"/>
            <a:r>
              <a:rPr lang="en-US" sz="2800" dirty="0" smtClean="0"/>
              <a:t>Commands to Copy and Paste</a:t>
            </a:r>
          </a:p>
        </p:txBody>
      </p:sp>
      <p:sp>
        <p:nvSpPr>
          <p:cNvPr id="20483" name="Rectangle 3"/>
          <p:cNvSpPr>
            <a:spLocks noGrp="1" noChangeArrowheads="1"/>
          </p:cNvSpPr>
          <p:nvPr>
            <p:ph type="body" idx="1"/>
          </p:nvPr>
        </p:nvSpPr>
        <p:spPr>
          <a:xfrm>
            <a:off x="685800" y="914400"/>
            <a:ext cx="7772400" cy="5257800"/>
          </a:xfrm>
        </p:spPr>
        <p:txBody>
          <a:bodyPr/>
          <a:lstStyle/>
          <a:p>
            <a:pPr eaLnBrk="1" hangingPunct="1">
              <a:lnSpc>
                <a:spcPct val="90000"/>
              </a:lnSpc>
            </a:pPr>
            <a:r>
              <a:rPr lang="en-US" sz="2000" dirty="0" smtClean="0"/>
              <a:t>Copy and paste takes 3 steps, just like with any other editor: copy the text, move the cursor to the appropriate location, paste the text at the cursor.</a:t>
            </a:r>
          </a:p>
          <a:p>
            <a:pPr eaLnBrk="1" hangingPunct="1">
              <a:lnSpc>
                <a:spcPct val="90000"/>
              </a:lnSpc>
            </a:pPr>
            <a:r>
              <a:rPr lang="en-US" sz="2000" dirty="0" smtClean="0"/>
              <a:t>You need to be in command mode to run the copy and paste commands, and you stay in command mode after they </a:t>
            </a:r>
            <a:r>
              <a:rPr lang="en-US" sz="2000" dirty="0" smtClean="0"/>
              <a:t>run.</a:t>
            </a:r>
            <a:endParaRPr lang="en-US" sz="2000" dirty="0" smtClean="0"/>
          </a:p>
          <a:p>
            <a:pPr eaLnBrk="1" hangingPunct="1">
              <a:lnSpc>
                <a:spcPct val="90000"/>
              </a:lnSpc>
            </a:pPr>
            <a:r>
              <a:rPr lang="en-US" sz="2000" dirty="0" smtClean="0"/>
              <a:t>To copy text:</a:t>
            </a:r>
          </a:p>
          <a:p>
            <a:pPr lvl="1" eaLnBrk="1" hangingPunct="1">
              <a:lnSpc>
                <a:spcPct val="90000"/>
              </a:lnSpc>
            </a:pPr>
            <a:r>
              <a:rPr lang="en-US" sz="2000" dirty="0" smtClean="0"/>
              <a:t>Copy current word:   </a:t>
            </a:r>
            <a:r>
              <a:rPr lang="en-US" sz="2000" dirty="0" err="1" smtClean="0">
                <a:solidFill>
                  <a:schemeClr val="hlink"/>
                </a:solidFill>
              </a:rPr>
              <a:t>yw</a:t>
            </a:r>
            <a:r>
              <a:rPr lang="en-US" sz="2000" dirty="0" smtClean="0"/>
              <a:t>   (for </a:t>
            </a:r>
            <a:r>
              <a:rPr lang="en-US" sz="2000" b="1" u="sng" dirty="0" smtClean="0"/>
              <a:t>y</a:t>
            </a:r>
            <a:r>
              <a:rPr lang="en-US" sz="2000" dirty="0" smtClean="0"/>
              <a:t>ank </a:t>
            </a:r>
            <a:r>
              <a:rPr lang="en-US" sz="2000" b="1" u="sng" dirty="0" smtClean="0"/>
              <a:t>w</a:t>
            </a:r>
            <a:r>
              <a:rPr lang="en-US" sz="2000" dirty="0" smtClean="0"/>
              <a:t>ord)</a:t>
            </a:r>
          </a:p>
          <a:p>
            <a:pPr lvl="1" eaLnBrk="1" hangingPunct="1">
              <a:lnSpc>
                <a:spcPct val="90000"/>
              </a:lnSpc>
            </a:pPr>
            <a:r>
              <a:rPr lang="en-US" sz="2000" dirty="0" smtClean="0"/>
              <a:t>Copy current line:     </a:t>
            </a:r>
            <a:r>
              <a:rPr lang="en-US" sz="2000" dirty="0" err="1" smtClean="0">
                <a:solidFill>
                  <a:schemeClr val="hlink"/>
                </a:solidFill>
              </a:rPr>
              <a:t>yy</a:t>
            </a:r>
            <a:endParaRPr lang="en-US" sz="2000" dirty="0" smtClean="0">
              <a:solidFill>
                <a:schemeClr val="hlink"/>
              </a:solidFill>
            </a:endParaRPr>
          </a:p>
          <a:p>
            <a:pPr eaLnBrk="1" hangingPunct="1">
              <a:lnSpc>
                <a:spcPct val="90000"/>
              </a:lnSpc>
            </a:pPr>
            <a:r>
              <a:rPr lang="en-US" sz="2000" dirty="0" smtClean="0"/>
              <a:t>The copy command copies the text into a temporary buffer.  If there is already text in the buffer, it will be overwritten.</a:t>
            </a:r>
          </a:p>
          <a:p>
            <a:pPr eaLnBrk="1" hangingPunct="1">
              <a:lnSpc>
                <a:spcPct val="90000"/>
              </a:lnSpc>
            </a:pPr>
            <a:r>
              <a:rPr lang="en-US" sz="2000" dirty="0" smtClean="0"/>
              <a:t>To move the cursor, use any of the move </a:t>
            </a:r>
            <a:r>
              <a:rPr lang="en-US" sz="2000" dirty="0" smtClean="0"/>
              <a:t>commands.</a:t>
            </a:r>
            <a:endParaRPr lang="en-US" sz="2000" dirty="0" smtClean="0"/>
          </a:p>
          <a:p>
            <a:pPr eaLnBrk="1" hangingPunct="1">
              <a:lnSpc>
                <a:spcPct val="90000"/>
              </a:lnSpc>
            </a:pPr>
            <a:r>
              <a:rPr lang="en-US" sz="2000" dirty="0" smtClean="0"/>
              <a:t>To paste text:</a:t>
            </a:r>
          </a:p>
          <a:p>
            <a:pPr lvl="1" eaLnBrk="1" hangingPunct="1">
              <a:lnSpc>
                <a:spcPct val="90000"/>
              </a:lnSpc>
            </a:pPr>
            <a:r>
              <a:rPr lang="en-US" sz="2000" dirty="0" smtClean="0"/>
              <a:t>Before the cursor:    </a:t>
            </a:r>
            <a:r>
              <a:rPr lang="en-US" sz="2000" dirty="0" smtClean="0">
                <a:solidFill>
                  <a:schemeClr val="hlink"/>
                </a:solidFill>
              </a:rPr>
              <a:t>P</a:t>
            </a:r>
            <a:r>
              <a:rPr lang="en-US" sz="2000" dirty="0" smtClean="0"/>
              <a:t>    (for </a:t>
            </a:r>
            <a:r>
              <a:rPr lang="en-US" sz="2000" b="1" u="sng" dirty="0" smtClean="0"/>
              <a:t>p</a:t>
            </a:r>
            <a:r>
              <a:rPr lang="en-US" sz="2000" dirty="0" smtClean="0"/>
              <a:t>ut, uppercase)</a:t>
            </a:r>
          </a:p>
          <a:p>
            <a:pPr lvl="1" eaLnBrk="1" hangingPunct="1">
              <a:lnSpc>
                <a:spcPct val="90000"/>
              </a:lnSpc>
            </a:pPr>
            <a:r>
              <a:rPr lang="en-US" sz="2000" dirty="0" smtClean="0"/>
              <a:t>After the cursor:       </a:t>
            </a:r>
            <a:r>
              <a:rPr lang="en-US" sz="2000" dirty="0" smtClean="0">
                <a:solidFill>
                  <a:schemeClr val="hlink"/>
                </a:solidFill>
              </a:rPr>
              <a:t>p</a:t>
            </a:r>
            <a:r>
              <a:rPr lang="en-US" sz="2000" dirty="0" smtClean="0"/>
              <a:t>     (lowercase)</a:t>
            </a:r>
          </a:p>
          <a:p>
            <a:pPr eaLnBrk="1" hangingPunct="1">
              <a:lnSpc>
                <a:spcPct val="90000"/>
              </a:lnSpc>
            </a:pPr>
            <a:r>
              <a:rPr lang="en-US" sz="2000" dirty="0" smtClean="0"/>
              <a:t>The text copied into the buffer can be pasted over and over again, as long as the buffer is not </a:t>
            </a:r>
            <a:r>
              <a:rPr lang="en-US" sz="2000" dirty="0" smtClean="0"/>
              <a:t>overwritten.</a:t>
            </a: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81000"/>
            <a:ext cx="8229600" cy="609600"/>
          </a:xfrm>
        </p:spPr>
        <p:txBody>
          <a:bodyPr/>
          <a:lstStyle/>
          <a:p>
            <a:pPr eaLnBrk="1" hangingPunct="1"/>
            <a:r>
              <a:rPr lang="en-US" sz="2800" smtClean="0"/>
              <a:t>Commands to Cut and Paste</a:t>
            </a:r>
          </a:p>
        </p:txBody>
      </p:sp>
      <p:sp>
        <p:nvSpPr>
          <p:cNvPr id="21507" name="Rectangle 3"/>
          <p:cNvSpPr>
            <a:spLocks noGrp="1" noChangeArrowheads="1"/>
          </p:cNvSpPr>
          <p:nvPr>
            <p:ph type="body" idx="1"/>
          </p:nvPr>
        </p:nvSpPr>
        <p:spPr>
          <a:xfrm>
            <a:off x="762000" y="914400"/>
            <a:ext cx="7696200" cy="5257800"/>
          </a:xfrm>
        </p:spPr>
        <p:txBody>
          <a:bodyPr/>
          <a:lstStyle/>
          <a:p>
            <a:pPr eaLnBrk="1" hangingPunct="1">
              <a:lnSpc>
                <a:spcPct val="90000"/>
              </a:lnSpc>
            </a:pPr>
            <a:r>
              <a:rPr lang="en-US" sz="2000" dirty="0" smtClean="0"/>
              <a:t>Cut and paste takes 3 steps, just like with any other editor: cut the text, move the cursor to the appropriate location, paste the text at the cursor.</a:t>
            </a:r>
          </a:p>
          <a:p>
            <a:pPr eaLnBrk="1" hangingPunct="1">
              <a:lnSpc>
                <a:spcPct val="90000"/>
              </a:lnSpc>
            </a:pPr>
            <a:r>
              <a:rPr lang="en-US" sz="2000" dirty="0" smtClean="0"/>
              <a:t>You need to be in command mode to run the cut and paste commands, and you stay in command mode after they </a:t>
            </a:r>
            <a:r>
              <a:rPr lang="en-US" sz="2000" dirty="0" smtClean="0"/>
              <a:t>run.</a:t>
            </a:r>
            <a:endParaRPr lang="en-US" sz="2000" dirty="0" smtClean="0"/>
          </a:p>
          <a:p>
            <a:pPr eaLnBrk="1" hangingPunct="1">
              <a:lnSpc>
                <a:spcPct val="90000"/>
              </a:lnSpc>
            </a:pPr>
            <a:r>
              <a:rPr lang="en-US" sz="2000" dirty="0" smtClean="0"/>
              <a:t>To cut text:</a:t>
            </a:r>
          </a:p>
          <a:p>
            <a:pPr lvl="1" eaLnBrk="1" hangingPunct="1">
              <a:lnSpc>
                <a:spcPct val="90000"/>
              </a:lnSpc>
            </a:pPr>
            <a:r>
              <a:rPr lang="en-US" sz="2000" dirty="0" smtClean="0"/>
              <a:t>Cut current word:   </a:t>
            </a:r>
            <a:r>
              <a:rPr lang="en-US" sz="2000" dirty="0" err="1" smtClean="0">
                <a:solidFill>
                  <a:schemeClr val="hlink"/>
                </a:solidFill>
              </a:rPr>
              <a:t>dw</a:t>
            </a:r>
            <a:r>
              <a:rPr lang="en-US" sz="2000" dirty="0" smtClean="0"/>
              <a:t>   (same command to delete word)</a:t>
            </a:r>
          </a:p>
          <a:p>
            <a:pPr lvl="1" eaLnBrk="1" hangingPunct="1">
              <a:lnSpc>
                <a:spcPct val="90000"/>
              </a:lnSpc>
            </a:pPr>
            <a:r>
              <a:rPr lang="en-US" sz="2000" dirty="0" smtClean="0"/>
              <a:t>Cut current line:     </a:t>
            </a:r>
            <a:r>
              <a:rPr lang="en-US" sz="2000" dirty="0" err="1" smtClean="0">
                <a:solidFill>
                  <a:schemeClr val="hlink"/>
                </a:solidFill>
              </a:rPr>
              <a:t>dd</a:t>
            </a:r>
            <a:endParaRPr lang="en-US" sz="2000" dirty="0" smtClean="0">
              <a:solidFill>
                <a:schemeClr val="hlink"/>
              </a:solidFill>
            </a:endParaRPr>
          </a:p>
          <a:p>
            <a:pPr eaLnBrk="1" hangingPunct="1">
              <a:lnSpc>
                <a:spcPct val="90000"/>
              </a:lnSpc>
            </a:pPr>
            <a:r>
              <a:rPr lang="en-US" sz="2000" dirty="0" smtClean="0"/>
              <a:t>The delete command copies the text into a temporary buffer.  If there is already text in the buffer, it will be overwritten.</a:t>
            </a:r>
          </a:p>
          <a:p>
            <a:pPr eaLnBrk="1" hangingPunct="1">
              <a:lnSpc>
                <a:spcPct val="90000"/>
              </a:lnSpc>
            </a:pPr>
            <a:r>
              <a:rPr lang="en-US" sz="2000" dirty="0" smtClean="0"/>
              <a:t>To move the cursor, use any of the move </a:t>
            </a:r>
            <a:r>
              <a:rPr lang="en-US" sz="2000" dirty="0" smtClean="0"/>
              <a:t>commands.</a:t>
            </a:r>
            <a:endParaRPr lang="en-US" sz="2000" dirty="0" smtClean="0"/>
          </a:p>
          <a:p>
            <a:pPr eaLnBrk="1" hangingPunct="1">
              <a:lnSpc>
                <a:spcPct val="90000"/>
              </a:lnSpc>
            </a:pPr>
            <a:r>
              <a:rPr lang="en-US" sz="2000" dirty="0" smtClean="0"/>
              <a:t>To paste text:</a:t>
            </a:r>
          </a:p>
          <a:p>
            <a:pPr lvl="1" eaLnBrk="1" hangingPunct="1">
              <a:lnSpc>
                <a:spcPct val="90000"/>
              </a:lnSpc>
            </a:pPr>
            <a:r>
              <a:rPr lang="en-US" sz="2000" dirty="0" smtClean="0"/>
              <a:t>Before the cursor:    </a:t>
            </a:r>
            <a:r>
              <a:rPr lang="en-US" sz="2000" dirty="0" smtClean="0">
                <a:solidFill>
                  <a:schemeClr val="hlink"/>
                </a:solidFill>
              </a:rPr>
              <a:t>P</a:t>
            </a:r>
            <a:r>
              <a:rPr lang="en-US" sz="2000" dirty="0" smtClean="0"/>
              <a:t>    (for </a:t>
            </a:r>
            <a:r>
              <a:rPr lang="en-US" sz="2000" b="1" u="sng" dirty="0" smtClean="0"/>
              <a:t>p</a:t>
            </a:r>
            <a:r>
              <a:rPr lang="en-US" sz="2000" dirty="0" smtClean="0"/>
              <a:t>ut, uppercase)</a:t>
            </a:r>
          </a:p>
          <a:p>
            <a:pPr lvl="1" eaLnBrk="1" hangingPunct="1">
              <a:lnSpc>
                <a:spcPct val="90000"/>
              </a:lnSpc>
            </a:pPr>
            <a:r>
              <a:rPr lang="en-US" sz="2000" dirty="0" smtClean="0"/>
              <a:t>After the cursor:       </a:t>
            </a:r>
            <a:r>
              <a:rPr lang="en-US" sz="2000" dirty="0" smtClean="0">
                <a:solidFill>
                  <a:schemeClr val="hlink"/>
                </a:solidFill>
              </a:rPr>
              <a:t>p</a:t>
            </a:r>
            <a:r>
              <a:rPr lang="en-US" sz="2000" dirty="0" smtClean="0"/>
              <a:t>     (lowercase)  </a:t>
            </a:r>
          </a:p>
          <a:p>
            <a:pPr eaLnBrk="1" hangingPunct="1">
              <a:lnSpc>
                <a:spcPct val="90000"/>
              </a:lnSpc>
            </a:pPr>
            <a:r>
              <a:rPr lang="en-US" sz="2000" dirty="0" smtClean="0"/>
              <a:t>The text in the buffer can be pasted over and over again, as long as the temporary buffer is not </a:t>
            </a:r>
            <a:r>
              <a:rPr lang="en-US" sz="2000" dirty="0" smtClean="0"/>
              <a:t>overwritten.</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533400"/>
            <a:ext cx="8229600" cy="655638"/>
          </a:xfrm>
        </p:spPr>
        <p:txBody>
          <a:bodyPr/>
          <a:lstStyle/>
          <a:p>
            <a:pPr eaLnBrk="1" hangingPunct="1"/>
            <a:r>
              <a:rPr lang="en-US" sz="2800" smtClean="0"/>
              <a:t>Commands to Move Existing Text</a:t>
            </a:r>
          </a:p>
        </p:txBody>
      </p:sp>
      <p:sp>
        <p:nvSpPr>
          <p:cNvPr id="22531" name="Rectangle 3"/>
          <p:cNvSpPr>
            <a:spLocks noGrp="1" noChangeArrowheads="1"/>
          </p:cNvSpPr>
          <p:nvPr>
            <p:ph type="body" idx="1"/>
          </p:nvPr>
        </p:nvSpPr>
        <p:spPr>
          <a:xfrm>
            <a:off x="914400" y="1371600"/>
            <a:ext cx="6858000" cy="4267200"/>
          </a:xfrm>
        </p:spPr>
        <p:txBody>
          <a:bodyPr/>
          <a:lstStyle/>
          <a:p>
            <a:pPr eaLnBrk="1" hangingPunct="1"/>
            <a:r>
              <a:rPr lang="en-US" sz="2000" dirty="0" smtClean="0"/>
              <a:t>You need to be in command mode for these commands and you stay in command mode after they </a:t>
            </a:r>
            <a:r>
              <a:rPr lang="en-US" sz="2000" dirty="0" smtClean="0"/>
              <a:t>run.</a:t>
            </a:r>
            <a:endParaRPr lang="en-US" sz="2000" dirty="0" smtClean="0"/>
          </a:p>
          <a:p>
            <a:pPr eaLnBrk="1" hangingPunct="1">
              <a:buFontTx/>
              <a:buNone/>
            </a:pPr>
            <a:endParaRPr lang="en-US" sz="2000" dirty="0" smtClean="0"/>
          </a:p>
          <a:p>
            <a:pPr eaLnBrk="1" hangingPunct="1"/>
            <a:r>
              <a:rPr lang="en-US" sz="2000" dirty="0" smtClean="0"/>
              <a:t>Command to </a:t>
            </a:r>
            <a:r>
              <a:rPr lang="en-US" sz="2000" b="1" u="sng" dirty="0" smtClean="0"/>
              <a:t>j</a:t>
            </a:r>
            <a:r>
              <a:rPr lang="en-US" sz="2000" dirty="0" smtClean="0"/>
              <a:t>oin 2 lines of text:   </a:t>
            </a:r>
            <a:r>
              <a:rPr lang="en-US" sz="2000" dirty="0" smtClean="0">
                <a:solidFill>
                  <a:schemeClr val="hlink"/>
                </a:solidFill>
              </a:rPr>
              <a:t>J</a:t>
            </a:r>
            <a:r>
              <a:rPr lang="en-US" sz="2000" dirty="0" smtClean="0"/>
              <a:t>  (uppercase)                                 </a:t>
            </a:r>
            <a:r>
              <a:rPr lang="en-US" sz="2000" dirty="0" smtClean="0">
                <a:solidFill>
                  <a:schemeClr val="hlink"/>
                </a:solidFill>
              </a:rPr>
              <a:t>J</a:t>
            </a:r>
            <a:r>
              <a:rPr lang="en-US" sz="2000" dirty="0" smtClean="0"/>
              <a:t> will take the line below the current line and append it to the current </a:t>
            </a:r>
            <a:r>
              <a:rPr lang="en-US" sz="2000" dirty="0" smtClean="0"/>
              <a:t>line.</a:t>
            </a:r>
            <a:endParaRPr lang="en-US" sz="2000" dirty="0" smtClean="0"/>
          </a:p>
          <a:p>
            <a:pPr eaLnBrk="1" hangingPunct="1">
              <a:buFontTx/>
              <a:buNone/>
            </a:pPr>
            <a:endParaRPr lang="en-US" sz="2000" dirty="0" smtClean="0"/>
          </a:p>
          <a:p>
            <a:pPr eaLnBrk="1" hangingPunct="1"/>
            <a:r>
              <a:rPr lang="en-US" sz="2000" dirty="0" smtClean="0"/>
              <a:t>Command to insert text from another file    </a:t>
            </a:r>
            <a:r>
              <a:rPr lang="en-US" sz="2000" dirty="0" smtClean="0">
                <a:solidFill>
                  <a:schemeClr val="hlink"/>
                </a:solidFill>
              </a:rPr>
              <a:t>:r  filename</a:t>
            </a:r>
            <a:endParaRPr lang="en-US" sz="2000" dirty="0" smtClean="0"/>
          </a:p>
          <a:p>
            <a:pPr lvl="1" eaLnBrk="1" hangingPunct="1"/>
            <a:r>
              <a:rPr lang="en-US" sz="2000" dirty="0" smtClean="0"/>
              <a:t>Note the </a:t>
            </a:r>
            <a:r>
              <a:rPr lang="en-US" sz="2000" b="1" dirty="0" smtClean="0">
                <a:solidFill>
                  <a:schemeClr val="hlink"/>
                </a:solidFill>
              </a:rPr>
              <a:t>:</a:t>
            </a:r>
            <a:r>
              <a:rPr lang="en-US" sz="2000" dirty="0" smtClean="0"/>
              <a:t> in front, r is for </a:t>
            </a:r>
            <a:r>
              <a:rPr lang="en-US" sz="2000" b="1" u="sng" dirty="0" smtClean="0"/>
              <a:t>r</a:t>
            </a:r>
            <a:r>
              <a:rPr lang="en-US" sz="2000" dirty="0" smtClean="0"/>
              <a:t>ead.</a:t>
            </a:r>
            <a:endParaRPr lang="en-US" sz="2000" dirty="0" smtClean="0"/>
          </a:p>
          <a:p>
            <a:pPr lvl="1" eaLnBrk="1" hangingPunct="1"/>
            <a:r>
              <a:rPr lang="en-US" sz="2000" dirty="0" smtClean="0"/>
              <a:t>This command will copy the file </a:t>
            </a:r>
            <a:r>
              <a:rPr lang="en-US" sz="2000" dirty="0" smtClean="0">
                <a:solidFill>
                  <a:schemeClr val="bg2"/>
                </a:solidFill>
              </a:rPr>
              <a:t>filename</a:t>
            </a:r>
            <a:r>
              <a:rPr lang="en-US" sz="2000" dirty="0" smtClean="0"/>
              <a:t>, and insert the copied text after the current </a:t>
            </a:r>
            <a:r>
              <a:rPr lang="en-US" sz="2000" dirty="0" smtClean="0"/>
              <a:t>line.</a:t>
            </a: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533400"/>
            <a:ext cx="8229600" cy="609600"/>
          </a:xfrm>
        </p:spPr>
        <p:txBody>
          <a:bodyPr/>
          <a:lstStyle/>
          <a:p>
            <a:pPr eaLnBrk="1" hangingPunct="1"/>
            <a:r>
              <a:rPr lang="en-US" sz="2800" smtClean="0"/>
              <a:t>Commands to Repeat An Action</a:t>
            </a:r>
          </a:p>
        </p:txBody>
      </p:sp>
      <p:sp>
        <p:nvSpPr>
          <p:cNvPr id="23555" name="Rectangle 3"/>
          <p:cNvSpPr>
            <a:spLocks noGrp="1" noChangeArrowheads="1"/>
          </p:cNvSpPr>
          <p:nvPr>
            <p:ph type="body" idx="1"/>
          </p:nvPr>
        </p:nvSpPr>
        <p:spPr>
          <a:xfrm>
            <a:off x="914400" y="1219200"/>
            <a:ext cx="7239000" cy="4648200"/>
          </a:xfrm>
        </p:spPr>
        <p:txBody>
          <a:bodyPr/>
          <a:lstStyle/>
          <a:p>
            <a:pPr eaLnBrk="1" hangingPunct="1">
              <a:lnSpc>
                <a:spcPct val="80000"/>
              </a:lnSpc>
            </a:pPr>
            <a:r>
              <a:rPr lang="en-US" sz="2000" dirty="0" smtClean="0"/>
              <a:t>You need to be in command mode to run these commands and you stay in command mode after they </a:t>
            </a:r>
            <a:r>
              <a:rPr lang="en-US" sz="2000" dirty="0" smtClean="0"/>
              <a:t>run.</a:t>
            </a:r>
            <a:endParaRPr lang="en-US" sz="2000" dirty="0" smtClean="0"/>
          </a:p>
          <a:p>
            <a:pPr eaLnBrk="1" hangingPunct="1">
              <a:lnSpc>
                <a:spcPct val="80000"/>
              </a:lnSpc>
            </a:pPr>
            <a:r>
              <a:rPr lang="en-US" sz="2000" dirty="0" smtClean="0"/>
              <a:t>To repeat the previous command:    </a:t>
            </a:r>
            <a:r>
              <a:rPr lang="en-US" sz="2000" b="1" dirty="0" smtClean="0">
                <a:solidFill>
                  <a:schemeClr val="hlink"/>
                </a:solidFill>
              </a:rPr>
              <a:t>.</a:t>
            </a:r>
            <a:r>
              <a:rPr lang="en-US" sz="2000" dirty="0" smtClean="0">
                <a:solidFill>
                  <a:schemeClr val="hlink"/>
                </a:solidFill>
              </a:rPr>
              <a:t>   </a:t>
            </a:r>
            <a:r>
              <a:rPr lang="en-US" sz="2000" dirty="0" smtClean="0"/>
              <a:t>(a period or dot)                     This command will not repeat a move, search, or substitute command</a:t>
            </a:r>
          </a:p>
          <a:p>
            <a:pPr eaLnBrk="1" hangingPunct="1">
              <a:lnSpc>
                <a:spcPct val="80000"/>
              </a:lnSpc>
            </a:pPr>
            <a:endParaRPr lang="en-US" sz="2000" dirty="0" smtClean="0"/>
          </a:p>
          <a:p>
            <a:pPr eaLnBrk="1" hangingPunct="1">
              <a:lnSpc>
                <a:spcPct val="80000"/>
              </a:lnSpc>
            </a:pPr>
            <a:r>
              <a:rPr lang="en-US" sz="2000" dirty="0" smtClean="0"/>
              <a:t>To have </a:t>
            </a:r>
            <a:r>
              <a:rPr lang="en-US" sz="2000" dirty="0" smtClean="0">
                <a:solidFill>
                  <a:schemeClr val="hlink"/>
                </a:solidFill>
              </a:rPr>
              <a:t>vi</a:t>
            </a:r>
            <a:r>
              <a:rPr lang="en-US" sz="2000" dirty="0" smtClean="0"/>
              <a:t> run a command more than once:    </a:t>
            </a:r>
            <a:r>
              <a:rPr lang="en-US" sz="2000" dirty="0" err="1" smtClean="0">
                <a:solidFill>
                  <a:schemeClr val="hlink"/>
                </a:solidFill>
              </a:rPr>
              <a:t>nCommand</a:t>
            </a:r>
            <a:r>
              <a:rPr lang="en-US" sz="2000" dirty="0" smtClean="0">
                <a:solidFill>
                  <a:schemeClr val="hlink"/>
                </a:solidFill>
              </a:rPr>
              <a:t>                 </a:t>
            </a:r>
            <a:r>
              <a:rPr lang="en-US" sz="2000" dirty="0" smtClean="0"/>
              <a:t>where </a:t>
            </a:r>
            <a:r>
              <a:rPr lang="en-US" sz="2000" dirty="0" smtClean="0">
                <a:solidFill>
                  <a:schemeClr val="bg2"/>
                </a:solidFill>
              </a:rPr>
              <a:t>n</a:t>
            </a:r>
            <a:r>
              <a:rPr lang="en-US" sz="2000" dirty="0" smtClean="0"/>
              <a:t> is the number of time you want </a:t>
            </a:r>
            <a:r>
              <a:rPr lang="en-US" sz="2000" dirty="0" smtClean="0">
                <a:solidFill>
                  <a:schemeClr val="hlink"/>
                </a:solidFill>
              </a:rPr>
              <a:t>vi</a:t>
            </a:r>
            <a:r>
              <a:rPr lang="en-US" sz="2000" dirty="0" smtClean="0"/>
              <a:t> to run </a:t>
            </a:r>
            <a:r>
              <a:rPr lang="en-US" sz="2000" dirty="0" smtClean="0">
                <a:solidFill>
                  <a:schemeClr val="bg2"/>
                </a:solidFill>
              </a:rPr>
              <a:t>Command</a:t>
            </a:r>
          </a:p>
          <a:p>
            <a:pPr eaLnBrk="1" hangingPunct="1">
              <a:lnSpc>
                <a:spcPct val="80000"/>
              </a:lnSpc>
              <a:buNone/>
            </a:pPr>
            <a:r>
              <a:rPr lang="en-US" sz="2000" dirty="0" smtClean="0">
                <a:solidFill>
                  <a:schemeClr val="bg2"/>
                </a:solidFill>
              </a:rPr>
              <a:t>	</a:t>
            </a:r>
            <a:r>
              <a:rPr lang="en-US" sz="2000" dirty="0" smtClean="0"/>
              <a:t>Example:     	</a:t>
            </a:r>
            <a:r>
              <a:rPr lang="en-US" sz="2000" dirty="0" err="1" smtClean="0">
                <a:solidFill>
                  <a:schemeClr val="hlink"/>
                </a:solidFill>
              </a:rPr>
              <a:t>dd</a:t>
            </a:r>
            <a:r>
              <a:rPr lang="en-US" sz="2000" dirty="0" smtClean="0"/>
              <a:t>	delete the current line</a:t>
            </a:r>
          </a:p>
          <a:p>
            <a:pPr lvl="2" eaLnBrk="1" hangingPunct="1">
              <a:lnSpc>
                <a:spcPct val="80000"/>
              </a:lnSpc>
              <a:buFontTx/>
              <a:buNone/>
            </a:pPr>
            <a:r>
              <a:rPr lang="en-US" sz="2000" dirty="0" smtClean="0">
                <a:solidFill>
                  <a:schemeClr val="hlink"/>
                </a:solidFill>
              </a:rPr>
              <a:t>		8dd</a:t>
            </a:r>
            <a:r>
              <a:rPr lang="en-US" sz="2000" dirty="0" smtClean="0"/>
              <a:t>	run delete line command 8 times, 		which results in deleting 8 lines, 			starting from the current line</a:t>
            </a:r>
          </a:p>
          <a:p>
            <a:pPr lvl="2" eaLnBrk="1" hangingPunct="1">
              <a:lnSpc>
                <a:spcPct val="80000"/>
              </a:lnSpc>
              <a:spcBef>
                <a:spcPct val="50000"/>
              </a:spcBef>
              <a:buFontTx/>
              <a:buNone/>
            </a:pPr>
            <a:r>
              <a:rPr lang="en-US" sz="2000" dirty="0" smtClean="0"/>
              <a:t>		</a:t>
            </a:r>
            <a:r>
              <a:rPr lang="en-US" sz="2000" dirty="0" smtClean="0">
                <a:solidFill>
                  <a:schemeClr val="hlink"/>
                </a:solidFill>
              </a:rPr>
              <a:t>j</a:t>
            </a:r>
            <a:r>
              <a:rPr lang="en-US" sz="2000" dirty="0" smtClean="0"/>
              <a:t>	move cursor down 1 line</a:t>
            </a:r>
          </a:p>
          <a:p>
            <a:pPr lvl="2" eaLnBrk="1" hangingPunct="1">
              <a:lnSpc>
                <a:spcPct val="80000"/>
              </a:lnSpc>
              <a:buFontTx/>
              <a:buNone/>
            </a:pPr>
            <a:r>
              <a:rPr lang="en-US" sz="2000" dirty="0" smtClean="0"/>
              <a:t>		</a:t>
            </a:r>
            <a:r>
              <a:rPr lang="en-US" sz="2000" dirty="0" smtClean="0">
                <a:solidFill>
                  <a:schemeClr val="hlink"/>
                </a:solidFill>
              </a:rPr>
              <a:t>20j</a:t>
            </a:r>
            <a:r>
              <a:rPr lang="en-US" sz="2000" dirty="0" smtClean="0"/>
              <a:t>	move cursor down 20 lines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2800" smtClean="0"/>
              <a:t>Commands to Undo and Redo</a:t>
            </a:r>
          </a:p>
        </p:txBody>
      </p:sp>
      <p:sp>
        <p:nvSpPr>
          <p:cNvPr id="24579" name="Rectangle 3"/>
          <p:cNvSpPr>
            <a:spLocks noGrp="1" noChangeArrowheads="1"/>
          </p:cNvSpPr>
          <p:nvPr>
            <p:ph type="body" idx="1"/>
          </p:nvPr>
        </p:nvSpPr>
        <p:spPr>
          <a:xfrm>
            <a:off x="990600" y="1219200"/>
            <a:ext cx="7391400" cy="4525963"/>
          </a:xfrm>
        </p:spPr>
        <p:txBody>
          <a:bodyPr/>
          <a:lstStyle/>
          <a:p>
            <a:pPr eaLnBrk="1" hangingPunct="1"/>
            <a:r>
              <a:rPr lang="en-US" sz="2000" dirty="0" smtClean="0"/>
              <a:t>You need to be in command mode to run these commands and you stay in command mode after they </a:t>
            </a:r>
            <a:r>
              <a:rPr lang="en-US" sz="2000" dirty="0" smtClean="0"/>
              <a:t>run.</a:t>
            </a:r>
            <a:endParaRPr lang="en-US" sz="2000" dirty="0" smtClean="0"/>
          </a:p>
          <a:p>
            <a:pPr eaLnBrk="1" hangingPunct="1"/>
            <a:r>
              <a:rPr lang="en-US" sz="2000" dirty="0" smtClean="0"/>
              <a:t>To undo:   </a:t>
            </a:r>
            <a:r>
              <a:rPr lang="en-US" sz="2000" dirty="0" smtClean="0">
                <a:solidFill>
                  <a:schemeClr val="hlink"/>
                </a:solidFill>
              </a:rPr>
              <a:t>u</a:t>
            </a:r>
          </a:p>
          <a:p>
            <a:pPr lvl="1" eaLnBrk="1" hangingPunct="1">
              <a:buFontTx/>
              <a:buNone/>
            </a:pPr>
            <a:r>
              <a:rPr lang="en-US" sz="1800" dirty="0" smtClean="0"/>
              <a:t>You can keep undoing until the last time you save the file</a:t>
            </a:r>
          </a:p>
          <a:p>
            <a:pPr eaLnBrk="1" hangingPunct="1"/>
            <a:r>
              <a:rPr lang="en-US" sz="2000" dirty="0" smtClean="0"/>
              <a:t>To redo:    </a:t>
            </a:r>
            <a:r>
              <a:rPr lang="en-US" sz="2000" dirty="0" smtClean="0">
                <a:solidFill>
                  <a:schemeClr val="hlink"/>
                </a:solidFill>
              </a:rPr>
              <a:t>control-r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04800"/>
            <a:ext cx="8229600" cy="533400"/>
          </a:xfrm>
        </p:spPr>
        <p:txBody>
          <a:bodyPr/>
          <a:lstStyle/>
          <a:p>
            <a:pPr eaLnBrk="1" hangingPunct="1"/>
            <a:r>
              <a:rPr lang="en-US" sz="2800" dirty="0" smtClean="0"/>
              <a:t>Administrative Commands</a:t>
            </a:r>
          </a:p>
        </p:txBody>
      </p:sp>
      <p:sp>
        <p:nvSpPr>
          <p:cNvPr id="25603" name="Rectangle 3"/>
          <p:cNvSpPr>
            <a:spLocks noGrp="1" noChangeArrowheads="1"/>
          </p:cNvSpPr>
          <p:nvPr>
            <p:ph type="body" idx="1"/>
          </p:nvPr>
        </p:nvSpPr>
        <p:spPr>
          <a:xfrm>
            <a:off x="457200" y="838200"/>
            <a:ext cx="8077200" cy="5334000"/>
          </a:xfrm>
        </p:spPr>
        <p:txBody>
          <a:bodyPr/>
          <a:lstStyle/>
          <a:p>
            <a:pPr eaLnBrk="1" hangingPunct="1">
              <a:lnSpc>
                <a:spcPct val="90000"/>
              </a:lnSpc>
            </a:pPr>
            <a:r>
              <a:rPr lang="en-US" sz="2000" dirty="0" smtClean="0"/>
              <a:t>To see the status of the current file, such as the filename, how many lines of text, etc.       </a:t>
            </a:r>
            <a:r>
              <a:rPr lang="en-US" sz="2000" dirty="0" smtClean="0">
                <a:solidFill>
                  <a:schemeClr val="hlink"/>
                </a:solidFill>
              </a:rPr>
              <a:t>:f</a:t>
            </a:r>
            <a:r>
              <a:rPr lang="en-US" sz="2000" dirty="0" smtClean="0"/>
              <a:t>    (for </a:t>
            </a:r>
            <a:r>
              <a:rPr lang="en-US" sz="2000" b="1" u="sng" dirty="0" smtClean="0"/>
              <a:t>f</a:t>
            </a:r>
            <a:r>
              <a:rPr lang="en-US" sz="2000" dirty="0" smtClean="0"/>
              <a:t>ile)</a:t>
            </a:r>
          </a:p>
          <a:p>
            <a:pPr eaLnBrk="1" hangingPunct="1">
              <a:lnSpc>
                <a:spcPct val="90000"/>
              </a:lnSpc>
            </a:pPr>
            <a:r>
              <a:rPr lang="en-US" sz="2000" dirty="0" smtClean="0"/>
              <a:t>To temporarily bring up a </a:t>
            </a:r>
            <a:r>
              <a:rPr lang="en-US" sz="2000" b="1" u="sng" dirty="0" smtClean="0"/>
              <a:t>sh</a:t>
            </a:r>
            <a:r>
              <a:rPr lang="en-US" sz="2000" dirty="0" smtClean="0"/>
              <a:t>ell     </a:t>
            </a:r>
            <a:r>
              <a:rPr lang="en-US" sz="2000" dirty="0" smtClean="0">
                <a:solidFill>
                  <a:schemeClr val="hlink"/>
                </a:solidFill>
              </a:rPr>
              <a:t>:</a:t>
            </a:r>
            <a:r>
              <a:rPr lang="en-US" sz="2000" dirty="0" err="1" smtClean="0">
                <a:solidFill>
                  <a:schemeClr val="hlink"/>
                </a:solidFill>
              </a:rPr>
              <a:t>sh</a:t>
            </a:r>
            <a:endParaRPr lang="en-US" sz="2000" dirty="0" smtClean="0">
              <a:solidFill>
                <a:schemeClr val="hlink"/>
              </a:solidFill>
            </a:endParaRPr>
          </a:p>
          <a:p>
            <a:pPr lvl="1" eaLnBrk="1" hangingPunct="1">
              <a:lnSpc>
                <a:spcPct val="90000"/>
              </a:lnSpc>
            </a:pPr>
            <a:r>
              <a:rPr lang="en-US" sz="2000" dirty="0" smtClean="0"/>
              <a:t>At the shell prompt you can run any shell </a:t>
            </a:r>
            <a:r>
              <a:rPr lang="en-US" sz="2000" dirty="0" smtClean="0"/>
              <a:t>command.</a:t>
            </a:r>
            <a:endParaRPr lang="en-US" sz="2000" dirty="0" smtClean="0"/>
          </a:p>
          <a:p>
            <a:pPr lvl="1" eaLnBrk="1" hangingPunct="1">
              <a:lnSpc>
                <a:spcPct val="90000"/>
              </a:lnSpc>
            </a:pPr>
            <a:r>
              <a:rPr lang="en-US" sz="2000" dirty="0" smtClean="0"/>
              <a:t>When done, type </a:t>
            </a:r>
            <a:r>
              <a:rPr lang="en-US" sz="2000" dirty="0" smtClean="0">
                <a:solidFill>
                  <a:schemeClr val="hlink"/>
                </a:solidFill>
              </a:rPr>
              <a:t>exit</a:t>
            </a:r>
            <a:r>
              <a:rPr lang="en-US" sz="2000" dirty="0" smtClean="0"/>
              <a:t> at the shell prompt and to get back to the </a:t>
            </a:r>
            <a:r>
              <a:rPr lang="en-US" sz="2000" dirty="0" smtClean="0">
                <a:solidFill>
                  <a:schemeClr val="hlink"/>
                </a:solidFill>
              </a:rPr>
              <a:t>vi</a:t>
            </a:r>
            <a:r>
              <a:rPr lang="en-US" sz="2000" dirty="0" smtClean="0"/>
              <a:t> screen that you were </a:t>
            </a:r>
            <a:r>
              <a:rPr lang="en-US" sz="2000" dirty="0" smtClean="0"/>
              <a:t>at.</a:t>
            </a:r>
            <a:endParaRPr lang="en-US" sz="2000" dirty="0" smtClean="0"/>
          </a:p>
          <a:p>
            <a:pPr eaLnBrk="1" hangingPunct="1">
              <a:lnSpc>
                <a:spcPct val="90000"/>
              </a:lnSpc>
            </a:pPr>
            <a:r>
              <a:rPr lang="en-US" sz="2000" dirty="0" smtClean="0"/>
              <a:t>Line numbering:</a:t>
            </a:r>
          </a:p>
          <a:p>
            <a:pPr lvl="1" eaLnBrk="1" hangingPunct="1">
              <a:lnSpc>
                <a:spcPct val="90000"/>
              </a:lnSpc>
            </a:pPr>
            <a:r>
              <a:rPr lang="en-US" sz="2000" dirty="0" smtClean="0"/>
              <a:t>To show line numbers for the lines in the text file    </a:t>
            </a:r>
            <a:r>
              <a:rPr lang="en-US" sz="2000" dirty="0" smtClean="0">
                <a:solidFill>
                  <a:schemeClr val="hlink"/>
                </a:solidFill>
              </a:rPr>
              <a:t>:set number</a:t>
            </a:r>
          </a:p>
          <a:p>
            <a:pPr lvl="1" eaLnBrk="1" hangingPunct="1">
              <a:lnSpc>
                <a:spcPct val="90000"/>
              </a:lnSpc>
            </a:pPr>
            <a:r>
              <a:rPr lang="en-US" sz="2000" dirty="0" smtClean="0"/>
              <a:t>To show no line number    </a:t>
            </a:r>
            <a:r>
              <a:rPr lang="en-US" sz="2000" dirty="0" smtClean="0">
                <a:solidFill>
                  <a:schemeClr val="hlink"/>
                </a:solidFill>
              </a:rPr>
              <a:t>:set </a:t>
            </a:r>
            <a:r>
              <a:rPr lang="en-US" sz="2000" dirty="0" err="1" smtClean="0">
                <a:solidFill>
                  <a:schemeClr val="hlink"/>
                </a:solidFill>
              </a:rPr>
              <a:t>nonumber</a:t>
            </a:r>
            <a:endParaRPr lang="en-US" sz="2000" dirty="0" smtClean="0">
              <a:solidFill>
                <a:schemeClr val="hlink"/>
              </a:solidFill>
            </a:endParaRPr>
          </a:p>
          <a:p>
            <a:pPr lvl="1" eaLnBrk="1" hangingPunct="1">
              <a:lnSpc>
                <a:spcPct val="90000"/>
              </a:lnSpc>
            </a:pPr>
            <a:r>
              <a:rPr lang="en-US" sz="2000" dirty="0" smtClean="0"/>
              <a:t>Note that the line number shown is for the display window of </a:t>
            </a:r>
            <a:r>
              <a:rPr lang="en-US" sz="2000" dirty="0" smtClean="0">
                <a:solidFill>
                  <a:schemeClr val="hlink"/>
                </a:solidFill>
              </a:rPr>
              <a:t>vi</a:t>
            </a:r>
            <a:r>
              <a:rPr lang="en-US" sz="2000" dirty="0" smtClean="0"/>
              <a:t> only. No line number is added to the text file itself.</a:t>
            </a:r>
          </a:p>
          <a:p>
            <a:pPr lvl="1" eaLnBrk="1" hangingPunct="1">
              <a:lnSpc>
                <a:spcPct val="90000"/>
              </a:lnSpc>
            </a:pPr>
            <a:r>
              <a:rPr lang="en-US" sz="2000" dirty="0" smtClean="0"/>
              <a:t>The default is no line number. Setting or not setting the line number applies only to the current </a:t>
            </a:r>
            <a:r>
              <a:rPr lang="en-US" sz="2000" dirty="0" smtClean="0">
                <a:solidFill>
                  <a:schemeClr val="hlink"/>
                </a:solidFill>
              </a:rPr>
              <a:t>vi</a:t>
            </a:r>
            <a:r>
              <a:rPr lang="en-US" sz="2000" dirty="0" smtClean="0"/>
              <a:t> session. </a:t>
            </a:r>
          </a:p>
          <a:p>
            <a:pPr lvl="1" eaLnBrk="1" hangingPunct="1">
              <a:lnSpc>
                <a:spcPct val="90000"/>
              </a:lnSpc>
            </a:pPr>
            <a:r>
              <a:rPr lang="en-US" sz="2000" dirty="0" smtClean="0"/>
              <a:t>To save the line numbering permanently, use </a:t>
            </a:r>
            <a:r>
              <a:rPr lang="en-US" sz="2000" dirty="0" smtClean="0">
                <a:solidFill>
                  <a:schemeClr val="hlink"/>
                </a:solidFill>
              </a:rPr>
              <a:t>vi</a:t>
            </a:r>
            <a:r>
              <a:rPr lang="en-US" sz="2000" dirty="0" smtClean="0"/>
              <a:t> to create a text file named </a:t>
            </a:r>
            <a:r>
              <a:rPr lang="en-US" sz="2000" dirty="0" smtClean="0">
                <a:solidFill>
                  <a:schemeClr val="hlink"/>
                </a:solidFill>
              </a:rPr>
              <a:t>.</a:t>
            </a:r>
            <a:r>
              <a:rPr lang="en-US" sz="2000" dirty="0" err="1" smtClean="0">
                <a:solidFill>
                  <a:schemeClr val="hlink"/>
                </a:solidFill>
              </a:rPr>
              <a:t>exrc</a:t>
            </a:r>
            <a:r>
              <a:rPr lang="en-US" sz="2000" dirty="0" smtClean="0"/>
              <a:t>. Add in this file the line       </a:t>
            </a:r>
            <a:r>
              <a:rPr lang="en-US" sz="2000" dirty="0" smtClean="0">
                <a:solidFill>
                  <a:schemeClr val="hlink"/>
                </a:solidFill>
              </a:rPr>
              <a:t>set number</a:t>
            </a:r>
          </a:p>
          <a:p>
            <a:pPr lvl="1" eaLnBrk="1" hangingPunct="1">
              <a:lnSpc>
                <a:spcPct val="90000"/>
              </a:lnSpc>
              <a:buFontTx/>
              <a:buNone/>
            </a:pPr>
            <a:r>
              <a:rPr lang="en-US" sz="2000" dirty="0" smtClean="0"/>
              <a:t> 	and then save the file.  Line numbering will take place in the next vi session.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381000"/>
            <a:ext cx="8229600" cy="609600"/>
          </a:xfrm>
        </p:spPr>
        <p:txBody>
          <a:bodyPr/>
          <a:lstStyle/>
          <a:p>
            <a:pPr eaLnBrk="1" hangingPunct="1"/>
            <a:r>
              <a:rPr lang="en-US" sz="2800" smtClean="0"/>
              <a:t>Swap File</a:t>
            </a:r>
          </a:p>
        </p:txBody>
      </p:sp>
      <p:sp>
        <p:nvSpPr>
          <p:cNvPr id="26627" name="Rectangle 3"/>
          <p:cNvSpPr>
            <a:spLocks noGrp="1" noChangeArrowheads="1"/>
          </p:cNvSpPr>
          <p:nvPr>
            <p:ph type="body" idx="1"/>
          </p:nvPr>
        </p:nvSpPr>
        <p:spPr>
          <a:xfrm>
            <a:off x="685800" y="914400"/>
            <a:ext cx="7772400" cy="5562600"/>
          </a:xfrm>
        </p:spPr>
        <p:txBody>
          <a:bodyPr/>
          <a:lstStyle/>
          <a:p>
            <a:pPr eaLnBrk="1" hangingPunct="1">
              <a:lnSpc>
                <a:spcPct val="90000"/>
              </a:lnSpc>
            </a:pPr>
            <a:r>
              <a:rPr lang="en-US" sz="2000" dirty="0" smtClean="0"/>
              <a:t>When you use </a:t>
            </a:r>
            <a:r>
              <a:rPr lang="en-US" sz="2000" dirty="0" smtClean="0">
                <a:solidFill>
                  <a:schemeClr val="hlink"/>
                </a:solidFill>
              </a:rPr>
              <a:t>vi</a:t>
            </a:r>
            <a:r>
              <a:rPr lang="en-US" sz="2000" dirty="0" smtClean="0"/>
              <a:t> to open any text file, for example the file </a:t>
            </a:r>
            <a:r>
              <a:rPr lang="en-US" sz="2000" dirty="0" err="1" smtClean="0">
                <a:solidFill>
                  <a:schemeClr val="bg2"/>
                </a:solidFill>
              </a:rPr>
              <a:t>fileA</a:t>
            </a:r>
            <a:r>
              <a:rPr lang="en-US" sz="2000" dirty="0" smtClean="0"/>
              <a:t>, </a:t>
            </a:r>
            <a:r>
              <a:rPr lang="en-US" sz="2000" dirty="0" smtClean="0">
                <a:solidFill>
                  <a:schemeClr val="hlink"/>
                </a:solidFill>
              </a:rPr>
              <a:t>vi</a:t>
            </a:r>
            <a:r>
              <a:rPr lang="en-US" sz="2000" dirty="0" smtClean="0"/>
              <a:t> creates a temporary file with the name </a:t>
            </a:r>
            <a:r>
              <a:rPr lang="en-US" sz="2000" dirty="0" smtClean="0">
                <a:solidFill>
                  <a:schemeClr val="bg2"/>
                </a:solidFill>
              </a:rPr>
              <a:t>.</a:t>
            </a:r>
            <a:r>
              <a:rPr lang="en-US" sz="2000" dirty="0" err="1" smtClean="0">
                <a:solidFill>
                  <a:schemeClr val="bg2"/>
                </a:solidFill>
              </a:rPr>
              <a:t>fileA.swp</a:t>
            </a:r>
            <a:r>
              <a:rPr lang="en-US" sz="2000" dirty="0" smtClean="0"/>
              <a:t>. This called a swap file.</a:t>
            </a:r>
          </a:p>
          <a:p>
            <a:pPr eaLnBrk="1" hangingPunct="1">
              <a:lnSpc>
                <a:spcPct val="90000"/>
              </a:lnSpc>
            </a:pPr>
            <a:r>
              <a:rPr lang="en-US" sz="2000" dirty="0" smtClean="0"/>
              <a:t>It is this swap file that you change if you make any change to </a:t>
            </a:r>
            <a:r>
              <a:rPr lang="en-US" sz="2000" dirty="0" err="1" smtClean="0">
                <a:solidFill>
                  <a:schemeClr val="bg2"/>
                </a:solidFill>
              </a:rPr>
              <a:t>fileA</a:t>
            </a:r>
            <a:r>
              <a:rPr lang="en-US" sz="2000" dirty="0" smtClean="0">
                <a:solidFill>
                  <a:schemeClr val="bg2"/>
                </a:solidFill>
              </a:rPr>
              <a:t>.</a:t>
            </a:r>
          </a:p>
          <a:p>
            <a:pPr eaLnBrk="1" hangingPunct="1">
              <a:lnSpc>
                <a:spcPct val="90000"/>
              </a:lnSpc>
            </a:pPr>
            <a:r>
              <a:rPr lang="en-US" sz="2000" dirty="0" smtClean="0"/>
              <a:t>When you quit out of </a:t>
            </a:r>
            <a:r>
              <a:rPr lang="en-US" sz="2000" dirty="0" smtClean="0">
                <a:solidFill>
                  <a:schemeClr val="hlink"/>
                </a:solidFill>
              </a:rPr>
              <a:t>vi</a:t>
            </a:r>
            <a:r>
              <a:rPr lang="en-US" sz="2000" dirty="0" smtClean="0"/>
              <a:t>, </a:t>
            </a:r>
            <a:r>
              <a:rPr lang="en-US" sz="2000" dirty="0" smtClean="0">
                <a:solidFill>
                  <a:schemeClr val="hlink"/>
                </a:solidFill>
              </a:rPr>
              <a:t>vi</a:t>
            </a:r>
            <a:r>
              <a:rPr lang="en-US" sz="2000" dirty="0" smtClean="0"/>
              <a:t> copies </a:t>
            </a:r>
            <a:r>
              <a:rPr lang="en-US" sz="2000" dirty="0" smtClean="0">
                <a:solidFill>
                  <a:schemeClr val="bg2"/>
                </a:solidFill>
              </a:rPr>
              <a:t>.</a:t>
            </a:r>
            <a:r>
              <a:rPr lang="en-US" sz="2000" dirty="0" err="1" smtClean="0">
                <a:solidFill>
                  <a:schemeClr val="bg2"/>
                </a:solidFill>
              </a:rPr>
              <a:t>fileA.swp</a:t>
            </a:r>
            <a:r>
              <a:rPr lang="en-US" sz="2000" dirty="0" smtClean="0"/>
              <a:t> and overwrites the original </a:t>
            </a:r>
            <a:r>
              <a:rPr lang="en-US" sz="2000" dirty="0" err="1" smtClean="0">
                <a:solidFill>
                  <a:schemeClr val="bg2"/>
                </a:solidFill>
              </a:rPr>
              <a:t>fileA</a:t>
            </a:r>
            <a:r>
              <a:rPr lang="en-US" sz="2000" dirty="0" smtClean="0">
                <a:solidFill>
                  <a:schemeClr val="bg2"/>
                </a:solidFill>
              </a:rPr>
              <a:t>,</a:t>
            </a:r>
            <a:r>
              <a:rPr lang="en-US" sz="2000" dirty="0" smtClean="0"/>
              <a:t> and then deletes </a:t>
            </a:r>
            <a:r>
              <a:rPr lang="en-US" sz="2000" dirty="0" smtClean="0">
                <a:solidFill>
                  <a:schemeClr val="bg2"/>
                </a:solidFill>
              </a:rPr>
              <a:t>.</a:t>
            </a:r>
            <a:r>
              <a:rPr lang="en-US" sz="2000" dirty="0" err="1" smtClean="0">
                <a:solidFill>
                  <a:schemeClr val="bg2"/>
                </a:solidFill>
              </a:rPr>
              <a:t>fileA.swp</a:t>
            </a:r>
            <a:endParaRPr lang="en-US" sz="2000" dirty="0" smtClean="0">
              <a:solidFill>
                <a:schemeClr val="bg2"/>
              </a:solidFill>
            </a:endParaRPr>
          </a:p>
          <a:p>
            <a:pPr eaLnBrk="1" hangingPunct="1">
              <a:lnSpc>
                <a:spcPct val="90000"/>
              </a:lnSpc>
            </a:pPr>
            <a:r>
              <a:rPr lang="en-US" sz="2000" dirty="0" smtClean="0"/>
              <a:t>If you did not quit out of </a:t>
            </a:r>
            <a:r>
              <a:rPr lang="en-US" sz="2000" dirty="0" smtClean="0">
                <a:solidFill>
                  <a:schemeClr val="hlink"/>
                </a:solidFill>
              </a:rPr>
              <a:t>vi</a:t>
            </a:r>
            <a:r>
              <a:rPr lang="en-US" sz="2000" dirty="0" smtClean="0"/>
              <a:t> by using a quit command, then </a:t>
            </a:r>
            <a:r>
              <a:rPr lang="en-US" sz="2000" dirty="0" smtClean="0">
                <a:solidFill>
                  <a:schemeClr val="hlink"/>
                </a:solidFill>
              </a:rPr>
              <a:t>vi</a:t>
            </a:r>
            <a:r>
              <a:rPr lang="en-US" sz="2000" dirty="0" smtClean="0"/>
              <a:t> does not know to overwrite the original file and delete the swap file,</a:t>
            </a:r>
            <a:r>
              <a:rPr lang="en-US" sz="2000" dirty="0" smtClean="0">
                <a:solidFill>
                  <a:schemeClr val="bg2"/>
                </a:solidFill>
              </a:rPr>
              <a:t> </a:t>
            </a:r>
            <a:r>
              <a:rPr lang="en-US" sz="2000" dirty="0" smtClean="0"/>
              <a:t>so the swap file remains in your directory.</a:t>
            </a:r>
          </a:p>
          <a:p>
            <a:pPr eaLnBrk="1" hangingPunct="1">
              <a:lnSpc>
                <a:spcPct val="90000"/>
              </a:lnSpc>
            </a:pPr>
            <a:r>
              <a:rPr lang="en-US" sz="2000" dirty="0" smtClean="0"/>
              <a:t>This means that when you use </a:t>
            </a:r>
            <a:r>
              <a:rPr lang="en-US" sz="2000" dirty="0" smtClean="0">
                <a:solidFill>
                  <a:schemeClr val="hlink"/>
                </a:solidFill>
              </a:rPr>
              <a:t>vi</a:t>
            </a:r>
            <a:r>
              <a:rPr lang="en-US" sz="2000" dirty="0" smtClean="0"/>
              <a:t> to open </a:t>
            </a:r>
            <a:r>
              <a:rPr lang="en-US" sz="2000" dirty="0" err="1" smtClean="0">
                <a:solidFill>
                  <a:schemeClr val="bg2"/>
                </a:solidFill>
              </a:rPr>
              <a:t>fileA</a:t>
            </a:r>
            <a:r>
              <a:rPr lang="en-US" sz="2000" dirty="0" smtClean="0"/>
              <a:t> the next time, </a:t>
            </a:r>
            <a:r>
              <a:rPr lang="en-US" sz="2000" dirty="0" smtClean="0">
                <a:solidFill>
                  <a:schemeClr val="hlink"/>
                </a:solidFill>
              </a:rPr>
              <a:t>vi</a:t>
            </a:r>
            <a:r>
              <a:rPr lang="en-US" sz="2000" dirty="0" smtClean="0"/>
              <a:t> will alert you that the swap </a:t>
            </a:r>
            <a:r>
              <a:rPr lang="en-US" sz="2000" smtClean="0"/>
              <a:t>file exists.  </a:t>
            </a:r>
            <a:r>
              <a:rPr lang="en-US" sz="2000" dirty="0" smtClean="0"/>
              <a:t>At this point, you have a choice to use the swap file or to use the original version. If you do not want to be alerted again about the swap file, make sure you delete it.</a:t>
            </a:r>
          </a:p>
          <a:p>
            <a:pPr eaLnBrk="1" hangingPunct="1">
              <a:lnSpc>
                <a:spcPct val="90000"/>
              </a:lnSpc>
            </a:pPr>
            <a:endParaRPr lang="en-US" sz="2000" dirty="0" smtClean="0"/>
          </a:p>
          <a:p>
            <a:pPr algn="ctr" eaLnBrk="1" hangingPunct="1">
              <a:lnSpc>
                <a:spcPct val="90000"/>
              </a:lnSpc>
              <a:buFontTx/>
              <a:buNone/>
            </a:pPr>
            <a:r>
              <a:rPr lang="en-US" sz="2000" dirty="0" smtClean="0"/>
              <a:t>Next stop: Directories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533400"/>
            <a:ext cx="8229600" cy="533400"/>
          </a:xfrm>
        </p:spPr>
        <p:txBody>
          <a:bodyPr/>
          <a:lstStyle/>
          <a:p>
            <a:pPr eaLnBrk="1" hangingPunct="1"/>
            <a:r>
              <a:rPr lang="en-US" sz="2800" smtClean="0"/>
              <a:t>Text Editors</a:t>
            </a:r>
            <a:endParaRPr lang="en-US" sz="2000" smtClean="0"/>
          </a:p>
        </p:txBody>
      </p:sp>
      <p:sp>
        <p:nvSpPr>
          <p:cNvPr id="3075" name="Rectangle 3"/>
          <p:cNvSpPr>
            <a:spLocks noGrp="1" noChangeArrowheads="1"/>
          </p:cNvSpPr>
          <p:nvPr>
            <p:ph type="body" idx="1"/>
          </p:nvPr>
        </p:nvSpPr>
        <p:spPr>
          <a:xfrm>
            <a:off x="533400" y="1066800"/>
            <a:ext cx="8229600" cy="5105400"/>
          </a:xfrm>
        </p:spPr>
        <p:txBody>
          <a:bodyPr/>
          <a:lstStyle/>
          <a:p>
            <a:pPr eaLnBrk="1" hangingPunct="1"/>
            <a:r>
              <a:rPr lang="en-US" sz="2000" dirty="0" smtClean="0"/>
              <a:t>A text editor is a tool used for creating and modifying text files. </a:t>
            </a:r>
          </a:p>
          <a:p>
            <a:pPr eaLnBrk="1" hangingPunct="1"/>
            <a:r>
              <a:rPr lang="en-US" sz="2000" dirty="0" smtClean="0"/>
              <a:t>A text file contains basic characters that you can type in from the keyboard: letters, numbers, punctuation marks. A text file does not contain text formatting such as different font sizes, font types, colors,    or special formats such as </a:t>
            </a:r>
            <a:r>
              <a:rPr lang="en-US" sz="2000" dirty="0" smtClean="0"/>
              <a:t>columns, bullets, and tables.</a:t>
            </a:r>
            <a:endParaRPr lang="en-US" sz="2000" dirty="0" smtClean="0"/>
          </a:p>
          <a:p>
            <a:pPr eaLnBrk="1" hangingPunct="1"/>
            <a:r>
              <a:rPr lang="en-US" sz="2000" dirty="0" smtClean="0"/>
              <a:t>Text files are most often used with computers: software programs, scripts, log files, error files. On the Windows system, text files have the filename extension of </a:t>
            </a:r>
            <a:r>
              <a:rPr lang="en-US" sz="2000" i="1" dirty="0" smtClean="0"/>
              <a:t>.txt</a:t>
            </a:r>
          </a:p>
          <a:p>
            <a:pPr eaLnBrk="1" hangingPunct="1"/>
            <a:r>
              <a:rPr lang="en-US" sz="2000" dirty="0" smtClean="0"/>
              <a:t>Because text files are basic character files that are used with computer systems, a text editor has basic functionalities to modify these files, such as add, delete, change, cut, copy, paste. To do more visual formatting such as font color or table formatting, you would need to use a word processor rather than a text editor.</a:t>
            </a:r>
          </a:p>
          <a:p>
            <a:pPr eaLnBrk="1" hangingPunct="1"/>
            <a:r>
              <a:rPr lang="en-US" sz="2000" dirty="0" smtClean="0"/>
              <a:t>For this class, we will learn to use a text editor so that we can modify text files.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868362"/>
          </a:xfrm>
        </p:spPr>
        <p:txBody>
          <a:bodyPr/>
          <a:lstStyle/>
          <a:p>
            <a:pPr eaLnBrk="1" hangingPunct="1"/>
            <a:r>
              <a:rPr lang="en-US" sz="2800" smtClean="0"/>
              <a:t>Text Editing Utilities</a:t>
            </a:r>
          </a:p>
        </p:txBody>
      </p:sp>
      <p:sp>
        <p:nvSpPr>
          <p:cNvPr id="4099" name="Rectangle 3"/>
          <p:cNvSpPr>
            <a:spLocks noGrp="1" noChangeArrowheads="1"/>
          </p:cNvSpPr>
          <p:nvPr>
            <p:ph type="body" idx="1"/>
          </p:nvPr>
        </p:nvSpPr>
        <p:spPr>
          <a:xfrm>
            <a:off x="609600" y="1143000"/>
            <a:ext cx="7848600" cy="5029200"/>
          </a:xfrm>
        </p:spPr>
        <p:txBody>
          <a:bodyPr/>
          <a:lstStyle/>
          <a:p>
            <a:pPr eaLnBrk="1" hangingPunct="1">
              <a:lnSpc>
                <a:spcPct val="80000"/>
              </a:lnSpc>
            </a:pPr>
            <a:r>
              <a:rPr lang="en-US" sz="2000" dirty="0" smtClean="0"/>
              <a:t>There are a few common text editing utilities available for </a:t>
            </a:r>
            <a:r>
              <a:rPr lang="en-US" sz="2000" dirty="0" smtClean="0"/>
              <a:t>Linux:</a:t>
            </a:r>
            <a:endParaRPr lang="en-US" sz="2000" dirty="0" smtClean="0"/>
          </a:p>
          <a:p>
            <a:pPr lvl="1" eaLnBrk="1" hangingPunct="1">
              <a:lnSpc>
                <a:spcPct val="80000"/>
              </a:lnSpc>
            </a:pPr>
            <a:r>
              <a:rPr lang="en-US" sz="2000" dirty="0" smtClean="0">
                <a:solidFill>
                  <a:schemeClr val="hlink"/>
                </a:solidFill>
              </a:rPr>
              <a:t>vi</a:t>
            </a:r>
            <a:r>
              <a:rPr lang="en-US" sz="2000" dirty="0" smtClean="0"/>
              <a:t>: (</a:t>
            </a:r>
            <a:r>
              <a:rPr lang="en-US" sz="2000" b="1" u="sng" dirty="0" smtClean="0"/>
              <a:t>v</a:t>
            </a:r>
            <a:r>
              <a:rPr lang="en-US" sz="2000" dirty="0" smtClean="0"/>
              <a:t>isual </a:t>
            </a:r>
            <a:r>
              <a:rPr lang="en-US" sz="2000" b="1" u="sng" dirty="0" smtClean="0"/>
              <a:t>i</a:t>
            </a:r>
            <a:r>
              <a:rPr lang="en-US" sz="2000" dirty="0" smtClean="0"/>
              <a:t>nterpreter) the “original” and oldest text editor. It was developed by UC Berkeley student Bill Joy, when Unix was in its early stages. It is now often replaced by </a:t>
            </a:r>
            <a:r>
              <a:rPr lang="en-US" sz="2000" dirty="0" smtClean="0">
                <a:solidFill>
                  <a:schemeClr val="hlink"/>
                </a:solidFill>
              </a:rPr>
              <a:t>vim.</a:t>
            </a:r>
            <a:endParaRPr lang="en-US" sz="2000" dirty="0" smtClean="0">
              <a:solidFill>
                <a:schemeClr val="hlink"/>
              </a:solidFill>
            </a:endParaRPr>
          </a:p>
          <a:p>
            <a:pPr lvl="1" eaLnBrk="1" hangingPunct="1">
              <a:lnSpc>
                <a:spcPct val="80000"/>
              </a:lnSpc>
            </a:pPr>
            <a:r>
              <a:rPr lang="en-US" sz="2000" dirty="0" smtClean="0">
                <a:solidFill>
                  <a:schemeClr val="hlink"/>
                </a:solidFill>
              </a:rPr>
              <a:t>vim</a:t>
            </a:r>
            <a:r>
              <a:rPr lang="en-US" sz="2000" dirty="0" smtClean="0"/>
              <a:t>: (</a:t>
            </a:r>
            <a:r>
              <a:rPr lang="en-US" sz="2000" b="1" u="sng" dirty="0" smtClean="0"/>
              <a:t>vi</a:t>
            </a:r>
            <a:r>
              <a:rPr lang="en-US" sz="2000" dirty="0" smtClean="0"/>
              <a:t> i</a:t>
            </a:r>
            <a:r>
              <a:rPr lang="en-US" sz="2000" b="1" u="sng" dirty="0" smtClean="0"/>
              <a:t>m</a:t>
            </a:r>
            <a:r>
              <a:rPr lang="en-US" sz="2000" dirty="0" smtClean="0"/>
              <a:t>proved) built on top of </a:t>
            </a:r>
            <a:r>
              <a:rPr lang="en-US" sz="2000" dirty="0" smtClean="0">
                <a:solidFill>
                  <a:schemeClr val="hlink"/>
                </a:solidFill>
              </a:rPr>
              <a:t>vi</a:t>
            </a:r>
            <a:r>
              <a:rPr lang="en-US" sz="2000" dirty="0" smtClean="0"/>
              <a:t>, with more features. It was created by Bram </a:t>
            </a:r>
            <a:r>
              <a:rPr lang="en-US" sz="2000" dirty="0" err="1" smtClean="0"/>
              <a:t>Mooleanaar</a:t>
            </a:r>
            <a:r>
              <a:rPr lang="en-US" sz="2000" dirty="0" smtClean="0"/>
              <a:t> for the Amiga computer. This is the default text editor for Linux.</a:t>
            </a:r>
          </a:p>
          <a:p>
            <a:pPr lvl="1" eaLnBrk="1" hangingPunct="1">
              <a:lnSpc>
                <a:spcPct val="80000"/>
              </a:lnSpc>
            </a:pPr>
            <a:r>
              <a:rPr lang="en-US" sz="2000" dirty="0" err="1" smtClean="0">
                <a:solidFill>
                  <a:schemeClr val="hlink"/>
                </a:solidFill>
              </a:rPr>
              <a:t>pico</a:t>
            </a:r>
            <a:r>
              <a:rPr lang="en-US" sz="2000" dirty="0" smtClean="0"/>
              <a:t>: (</a:t>
            </a:r>
            <a:r>
              <a:rPr lang="en-US" sz="2000" b="1" u="sng" dirty="0" smtClean="0"/>
              <a:t>pi</a:t>
            </a:r>
            <a:r>
              <a:rPr lang="en-US" sz="2000" dirty="0" smtClean="0"/>
              <a:t>ne </a:t>
            </a:r>
            <a:r>
              <a:rPr lang="en-US" sz="2000" b="1" u="sng" dirty="0" smtClean="0"/>
              <a:t>co</a:t>
            </a:r>
            <a:r>
              <a:rPr lang="en-US" sz="2000" dirty="0" smtClean="0"/>
              <a:t>mposition) an editor built for the pine email tool. It was developed at the University of Washington and is most often used with the pine email tool.</a:t>
            </a:r>
          </a:p>
          <a:p>
            <a:pPr lvl="1" eaLnBrk="1" hangingPunct="1">
              <a:lnSpc>
                <a:spcPct val="80000"/>
              </a:lnSpc>
            </a:pPr>
            <a:r>
              <a:rPr lang="en-US" sz="2000" dirty="0" err="1" smtClean="0">
                <a:solidFill>
                  <a:schemeClr val="hlink"/>
                </a:solidFill>
              </a:rPr>
              <a:t>emacs</a:t>
            </a:r>
            <a:r>
              <a:rPr lang="en-US" sz="2000" dirty="0" smtClean="0"/>
              <a:t>: (</a:t>
            </a:r>
            <a:r>
              <a:rPr lang="en-US" sz="2000" b="1" u="sng" dirty="0" smtClean="0"/>
              <a:t>e</a:t>
            </a:r>
            <a:r>
              <a:rPr lang="en-US" sz="2000" dirty="0" smtClean="0"/>
              <a:t>ditor </a:t>
            </a:r>
            <a:r>
              <a:rPr lang="en-US" sz="2000" b="1" u="sng" dirty="0" smtClean="0"/>
              <a:t>mac</a:t>
            </a:r>
            <a:r>
              <a:rPr lang="en-US" sz="2000" dirty="0" smtClean="0"/>
              <a:t>ro</a:t>
            </a:r>
            <a:r>
              <a:rPr lang="en-US" sz="2000" b="1" u="sng" dirty="0" smtClean="0"/>
              <a:t>s</a:t>
            </a:r>
            <a:r>
              <a:rPr lang="en-US" sz="2000" dirty="0" smtClean="0"/>
              <a:t>) this editor is as popular as </a:t>
            </a:r>
            <a:r>
              <a:rPr lang="en-US" sz="2000" dirty="0" smtClean="0">
                <a:solidFill>
                  <a:schemeClr val="hlink"/>
                </a:solidFill>
              </a:rPr>
              <a:t>vim</a:t>
            </a:r>
            <a:r>
              <a:rPr lang="en-US" sz="2000" dirty="0" smtClean="0"/>
              <a:t>. It was originally created by Richard Stallman (of Free Software Foundation fame</a:t>
            </a:r>
            <a:r>
              <a:rPr lang="en-US" sz="2000" dirty="0" smtClean="0"/>
              <a:t>).</a:t>
            </a:r>
            <a:endParaRPr lang="en-US" sz="2000" dirty="0" smtClean="0"/>
          </a:p>
          <a:p>
            <a:pPr eaLnBrk="1" hangingPunct="1">
              <a:lnSpc>
                <a:spcPct val="80000"/>
              </a:lnSpc>
            </a:pPr>
            <a:r>
              <a:rPr lang="en-US" sz="2000" dirty="0" smtClean="0"/>
              <a:t>For this class, we will learn to use </a:t>
            </a:r>
            <a:r>
              <a:rPr lang="en-US" sz="2000" dirty="0" smtClean="0">
                <a:solidFill>
                  <a:schemeClr val="hlink"/>
                </a:solidFill>
              </a:rPr>
              <a:t>vim</a:t>
            </a:r>
            <a:r>
              <a:rPr lang="en-US" sz="2000" dirty="0" smtClean="0"/>
              <a:t>, sometime pronounced as if it rhymes with ‘him’. </a:t>
            </a:r>
            <a:r>
              <a:rPr lang="en-US" sz="2000" dirty="0" smtClean="0">
                <a:solidFill>
                  <a:schemeClr val="hlink"/>
                </a:solidFill>
              </a:rPr>
              <a:t>vim</a:t>
            </a:r>
            <a:r>
              <a:rPr lang="en-US" sz="2000" dirty="0" smtClean="0"/>
              <a:t> is one of the most useful editor to learn for Linux, because every Linux distributions comes with </a:t>
            </a:r>
            <a:r>
              <a:rPr lang="en-US" sz="2000" dirty="0" smtClean="0">
                <a:solidFill>
                  <a:schemeClr val="hlink"/>
                </a:solidFill>
              </a:rPr>
              <a:t>vi</a:t>
            </a:r>
            <a:r>
              <a:rPr lang="en-US" sz="2000" dirty="0" smtClean="0"/>
              <a:t> as part of its package. Other editors are not guaranteed to be available without an extra download and install.</a:t>
            </a:r>
          </a:p>
          <a:p>
            <a:pPr lvl="1" eaLnBrk="1" hangingPunct="1">
              <a:lnSpc>
                <a:spcPct val="80000"/>
              </a:lnSpc>
              <a:buFontTx/>
              <a:buNone/>
            </a:pP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639762"/>
          </a:xfrm>
        </p:spPr>
        <p:txBody>
          <a:bodyPr/>
          <a:lstStyle/>
          <a:p>
            <a:pPr eaLnBrk="1" hangingPunct="1"/>
            <a:r>
              <a:rPr lang="en-US" sz="2800" smtClean="0"/>
              <a:t>Using </a:t>
            </a:r>
            <a:r>
              <a:rPr lang="en-US" sz="2800" smtClean="0">
                <a:solidFill>
                  <a:schemeClr val="hlink"/>
                </a:solidFill>
              </a:rPr>
              <a:t>vim</a:t>
            </a:r>
            <a:r>
              <a:rPr lang="en-US" sz="2800" smtClean="0"/>
              <a:t> / </a:t>
            </a:r>
            <a:r>
              <a:rPr lang="en-US" sz="2800" smtClean="0">
                <a:solidFill>
                  <a:schemeClr val="hlink"/>
                </a:solidFill>
              </a:rPr>
              <a:t>vi </a:t>
            </a:r>
            <a:r>
              <a:rPr lang="en-US" sz="2000" smtClean="0">
                <a:solidFill>
                  <a:schemeClr val="tx1"/>
                </a:solidFill>
              </a:rPr>
              <a:t>(1 of 3)</a:t>
            </a:r>
          </a:p>
        </p:txBody>
      </p:sp>
      <p:sp>
        <p:nvSpPr>
          <p:cNvPr id="5123" name="Rectangle 3"/>
          <p:cNvSpPr>
            <a:spLocks noGrp="1" noChangeArrowheads="1"/>
          </p:cNvSpPr>
          <p:nvPr>
            <p:ph type="body" idx="1"/>
          </p:nvPr>
        </p:nvSpPr>
        <p:spPr>
          <a:xfrm>
            <a:off x="609600" y="990600"/>
            <a:ext cx="7620000" cy="4876800"/>
          </a:xfrm>
        </p:spPr>
        <p:txBody>
          <a:bodyPr/>
          <a:lstStyle/>
          <a:p>
            <a:pPr eaLnBrk="1" hangingPunct="1"/>
            <a:r>
              <a:rPr lang="en-US" sz="2000" dirty="0" smtClean="0"/>
              <a:t>For voyager, the command name for </a:t>
            </a:r>
            <a:r>
              <a:rPr lang="en-US" sz="2000" dirty="0" smtClean="0">
                <a:solidFill>
                  <a:schemeClr val="hlink"/>
                </a:solidFill>
              </a:rPr>
              <a:t>vim</a:t>
            </a:r>
            <a:r>
              <a:rPr lang="en-US" sz="2000" dirty="0" smtClean="0"/>
              <a:t> is shortened to </a:t>
            </a:r>
            <a:r>
              <a:rPr lang="en-US" sz="2000" dirty="0" smtClean="0">
                <a:solidFill>
                  <a:schemeClr val="hlink"/>
                </a:solidFill>
              </a:rPr>
              <a:t>vi</a:t>
            </a:r>
            <a:r>
              <a:rPr lang="en-US" sz="2000" dirty="0" smtClean="0"/>
              <a:t> (to make it shorter for the user to type), so the command name </a:t>
            </a:r>
            <a:r>
              <a:rPr lang="en-US" sz="2000" dirty="0" smtClean="0">
                <a:solidFill>
                  <a:schemeClr val="hlink"/>
                </a:solidFill>
              </a:rPr>
              <a:t>vi</a:t>
            </a:r>
            <a:r>
              <a:rPr lang="en-US" sz="2000" dirty="0" smtClean="0"/>
              <a:t> will be used throughout the lecture </a:t>
            </a:r>
            <a:r>
              <a:rPr lang="en-US" sz="2000" dirty="0" smtClean="0"/>
              <a:t>notes.</a:t>
            </a:r>
            <a:endParaRPr lang="en-US" sz="2000" dirty="0" smtClean="0"/>
          </a:p>
          <a:p>
            <a:pPr eaLnBrk="1" hangingPunct="1"/>
            <a:r>
              <a:rPr lang="en-US" sz="2000" dirty="0" smtClean="0"/>
              <a:t>Because voyager has a command line interface, there are a few things to keep in mind when working with </a:t>
            </a:r>
            <a:r>
              <a:rPr lang="en-US" sz="2000" dirty="0" smtClean="0">
                <a:solidFill>
                  <a:schemeClr val="hlink"/>
                </a:solidFill>
              </a:rPr>
              <a:t>vi</a:t>
            </a:r>
            <a:r>
              <a:rPr lang="en-US" sz="2000" dirty="0" smtClean="0"/>
              <a:t>:</a:t>
            </a:r>
          </a:p>
          <a:p>
            <a:pPr lvl="1" eaLnBrk="1" hangingPunct="1"/>
            <a:r>
              <a:rPr lang="en-US" sz="1800" dirty="0" smtClean="0"/>
              <a:t>Don’t run </a:t>
            </a:r>
            <a:r>
              <a:rPr lang="en-US" sz="1800" dirty="0" smtClean="0">
                <a:solidFill>
                  <a:schemeClr val="hlink"/>
                </a:solidFill>
              </a:rPr>
              <a:t>vi</a:t>
            </a:r>
            <a:r>
              <a:rPr lang="en-US" sz="1800" dirty="0" smtClean="0"/>
              <a:t> when the utility </a:t>
            </a:r>
            <a:r>
              <a:rPr lang="en-US" sz="1800" dirty="0" smtClean="0">
                <a:solidFill>
                  <a:schemeClr val="hlink"/>
                </a:solidFill>
              </a:rPr>
              <a:t>script</a:t>
            </a:r>
            <a:r>
              <a:rPr lang="en-US" sz="1800" dirty="0" smtClean="0"/>
              <a:t> is running. Every time you make a change to the text, </a:t>
            </a:r>
            <a:r>
              <a:rPr lang="en-US" sz="1800" dirty="0" smtClean="0">
                <a:solidFill>
                  <a:schemeClr val="hlink"/>
                </a:solidFill>
              </a:rPr>
              <a:t>vi</a:t>
            </a:r>
            <a:r>
              <a:rPr lang="en-US" sz="1800" dirty="0" smtClean="0"/>
              <a:t> will refresh the screen by sending to the screen many characters. This will make your </a:t>
            </a:r>
            <a:r>
              <a:rPr lang="en-US" sz="1800" dirty="0" smtClean="0">
                <a:solidFill>
                  <a:schemeClr val="hlink"/>
                </a:solidFill>
              </a:rPr>
              <a:t>script</a:t>
            </a:r>
            <a:r>
              <a:rPr lang="en-US" sz="1800" dirty="0" smtClean="0"/>
              <a:t> output file grow out of control.</a:t>
            </a:r>
          </a:p>
          <a:p>
            <a:pPr lvl="1" eaLnBrk="1" hangingPunct="1"/>
            <a:r>
              <a:rPr lang="en-US" sz="1800" dirty="0" smtClean="0"/>
              <a:t>Don’t use the scroll bar on the </a:t>
            </a:r>
            <a:r>
              <a:rPr lang="en-US" sz="1800" dirty="0" smtClean="0">
                <a:solidFill>
                  <a:schemeClr val="hlink"/>
                </a:solidFill>
              </a:rPr>
              <a:t>vi</a:t>
            </a:r>
            <a:r>
              <a:rPr lang="en-US" sz="1800" dirty="0" smtClean="0"/>
              <a:t> window to scroll up and down. The scroll bar is part of your local GUI system and will not interact with </a:t>
            </a:r>
            <a:r>
              <a:rPr lang="en-US" sz="1800" dirty="0" smtClean="0">
                <a:solidFill>
                  <a:schemeClr val="hlink"/>
                </a:solidFill>
              </a:rPr>
              <a:t>vi</a:t>
            </a:r>
            <a:r>
              <a:rPr lang="en-US" sz="1800" dirty="0" smtClean="0"/>
              <a:t>, so the scroll bars will not have the effect you want and have been known to confuse students. Use the </a:t>
            </a:r>
            <a:r>
              <a:rPr lang="en-US" sz="1800" dirty="0" smtClean="0">
                <a:solidFill>
                  <a:schemeClr val="hlink"/>
                </a:solidFill>
              </a:rPr>
              <a:t>vi</a:t>
            </a:r>
            <a:r>
              <a:rPr lang="en-US" sz="1800" dirty="0" smtClean="0"/>
              <a:t> scroll commands instead.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81000"/>
            <a:ext cx="8229600" cy="639763"/>
          </a:xfrm>
        </p:spPr>
        <p:txBody>
          <a:bodyPr/>
          <a:lstStyle/>
          <a:p>
            <a:pPr eaLnBrk="1" hangingPunct="1"/>
            <a:r>
              <a:rPr lang="en-US" sz="2800" smtClean="0"/>
              <a:t>Using </a:t>
            </a:r>
            <a:r>
              <a:rPr lang="en-US" sz="2800" smtClean="0">
                <a:solidFill>
                  <a:schemeClr val="hlink"/>
                </a:solidFill>
              </a:rPr>
              <a:t>vim</a:t>
            </a:r>
            <a:r>
              <a:rPr lang="en-US" sz="2800" smtClean="0"/>
              <a:t> / </a:t>
            </a:r>
            <a:r>
              <a:rPr lang="en-US" sz="2800" smtClean="0">
                <a:solidFill>
                  <a:schemeClr val="hlink"/>
                </a:solidFill>
              </a:rPr>
              <a:t>vi </a:t>
            </a:r>
            <a:r>
              <a:rPr lang="en-US" sz="2000" smtClean="0">
                <a:solidFill>
                  <a:schemeClr val="tx1"/>
                </a:solidFill>
              </a:rPr>
              <a:t>(2 of 3)</a:t>
            </a:r>
          </a:p>
        </p:txBody>
      </p:sp>
      <p:sp>
        <p:nvSpPr>
          <p:cNvPr id="6147" name="Rectangle 3"/>
          <p:cNvSpPr>
            <a:spLocks noGrp="1" noChangeArrowheads="1"/>
          </p:cNvSpPr>
          <p:nvPr>
            <p:ph type="body" idx="1"/>
          </p:nvPr>
        </p:nvSpPr>
        <p:spPr>
          <a:xfrm>
            <a:off x="685800" y="990600"/>
            <a:ext cx="7543800" cy="5257800"/>
          </a:xfrm>
        </p:spPr>
        <p:txBody>
          <a:bodyPr/>
          <a:lstStyle/>
          <a:p>
            <a:pPr eaLnBrk="1" hangingPunct="1"/>
            <a:r>
              <a:rPr lang="en-US" sz="2000" dirty="0" smtClean="0"/>
              <a:t>Since </a:t>
            </a:r>
            <a:r>
              <a:rPr lang="en-US" sz="2000" dirty="0" smtClean="0">
                <a:solidFill>
                  <a:schemeClr val="hlink"/>
                </a:solidFill>
              </a:rPr>
              <a:t>vi</a:t>
            </a:r>
            <a:r>
              <a:rPr lang="en-US" sz="2000" dirty="0" smtClean="0"/>
              <a:t> is a command line tool, there is no pull down menu for copy and paste, and no mouse to highlight and select. </a:t>
            </a:r>
            <a:r>
              <a:rPr lang="en-US" sz="2000" dirty="0" smtClean="0">
                <a:solidFill>
                  <a:schemeClr val="hlink"/>
                </a:solidFill>
              </a:rPr>
              <a:t>vi</a:t>
            </a:r>
            <a:r>
              <a:rPr lang="en-US" sz="2000" dirty="0" smtClean="0"/>
              <a:t> has to work with just the basic keys of letters, numbers, punctuation marks. </a:t>
            </a:r>
          </a:p>
          <a:p>
            <a:pPr eaLnBrk="1" hangingPunct="1"/>
            <a:r>
              <a:rPr lang="en-US" sz="2000" dirty="0" smtClean="0"/>
              <a:t>If every usable key is a certain text character, how can you tell </a:t>
            </a:r>
            <a:r>
              <a:rPr lang="en-US" sz="2000" dirty="0" smtClean="0">
                <a:solidFill>
                  <a:schemeClr val="hlink"/>
                </a:solidFill>
              </a:rPr>
              <a:t>vi</a:t>
            </a:r>
            <a:r>
              <a:rPr lang="en-US" sz="2000" dirty="0" smtClean="0"/>
              <a:t> that you want to select and delete a line?</a:t>
            </a:r>
          </a:p>
          <a:p>
            <a:pPr eaLnBrk="1" hangingPunct="1">
              <a:spcBef>
                <a:spcPct val="0"/>
              </a:spcBef>
              <a:buFontTx/>
              <a:buNone/>
            </a:pPr>
            <a:r>
              <a:rPr lang="en-US" sz="2000" dirty="0" smtClean="0"/>
              <a:t>	The answer is in the 2 modes in </a:t>
            </a:r>
            <a:r>
              <a:rPr lang="en-US" sz="2000" dirty="0" smtClean="0">
                <a:solidFill>
                  <a:schemeClr val="hlink"/>
                </a:solidFill>
              </a:rPr>
              <a:t>vi</a:t>
            </a:r>
            <a:r>
              <a:rPr lang="en-US" sz="2000" dirty="0" smtClean="0"/>
              <a:t>: the </a:t>
            </a:r>
            <a:r>
              <a:rPr lang="en-US" sz="2000" i="1" dirty="0" smtClean="0">
                <a:solidFill>
                  <a:schemeClr val="bg2"/>
                </a:solidFill>
              </a:rPr>
              <a:t>command</a:t>
            </a:r>
            <a:r>
              <a:rPr lang="en-US" sz="2000" i="1" dirty="0" smtClean="0"/>
              <a:t> </a:t>
            </a:r>
            <a:r>
              <a:rPr lang="en-US" sz="2000" i="1" dirty="0" smtClean="0">
                <a:solidFill>
                  <a:schemeClr val="bg2"/>
                </a:solidFill>
              </a:rPr>
              <a:t>mode</a:t>
            </a:r>
            <a:r>
              <a:rPr lang="en-US" sz="2000" dirty="0" smtClean="0"/>
              <a:t> and the </a:t>
            </a:r>
            <a:r>
              <a:rPr lang="en-US" sz="2000" i="1" dirty="0" smtClean="0">
                <a:solidFill>
                  <a:schemeClr val="bg2"/>
                </a:solidFill>
              </a:rPr>
              <a:t>insert</a:t>
            </a:r>
            <a:r>
              <a:rPr lang="en-US" sz="2000" i="1" dirty="0" smtClean="0"/>
              <a:t> </a:t>
            </a:r>
            <a:r>
              <a:rPr lang="en-US" sz="2000" i="1" dirty="0" smtClean="0">
                <a:solidFill>
                  <a:schemeClr val="bg2"/>
                </a:solidFill>
              </a:rPr>
              <a:t>mode.</a:t>
            </a:r>
            <a:endParaRPr lang="en-US" sz="2000" i="1" dirty="0" smtClean="0">
              <a:solidFill>
                <a:schemeClr val="bg2"/>
              </a:solidFill>
            </a:endParaRPr>
          </a:p>
          <a:p>
            <a:pPr eaLnBrk="1" hangingPunct="1"/>
            <a:r>
              <a:rPr lang="en-US" sz="2000" i="1" dirty="0" smtClean="0">
                <a:solidFill>
                  <a:schemeClr val="bg2"/>
                </a:solidFill>
              </a:rPr>
              <a:t>Command mode</a:t>
            </a:r>
            <a:r>
              <a:rPr lang="en-US" sz="2000" dirty="0" smtClean="0"/>
              <a:t>: every key you type is interpreted as a command. Example: </a:t>
            </a:r>
            <a:r>
              <a:rPr lang="en-US" sz="2000" dirty="0" smtClean="0">
                <a:solidFill>
                  <a:schemeClr val="hlink"/>
                </a:solidFill>
              </a:rPr>
              <a:t>r</a:t>
            </a:r>
            <a:r>
              <a:rPr lang="en-US" sz="2000" dirty="0" smtClean="0"/>
              <a:t> for replace, </a:t>
            </a:r>
            <a:r>
              <a:rPr lang="en-US" sz="2000" dirty="0" smtClean="0">
                <a:solidFill>
                  <a:schemeClr val="hlink"/>
                </a:solidFill>
              </a:rPr>
              <a:t>q</a:t>
            </a:r>
            <a:r>
              <a:rPr lang="en-US" sz="2000" dirty="0" smtClean="0"/>
              <a:t> for </a:t>
            </a:r>
            <a:r>
              <a:rPr lang="en-US" sz="2000" dirty="0" smtClean="0"/>
              <a:t>quit.</a:t>
            </a:r>
            <a:endParaRPr lang="en-US" sz="2000" dirty="0" smtClean="0"/>
          </a:p>
          <a:p>
            <a:pPr eaLnBrk="1" hangingPunct="1"/>
            <a:r>
              <a:rPr lang="en-US" sz="2000" i="1" dirty="0" smtClean="0">
                <a:solidFill>
                  <a:schemeClr val="bg2"/>
                </a:solidFill>
              </a:rPr>
              <a:t>Insert mode</a:t>
            </a:r>
            <a:r>
              <a:rPr lang="en-US" sz="2000" dirty="0" smtClean="0"/>
              <a:t>: every key you type is interpreted as a text character that you add to the text file: </a:t>
            </a:r>
            <a:r>
              <a:rPr lang="en-US" sz="2000" dirty="0" smtClean="0">
                <a:solidFill>
                  <a:schemeClr val="bg2"/>
                </a:solidFill>
              </a:rPr>
              <a:t>r</a:t>
            </a:r>
            <a:r>
              <a:rPr lang="en-US" sz="2000" dirty="0" smtClean="0"/>
              <a:t> means </a:t>
            </a:r>
            <a:r>
              <a:rPr lang="en-US" sz="2000" dirty="0" smtClean="0">
                <a:solidFill>
                  <a:schemeClr val="bg2"/>
                </a:solidFill>
              </a:rPr>
              <a:t>r</a:t>
            </a:r>
            <a:r>
              <a:rPr lang="en-US" sz="2000" dirty="0" smtClean="0"/>
              <a:t> will appear in the text file, </a:t>
            </a:r>
            <a:r>
              <a:rPr lang="en-US" sz="2000" dirty="0" smtClean="0">
                <a:solidFill>
                  <a:schemeClr val="bg2"/>
                </a:solidFill>
              </a:rPr>
              <a:t>q</a:t>
            </a:r>
            <a:r>
              <a:rPr lang="en-US" sz="2000" dirty="0" smtClean="0"/>
              <a:t> means </a:t>
            </a:r>
            <a:r>
              <a:rPr lang="en-US" sz="2000" dirty="0" smtClean="0">
                <a:solidFill>
                  <a:schemeClr val="bg2"/>
                </a:solidFill>
              </a:rPr>
              <a:t>q</a:t>
            </a:r>
            <a:r>
              <a:rPr lang="en-US" sz="2000" dirty="0" smtClean="0"/>
              <a:t> will appear in the text </a:t>
            </a:r>
            <a:r>
              <a:rPr lang="en-US" sz="2000" dirty="0" smtClean="0"/>
              <a:t>file.</a:t>
            </a:r>
            <a:endParaRPr lang="en-US" sz="2000" dirty="0" smtClean="0"/>
          </a:p>
          <a:p>
            <a:pPr eaLnBrk="1" hangingPunct="1"/>
            <a:r>
              <a:rPr lang="en-US" sz="2000" dirty="0" smtClean="0"/>
              <a:t>It is very important that you keep track of which mode you are in, since </a:t>
            </a:r>
            <a:r>
              <a:rPr lang="en-US" sz="2000" dirty="0" smtClean="0">
                <a:solidFill>
                  <a:schemeClr val="bg2"/>
                </a:solidFill>
              </a:rPr>
              <a:t>r</a:t>
            </a:r>
            <a:r>
              <a:rPr lang="en-US" sz="2000" dirty="0" smtClean="0"/>
              <a:t> can mean 2 different things.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685800"/>
          </a:xfrm>
        </p:spPr>
        <p:txBody>
          <a:bodyPr/>
          <a:lstStyle/>
          <a:p>
            <a:pPr eaLnBrk="1" hangingPunct="1"/>
            <a:r>
              <a:rPr lang="en-US" sz="2800" smtClean="0"/>
              <a:t>Using </a:t>
            </a:r>
            <a:r>
              <a:rPr lang="en-US" sz="2800" smtClean="0">
                <a:solidFill>
                  <a:schemeClr val="hlink"/>
                </a:solidFill>
              </a:rPr>
              <a:t>vim</a:t>
            </a:r>
            <a:r>
              <a:rPr lang="en-US" sz="2800" smtClean="0"/>
              <a:t> / </a:t>
            </a:r>
            <a:r>
              <a:rPr lang="en-US" sz="2800" smtClean="0">
                <a:solidFill>
                  <a:schemeClr val="hlink"/>
                </a:solidFill>
              </a:rPr>
              <a:t>vi </a:t>
            </a:r>
            <a:r>
              <a:rPr lang="en-US" sz="2000" smtClean="0">
                <a:solidFill>
                  <a:schemeClr val="tx1"/>
                </a:solidFill>
              </a:rPr>
              <a:t>(3 of 3)</a:t>
            </a:r>
          </a:p>
        </p:txBody>
      </p:sp>
      <p:sp>
        <p:nvSpPr>
          <p:cNvPr id="7171" name="Rectangle 3"/>
          <p:cNvSpPr>
            <a:spLocks noGrp="1" noChangeArrowheads="1"/>
          </p:cNvSpPr>
          <p:nvPr>
            <p:ph type="body" idx="1"/>
          </p:nvPr>
        </p:nvSpPr>
        <p:spPr>
          <a:xfrm>
            <a:off x="914400" y="1066800"/>
            <a:ext cx="7315200" cy="4525963"/>
          </a:xfrm>
        </p:spPr>
        <p:txBody>
          <a:bodyPr/>
          <a:lstStyle/>
          <a:p>
            <a:pPr eaLnBrk="1" hangingPunct="1">
              <a:lnSpc>
                <a:spcPct val="90000"/>
              </a:lnSpc>
            </a:pPr>
            <a:r>
              <a:rPr lang="en-US" sz="2000" smtClean="0">
                <a:solidFill>
                  <a:schemeClr val="hlink"/>
                </a:solidFill>
              </a:rPr>
              <a:t>vi</a:t>
            </a:r>
            <a:r>
              <a:rPr lang="en-US" sz="2000" smtClean="0"/>
              <a:t> always starts in command mode. </a:t>
            </a:r>
          </a:p>
          <a:p>
            <a:pPr eaLnBrk="1" hangingPunct="1">
              <a:lnSpc>
                <a:spcPct val="90000"/>
              </a:lnSpc>
            </a:pPr>
            <a:r>
              <a:rPr lang="en-US" sz="2000" smtClean="0"/>
              <a:t>At any time, to go to command mode, use the </a:t>
            </a:r>
            <a:r>
              <a:rPr lang="en-US" sz="2000" smtClean="0">
                <a:solidFill>
                  <a:schemeClr val="bg2"/>
                </a:solidFill>
              </a:rPr>
              <a:t>escape</a:t>
            </a:r>
            <a:r>
              <a:rPr lang="en-US" sz="2000" smtClean="0"/>
              <a:t> key. </a:t>
            </a:r>
          </a:p>
          <a:p>
            <a:pPr eaLnBrk="1" hangingPunct="1">
              <a:lnSpc>
                <a:spcPct val="90000"/>
              </a:lnSpc>
            </a:pPr>
            <a:r>
              <a:rPr lang="en-US" sz="2000" smtClean="0"/>
              <a:t>From command mode, there are different commands to go to insert mode, as covered in the next slides.</a:t>
            </a:r>
          </a:p>
          <a:p>
            <a:pPr eaLnBrk="1" hangingPunct="1">
              <a:lnSpc>
                <a:spcPct val="90000"/>
              </a:lnSpc>
            </a:pPr>
            <a:r>
              <a:rPr lang="en-US" sz="2000" smtClean="0">
                <a:solidFill>
                  <a:schemeClr val="hlink"/>
                </a:solidFill>
              </a:rPr>
              <a:t>vi</a:t>
            </a:r>
            <a:r>
              <a:rPr lang="en-US" sz="2000" smtClean="0"/>
              <a:t> commands are only used when you are in </a:t>
            </a:r>
            <a:r>
              <a:rPr lang="en-US" sz="2000" smtClean="0">
                <a:solidFill>
                  <a:schemeClr val="hlink"/>
                </a:solidFill>
              </a:rPr>
              <a:t>vi</a:t>
            </a:r>
            <a:r>
              <a:rPr lang="en-US" sz="2000" smtClean="0"/>
              <a:t>. They will not be interpreted correctly by the shell, so don’t use them at the shell prompt.</a:t>
            </a:r>
          </a:p>
          <a:p>
            <a:pPr eaLnBrk="1" hangingPunct="1">
              <a:lnSpc>
                <a:spcPct val="90000"/>
              </a:lnSpc>
            </a:pPr>
            <a:endParaRPr lang="en-US" sz="2000" smtClean="0"/>
          </a:p>
          <a:p>
            <a:pPr eaLnBrk="1" hangingPunct="1">
              <a:lnSpc>
                <a:spcPct val="90000"/>
              </a:lnSpc>
            </a:pPr>
            <a:r>
              <a:rPr lang="en-US" sz="2000" smtClean="0"/>
              <a:t>Disclaimer: just like with other Linux utilities coverage, the following lecture notes on </a:t>
            </a:r>
            <a:r>
              <a:rPr lang="en-US" sz="2000" smtClean="0">
                <a:solidFill>
                  <a:schemeClr val="hlink"/>
                </a:solidFill>
              </a:rPr>
              <a:t>vi</a:t>
            </a:r>
            <a:r>
              <a:rPr lang="en-US" sz="2000" smtClean="0"/>
              <a:t> is not a complete coverage of all </a:t>
            </a:r>
            <a:r>
              <a:rPr lang="en-US" sz="2000" smtClean="0">
                <a:solidFill>
                  <a:schemeClr val="hlink"/>
                </a:solidFill>
              </a:rPr>
              <a:t>vi</a:t>
            </a:r>
            <a:r>
              <a:rPr lang="en-US" sz="2000" smtClean="0"/>
              <a:t> commands. They are a set of most commonly used commands to help you get started, and they are commands you’re responsible to learn in this class. For more sophisticate use of </a:t>
            </a:r>
            <a:r>
              <a:rPr lang="en-US" sz="2000" smtClean="0">
                <a:solidFill>
                  <a:schemeClr val="hlink"/>
                </a:solidFill>
              </a:rPr>
              <a:t>vi</a:t>
            </a:r>
            <a:r>
              <a:rPr lang="en-US" sz="2000" smtClean="0"/>
              <a:t>, refer to the man page or the text book.</a:t>
            </a: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228600"/>
            <a:ext cx="8229600" cy="609600"/>
          </a:xfrm>
        </p:spPr>
        <p:txBody>
          <a:bodyPr/>
          <a:lstStyle/>
          <a:p>
            <a:pPr eaLnBrk="1" hangingPunct="1"/>
            <a:r>
              <a:rPr lang="en-US" sz="2800" dirty="0" smtClean="0"/>
              <a:t>Command to Get Started</a:t>
            </a:r>
          </a:p>
        </p:txBody>
      </p:sp>
      <p:sp>
        <p:nvSpPr>
          <p:cNvPr id="8195" name="Rectangle 3"/>
          <p:cNvSpPr>
            <a:spLocks noGrp="1" noChangeArrowheads="1"/>
          </p:cNvSpPr>
          <p:nvPr>
            <p:ph type="body" idx="1"/>
          </p:nvPr>
        </p:nvSpPr>
        <p:spPr>
          <a:xfrm>
            <a:off x="533400" y="762000"/>
            <a:ext cx="8229600" cy="5334000"/>
          </a:xfrm>
        </p:spPr>
        <p:txBody>
          <a:bodyPr/>
          <a:lstStyle/>
          <a:p>
            <a:pPr eaLnBrk="1" hangingPunct="1"/>
            <a:r>
              <a:rPr lang="en-US" sz="2000" dirty="0" smtClean="0"/>
              <a:t>To run:  </a:t>
            </a:r>
            <a:r>
              <a:rPr lang="en-US" sz="2000" dirty="0" smtClean="0">
                <a:solidFill>
                  <a:schemeClr val="hlink"/>
                </a:solidFill>
              </a:rPr>
              <a:t>vi  </a:t>
            </a:r>
            <a:r>
              <a:rPr lang="en-US" sz="2000" dirty="0" smtClean="0">
                <a:solidFill>
                  <a:schemeClr val="bg1">
                    <a:lumMod val="50000"/>
                  </a:schemeClr>
                </a:solidFill>
              </a:rPr>
              <a:t>filename</a:t>
            </a:r>
          </a:p>
          <a:p>
            <a:pPr lvl="1" eaLnBrk="1" hangingPunct="1"/>
            <a:r>
              <a:rPr lang="en-US" sz="2000" dirty="0" smtClean="0"/>
              <a:t>If filename is a new name, the new file will be created and then opened. </a:t>
            </a:r>
          </a:p>
          <a:p>
            <a:pPr lvl="1" eaLnBrk="1" hangingPunct="1"/>
            <a:r>
              <a:rPr lang="en-US" sz="2000" dirty="0" smtClean="0"/>
              <a:t>If filename is an existing name, the existing file will be </a:t>
            </a:r>
            <a:r>
              <a:rPr lang="en-US" sz="2000" dirty="0" smtClean="0"/>
              <a:t>opened.</a:t>
            </a:r>
            <a:endParaRPr lang="en-US" sz="2000" dirty="0" smtClean="0"/>
          </a:p>
          <a:p>
            <a:pPr eaLnBrk="1" hangingPunct="1"/>
            <a:r>
              <a:rPr lang="en-US" sz="2000" dirty="0" smtClean="0"/>
              <a:t>Empty lines (lines with nothing on it) appear with a </a:t>
            </a:r>
            <a:r>
              <a:rPr lang="en-US" sz="2000" dirty="0" smtClean="0">
                <a:solidFill>
                  <a:schemeClr val="bg2"/>
                </a:solidFill>
              </a:rPr>
              <a:t>~</a:t>
            </a:r>
            <a:r>
              <a:rPr lang="en-US" sz="2000" dirty="0" smtClean="0"/>
              <a:t> at the beginning of the line. </a:t>
            </a:r>
          </a:p>
          <a:p>
            <a:pPr lvl="1" eaLnBrk="1" hangingPunct="1"/>
            <a:r>
              <a:rPr lang="en-US" sz="2000" dirty="0" smtClean="0"/>
              <a:t>If the file is new, all lines will have </a:t>
            </a:r>
            <a:r>
              <a:rPr lang="en-US" sz="2000" dirty="0" smtClean="0">
                <a:solidFill>
                  <a:schemeClr val="bg2"/>
                </a:solidFill>
              </a:rPr>
              <a:t>~</a:t>
            </a:r>
          </a:p>
          <a:p>
            <a:pPr lvl="1" eaLnBrk="1" hangingPunct="1"/>
            <a:r>
              <a:rPr lang="en-US" sz="2000" dirty="0" smtClean="0"/>
              <a:t>If the file is smaller than the size of the </a:t>
            </a:r>
            <a:r>
              <a:rPr lang="en-US" sz="2000" dirty="0" smtClean="0">
                <a:solidFill>
                  <a:schemeClr val="hlink"/>
                </a:solidFill>
              </a:rPr>
              <a:t>vi</a:t>
            </a:r>
            <a:r>
              <a:rPr lang="en-US" sz="2000" dirty="0" smtClean="0"/>
              <a:t> window, the last lines will have </a:t>
            </a:r>
            <a:r>
              <a:rPr lang="en-US" sz="2000" dirty="0" smtClean="0">
                <a:solidFill>
                  <a:schemeClr val="bg2"/>
                </a:solidFill>
              </a:rPr>
              <a:t>~</a:t>
            </a:r>
          </a:p>
          <a:p>
            <a:pPr lvl="1" eaLnBrk="1" hangingPunct="1"/>
            <a:r>
              <a:rPr lang="en-US" sz="2000" dirty="0" smtClean="0"/>
              <a:t>If the file is larger than the size of the </a:t>
            </a:r>
            <a:r>
              <a:rPr lang="en-US" sz="2000" dirty="0" smtClean="0">
                <a:solidFill>
                  <a:schemeClr val="hlink"/>
                </a:solidFill>
              </a:rPr>
              <a:t>vi</a:t>
            </a:r>
            <a:r>
              <a:rPr lang="en-US" sz="2000" dirty="0" smtClean="0"/>
              <a:t> window, you see the first part of the file.</a:t>
            </a:r>
          </a:p>
          <a:p>
            <a:pPr eaLnBrk="1" hangingPunct="1"/>
            <a:r>
              <a:rPr lang="en-US" sz="2000" dirty="0" smtClean="0"/>
              <a:t>The cursor will typically be at the beginning of the file, or on the line where you last used </a:t>
            </a:r>
            <a:r>
              <a:rPr lang="en-US" sz="2000" dirty="0" smtClean="0">
                <a:solidFill>
                  <a:schemeClr val="hlink"/>
                </a:solidFill>
              </a:rPr>
              <a:t>vi</a:t>
            </a:r>
            <a:r>
              <a:rPr lang="en-US" sz="2000" dirty="0" smtClean="0"/>
              <a:t> with the file.</a:t>
            </a:r>
          </a:p>
          <a:p>
            <a:pPr lvl="1" eaLnBrk="1" hangingPunct="1"/>
            <a:r>
              <a:rPr lang="en-US" sz="2000" dirty="0" smtClean="0"/>
              <a:t>To open an existing file with the cursor at a particular line:         </a:t>
            </a:r>
          </a:p>
          <a:p>
            <a:pPr lvl="1" eaLnBrk="1" hangingPunct="1">
              <a:spcBef>
                <a:spcPts val="0"/>
              </a:spcBef>
              <a:buNone/>
            </a:pPr>
            <a:r>
              <a:rPr lang="en-US" sz="2000" dirty="0" smtClean="0">
                <a:solidFill>
                  <a:schemeClr val="hlink"/>
                </a:solidFill>
              </a:rPr>
              <a:t>		vi  +</a:t>
            </a:r>
            <a:r>
              <a:rPr lang="en-US" sz="2000" i="1" dirty="0" smtClean="0">
                <a:solidFill>
                  <a:schemeClr val="hlink"/>
                </a:solidFill>
              </a:rPr>
              <a:t>n</a:t>
            </a:r>
            <a:r>
              <a:rPr lang="en-US" sz="2000" dirty="0" smtClean="0">
                <a:solidFill>
                  <a:schemeClr val="hlink"/>
                </a:solidFill>
              </a:rPr>
              <a:t>  </a:t>
            </a:r>
            <a:r>
              <a:rPr lang="en-US" sz="2000" i="1" dirty="0" smtClean="0">
                <a:solidFill>
                  <a:schemeClr val="hlink"/>
                </a:solidFill>
              </a:rPr>
              <a:t>filename</a:t>
            </a:r>
            <a:r>
              <a:rPr lang="en-US" sz="2000" i="1" dirty="0" smtClean="0"/>
              <a:t> </a:t>
            </a:r>
            <a:r>
              <a:rPr lang="en-US" sz="2000" dirty="0" smtClean="0"/>
              <a:t>            where </a:t>
            </a:r>
            <a:r>
              <a:rPr lang="en-US" sz="2000" i="1" dirty="0" smtClean="0"/>
              <a:t>n</a:t>
            </a:r>
            <a:r>
              <a:rPr lang="en-US" sz="2000" dirty="0" smtClean="0"/>
              <a:t> is the line number you </a:t>
            </a:r>
            <a:r>
              <a:rPr lang="en-US" sz="2000" dirty="0" smtClean="0"/>
              <a:t>specify.</a:t>
            </a: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533400"/>
            <a:ext cx="8229600" cy="609600"/>
          </a:xfrm>
        </p:spPr>
        <p:txBody>
          <a:bodyPr/>
          <a:lstStyle/>
          <a:p>
            <a:pPr eaLnBrk="1" hangingPunct="1">
              <a:defRPr/>
            </a:pPr>
            <a:r>
              <a:rPr lang="en-US" sz="2800" dirty="0" smtClean="0"/>
              <a:t>Commands to Get Out of </a:t>
            </a:r>
            <a:r>
              <a:rPr lang="en-US" sz="2800" dirty="0" smtClean="0">
                <a:solidFill>
                  <a:schemeClr val="accent1">
                    <a:lumMod val="50000"/>
                  </a:schemeClr>
                </a:solidFill>
              </a:rPr>
              <a:t>vi</a:t>
            </a:r>
          </a:p>
        </p:txBody>
      </p:sp>
      <p:sp>
        <p:nvSpPr>
          <p:cNvPr id="9219" name="Rectangle 3"/>
          <p:cNvSpPr>
            <a:spLocks noGrp="1" noChangeArrowheads="1"/>
          </p:cNvSpPr>
          <p:nvPr>
            <p:ph type="body" idx="1"/>
          </p:nvPr>
        </p:nvSpPr>
        <p:spPr>
          <a:xfrm>
            <a:off x="1066800" y="1219200"/>
            <a:ext cx="7162800" cy="4525963"/>
          </a:xfrm>
        </p:spPr>
        <p:txBody>
          <a:bodyPr/>
          <a:lstStyle/>
          <a:p>
            <a:pPr eaLnBrk="1" hangingPunct="1">
              <a:lnSpc>
                <a:spcPct val="90000"/>
              </a:lnSpc>
            </a:pPr>
            <a:r>
              <a:rPr lang="en-US" sz="2000" dirty="0" smtClean="0"/>
              <a:t>To get out of </a:t>
            </a:r>
            <a:r>
              <a:rPr lang="en-US" sz="2000" dirty="0" smtClean="0">
                <a:solidFill>
                  <a:schemeClr val="hlink"/>
                </a:solidFill>
              </a:rPr>
              <a:t>vi</a:t>
            </a:r>
            <a:r>
              <a:rPr lang="en-US" sz="2000" dirty="0" smtClean="0"/>
              <a:t>, you need to be in command mode so you can use the quit </a:t>
            </a:r>
            <a:r>
              <a:rPr lang="en-US" sz="2000" dirty="0" smtClean="0"/>
              <a:t>commands.</a:t>
            </a:r>
            <a:endParaRPr lang="en-US" sz="2000" dirty="0" smtClean="0"/>
          </a:p>
          <a:p>
            <a:pPr eaLnBrk="1" hangingPunct="1">
              <a:lnSpc>
                <a:spcPct val="90000"/>
              </a:lnSpc>
            </a:pPr>
            <a:r>
              <a:rPr lang="en-US" sz="2000" dirty="0" smtClean="0"/>
              <a:t>To quit when you haven’t changed the file    </a:t>
            </a:r>
            <a:r>
              <a:rPr lang="en-US" sz="2000" dirty="0" smtClean="0">
                <a:solidFill>
                  <a:schemeClr val="hlink"/>
                </a:solidFill>
              </a:rPr>
              <a:t>:q                      </a:t>
            </a:r>
            <a:r>
              <a:rPr lang="en-US" sz="2000" dirty="0" smtClean="0"/>
              <a:t>this is useful when you open the file for reading only</a:t>
            </a:r>
            <a:endParaRPr lang="en-US" sz="2000" dirty="0" smtClean="0">
              <a:solidFill>
                <a:schemeClr val="hlink"/>
              </a:solidFill>
            </a:endParaRPr>
          </a:p>
          <a:p>
            <a:pPr eaLnBrk="1" hangingPunct="1">
              <a:lnSpc>
                <a:spcPct val="90000"/>
              </a:lnSpc>
            </a:pPr>
            <a:r>
              <a:rPr lang="en-US" sz="2000" dirty="0" smtClean="0"/>
              <a:t>To quit but don’t save any change    </a:t>
            </a:r>
            <a:r>
              <a:rPr lang="en-US" sz="2000" dirty="0" smtClean="0">
                <a:solidFill>
                  <a:schemeClr val="hlink"/>
                </a:solidFill>
              </a:rPr>
              <a:t>:q!</a:t>
            </a:r>
          </a:p>
          <a:p>
            <a:pPr eaLnBrk="1" hangingPunct="1">
              <a:lnSpc>
                <a:spcPct val="90000"/>
              </a:lnSpc>
            </a:pPr>
            <a:r>
              <a:rPr lang="en-US" sz="2000" dirty="0" smtClean="0"/>
              <a:t>To quit and save any change   </a:t>
            </a:r>
            <a:r>
              <a:rPr lang="en-US" sz="2000" dirty="0" smtClean="0">
                <a:solidFill>
                  <a:schemeClr val="hlink"/>
                </a:solidFill>
              </a:rPr>
              <a:t>:</a:t>
            </a:r>
            <a:r>
              <a:rPr lang="en-US" sz="2000" dirty="0" err="1" smtClean="0">
                <a:solidFill>
                  <a:schemeClr val="hlink"/>
                </a:solidFill>
              </a:rPr>
              <a:t>wq</a:t>
            </a:r>
            <a:endParaRPr lang="en-US" sz="2000" dirty="0" smtClean="0">
              <a:solidFill>
                <a:schemeClr val="hlink"/>
              </a:solidFill>
            </a:endParaRPr>
          </a:p>
          <a:p>
            <a:pPr eaLnBrk="1" hangingPunct="1">
              <a:lnSpc>
                <a:spcPct val="90000"/>
              </a:lnSpc>
            </a:pPr>
            <a:r>
              <a:rPr lang="en-US" sz="2000" dirty="0" smtClean="0"/>
              <a:t>The colon </a:t>
            </a:r>
            <a:r>
              <a:rPr lang="en-US" sz="2000" dirty="0" smtClean="0">
                <a:solidFill>
                  <a:schemeClr val="hlink"/>
                </a:solidFill>
              </a:rPr>
              <a:t>:</a:t>
            </a:r>
            <a:r>
              <a:rPr lang="en-US" sz="2000" dirty="0" smtClean="0"/>
              <a:t>  is required in the quit commands. The </a:t>
            </a:r>
            <a:r>
              <a:rPr lang="en-US" sz="2000" dirty="0" smtClean="0">
                <a:solidFill>
                  <a:schemeClr val="hlink"/>
                </a:solidFill>
              </a:rPr>
              <a:t>q</a:t>
            </a:r>
            <a:r>
              <a:rPr lang="en-US" sz="2000" dirty="0" smtClean="0"/>
              <a:t> is short for </a:t>
            </a:r>
            <a:r>
              <a:rPr lang="en-US" sz="2000" b="1" u="sng" dirty="0" smtClean="0"/>
              <a:t>q</a:t>
            </a:r>
            <a:r>
              <a:rPr lang="en-US" sz="2000" dirty="0" smtClean="0"/>
              <a:t>uit, the </a:t>
            </a:r>
            <a:r>
              <a:rPr lang="en-US" sz="2000" dirty="0" smtClean="0">
                <a:solidFill>
                  <a:schemeClr val="hlink"/>
                </a:solidFill>
              </a:rPr>
              <a:t>w</a:t>
            </a:r>
            <a:r>
              <a:rPr lang="en-US" sz="2000" dirty="0" smtClean="0"/>
              <a:t> is short for </a:t>
            </a:r>
            <a:r>
              <a:rPr lang="en-US" sz="2000" b="1" u="sng" dirty="0" smtClean="0"/>
              <a:t>w</a:t>
            </a:r>
            <a:r>
              <a:rPr lang="en-US" sz="2000" dirty="0" smtClean="0"/>
              <a:t>rite.</a:t>
            </a:r>
            <a:endParaRPr lang="en-US" sz="2000" dirty="0" smtClean="0"/>
          </a:p>
          <a:p>
            <a:pPr eaLnBrk="1" hangingPunct="1">
              <a:lnSpc>
                <a:spcPct val="90000"/>
              </a:lnSpc>
            </a:pPr>
            <a:r>
              <a:rPr lang="en-US" sz="2000" dirty="0" smtClean="0"/>
              <a:t>If you’ve changed the file and use </a:t>
            </a:r>
            <a:r>
              <a:rPr lang="en-US" sz="2000" dirty="0" smtClean="0">
                <a:solidFill>
                  <a:schemeClr val="hlink"/>
                </a:solidFill>
              </a:rPr>
              <a:t>:q</a:t>
            </a:r>
            <a:r>
              <a:rPr lang="en-US" sz="2000" dirty="0" smtClean="0"/>
              <a:t>, </a:t>
            </a:r>
            <a:r>
              <a:rPr lang="en-US" sz="2000" dirty="0" smtClean="0">
                <a:solidFill>
                  <a:schemeClr val="hlink"/>
                </a:solidFill>
              </a:rPr>
              <a:t>vi</a:t>
            </a:r>
            <a:r>
              <a:rPr lang="en-US" sz="2000" dirty="0" smtClean="0"/>
              <a:t> will ask you to retype the command with the exclamation point  </a:t>
            </a:r>
            <a:r>
              <a:rPr lang="en-US" sz="2000" dirty="0" smtClean="0">
                <a:solidFill>
                  <a:schemeClr val="hlink"/>
                </a:solidFill>
              </a:rPr>
              <a:t>:q!</a:t>
            </a:r>
          </a:p>
          <a:p>
            <a:pPr eaLnBrk="1" hangingPunct="1">
              <a:lnSpc>
                <a:spcPct val="90000"/>
              </a:lnSpc>
            </a:pPr>
            <a:endParaRPr lang="en-US" sz="2000" dirty="0" smtClean="0"/>
          </a:p>
          <a:p>
            <a:pPr eaLnBrk="1" hangingPunct="1">
              <a:lnSpc>
                <a:spcPct val="90000"/>
              </a:lnSpc>
              <a:buFontTx/>
              <a:buNone/>
            </a:pPr>
            <a:r>
              <a:rPr lang="en-US" sz="2000"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2506</TotalTime>
  <Words>3083</Words>
  <Application>Microsoft Office PowerPoint</Application>
  <PresentationFormat>On-screen Show (4:3)</PresentationFormat>
  <Paragraphs>257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Design</vt:lpstr>
      <vt:lpstr>Slide 1</vt:lpstr>
      <vt:lpstr>Part 1</vt:lpstr>
      <vt:lpstr>Text Editors</vt:lpstr>
      <vt:lpstr>Text Editing Utilities</vt:lpstr>
      <vt:lpstr>Using vim / vi (1 of 3)</vt:lpstr>
      <vt:lpstr>Using vim / vi (2 of 3)</vt:lpstr>
      <vt:lpstr>Using vim / vi (3 of 3)</vt:lpstr>
      <vt:lpstr>Command to Get Started</vt:lpstr>
      <vt:lpstr>Commands to Get Out of vi</vt:lpstr>
      <vt:lpstr>Save Commands</vt:lpstr>
      <vt:lpstr>Commands to Move the Cursor (1 of 2)</vt:lpstr>
      <vt:lpstr>Commands to Move the Cursor (2 of 2)</vt:lpstr>
      <vt:lpstr>Commands to Add Text (1 of 2)</vt:lpstr>
      <vt:lpstr>Commands to Add Text (2 of 2)</vt:lpstr>
      <vt:lpstr>Commands to Delete Text</vt:lpstr>
      <vt:lpstr>Commands to Replace Text</vt:lpstr>
      <vt:lpstr>Commands to Search Text</vt:lpstr>
      <vt:lpstr>Part 2</vt:lpstr>
      <vt:lpstr>Commands to Substitute Text (1 of 2)</vt:lpstr>
      <vt:lpstr>Commands to Substitute Text (2 of 2)</vt:lpstr>
      <vt:lpstr>Commands to Copy and Paste</vt:lpstr>
      <vt:lpstr>Commands to Cut and Paste</vt:lpstr>
      <vt:lpstr>Commands to Move Existing Text</vt:lpstr>
      <vt:lpstr>Commands to Repeat An Action</vt:lpstr>
      <vt:lpstr>Commands to Undo and Redo</vt:lpstr>
      <vt:lpstr>Administrative Commands</vt:lpstr>
      <vt:lpstr>Swap File</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36</cp:revision>
  <dcterms:created xsi:type="dcterms:W3CDTF">2008-07-16T21:48:08Z</dcterms:created>
  <dcterms:modified xsi:type="dcterms:W3CDTF">2016-09-18T06:07:04Z</dcterms:modified>
</cp:coreProperties>
</file>